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Lst>
  <p:notesMasterIdLst>
    <p:notesMasterId r:id="rId24"/>
  </p:notesMasterIdLst>
  <p:sldIdLst>
    <p:sldId id="3051" r:id="rId5"/>
    <p:sldId id="2975" r:id="rId6"/>
    <p:sldId id="2976" r:id="rId7"/>
    <p:sldId id="3020" r:id="rId8"/>
    <p:sldId id="2978" r:id="rId9"/>
    <p:sldId id="2979" r:id="rId10"/>
    <p:sldId id="3021" r:id="rId11"/>
    <p:sldId id="3022" r:id="rId12"/>
    <p:sldId id="3023" r:id="rId13"/>
    <p:sldId id="2980" r:id="rId14"/>
    <p:sldId id="2977" r:id="rId15"/>
    <p:sldId id="2981" r:id="rId16"/>
    <p:sldId id="3024" r:id="rId17"/>
    <p:sldId id="3025" r:id="rId18"/>
    <p:sldId id="3026" r:id="rId19"/>
    <p:sldId id="2982" r:id="rId20"/>
    <p:sldId id="2984" r:id="rId21"/>
    <p:sldId id="2983" r:id="rId22"/>
    <p:sldId id="29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2A5123-F45C-E346-47BF-08E2F0EF6045}" name="Annaleigh McDonald" initials="AM" userId="S::amcdonald@cadeogroup.com::151cc7b4-fa6b-4bb4-ac77-3c053d37556f" providerId="AD"/>
  <p188:author id="{DE82CC3B-4ABD-D8C3-1DB2-03FD0ECD6BA0}" name="Neil Bulger" initials="NB" userId="S::neil@a2efficiency.com::e8674582-6166-4571-8d0f-e172428a4ae7" providerId="AD"/>
  <p188:author id="{E8E57053-F67F-88EE-487A-36A6BDCA2DEF}" name="Blake McLam" initials="BM" userId="S::blake.mclam@a2efficiency.com::c1160746-8e9a-4bc7-a280-5265efc7e49f" providerId="AD"/>
  <p188:author id="{562653A7-DACE-7ADB-5E8A-40B2DCCA4011}" name="Bretnie E" initials="BE" userId="12b640d65c468b9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9A8DF"/>
    <a:srgbClr val="E6E6E6"/>
    <a:srgbClr val="EA9189"/>
    <a:srgbClr val="E0E8EB"/>
    <a:srgbClr val="034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Reyes" userId="ed312c2f-0208-4d3c-bbc0-30250a68a824" providerId="ADAL" clId="{D08B33E5-CE0B-49C1-9E1E-7DF0807B3CFA}"/>
    <pc:docChg chg="undo redo custSel addSld delSld modSld modMainMaster">
      <pc:chgData name="Michelle Reyes" userId="ed312c2f-0208-4d3c-bbc0-30250a68a824" providerId="ADAL" clId="{D08B33E5-CE0B-49C1-9E1E-7DF0807B3CFA}" dt="2026-06-05T18:29:11.620" v="1323" actId="478"/>
      <pc:docMkLst>
        <pc:docMk/>
      </pc:docMkLst>
      <pc:sldChg chg="modSp mod">
        <pc:chgData name="Michelle Reyes" userId="ed312c2f-0208-4d3c-bbc0-30250a68a824" providerId="ADAL" clId="{D08B33E5-CE0B-49C1-9E1E-7DF0807B3CFA}" dt="2026-06-05T17:44:52.386" v="1322" actId="20577"/>
        <pc:sldMkLst>
          <pc:docMk/>
          <pc:sldMk cId="3697141525" sldId="2975"/>
        </pc:sldMkLst>
        <pc:spChg chg="mod">
          <ac:chgData name="Michelle Reyes" userId="ed312c2f-0208-4d3c-bbc0-30250a68a824" providerId="ADAL" clId="{D08B33E5-CE0B-49C1-9E1E-7DF0807B3CFA}" dt="2026-06-05T17:44:52.386" v="1322" actId="20577"/>
          <ac:spMkLst>
            <pc:docMk/>
            <pc:sldMk cId="3697141525" sldId="2975"/>
            <ac:spMk id="2" creationId="{85E2723B-C33C-EDC9-1944-8A750750E2A0}"/>
          </ac:spMkLst>
        </pc:spChg>
      </pc:sldChg>
      <pc:sldChg chg="addSp delSp modSp add mod">
        <pc:chgData name="Michelle Reyes" userId="ed312c2f-0208-4d3c-bbc0-30250a68a824" providerId="ADAL" clId="{D08B33E5-CE0B-49C1-9E1E-7DF0807B3CFA}" dt="2026-06-05T17:44:34.827" v="1282" actId="20577"/>
        <pc:sldMkLst>
          <pc:docMk/>
          <pc:sldMk cId="3455273649" sldId="3051"/>
        </pc:sldMkLst>
        <pc:spChg chg="mod">
          <ac:chgData name="Michelle Reyes" userId="ed312c2f-0208-4d3c-bbc0-30250a68a824" providerId="ADAL" clId="{D08B33E5-CE0B-49C1-9E1E-7DF0807B3CFA}" dt="2026-06-05T17:44:34.827" v="1282" actId="20577"/>
          <ac:spMkLst>
            <pc:docMk/>
            <pc:sldMk cId="3455273649" sldId="3051"/>
            <ac:spMk id="3" creationId="{BE62395A-F240-5B5B-E163-B8369A6476C0}"/>
          </ac:spMkLst>
        </pc:spChg>
      </pc:sldChg>
      <pc:sldMasterChg chg="delSp mod">
        <pc:chgData name="Michelle Reyes" userId="ed312c2f-0208-4d3c-bbc0-30250a68a824" providerId="ADAL" clId="{D08B33E5-CE0B-49C1-9E1E-7DF0807B3CFA}" dt="2026-06-05T18:29:11.620" v="1323" actId="478"/>
        <pc:sldMasterMkLst>
          <pc:docMk/>
          <pc:sldMasterMk cId="1495585601" sldId="2147483693"/>
        </pc:sldMasterMkLst>
        <pc:grpChg chg="del">
          <ac:chgData name="Michelle Reyes" userId="ed312c2f-0208-4d3c-bbc0-30250a68a824" providerId="ADAL" clId="{D08B33E5-CE0B-49C1-9E1E-7DF0807B3CFA}" dt="2026-06-05T18:29:11.620" v="1323" actId="478"/>
          <ac:grpSpMkLst>
            <pc:docMk/>
            <pc:sldMasterMk cId="1495585601" sldId="2147483693"/>
            <ac:grpSpMk id="30" creationId="{45C29985-7CD4-F8D7-1B7B-8F4AD9917211}"/>
          </ac:grpSpMkLst>
        </pc:gr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FE995-17A5-4059-A804-95D4DC832A2D}"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09578-070F-4A5F-8C22-0D17EBACE265}" type="slidenum">
              <a:rPr lang="en-US" smtClean="0"/>
              <a:t>‹#›</a:t>
            </a:fld>
            <a:endParaRPr lang="en-US"/>
          </a:p>
        </p:txBody>
      </p:sp>
    </p:spTree>
    <p:extLst>
      <p:ext uri="{BB962C8B-B14F-4D97-AF65-F5344CB8AC3E}">
        <p14:creationId xmlns:p14="http://schemas.microsoft.com/office/powerpoint/2010/main" val="2681226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5</a:t>
            </a:fld>
            <a:endParaRPr lang="en-US"/>
          </a:p>
        </p:txBody>
      </p:sp>
    </p:spTree>
    <p:extLst>
      <p:ext uri="{BB962C8B-B14F-4D97-AF65-F5344CB8AC3E}">
        <p14:creationId xmlns:p14="http://schemas.microsoft.com/office/powerpoint/2010/main" val="24713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4EB0B4-7063-C446-B413-60D213CBB8AB}" type="slidenum">
              <a:rPr lang="en-US" smtClean="0"/>
              <a:t>14</a:t>
            </a:fld>
            <a:endParaRPr lang="en-US"/>
          </a:p>
        </p:txBody>
      </p:sp>
    </p:spTree>
    <p:extLst>
      <p:ext uri="{BB962C8B-B14F-4D97-AF65-F5344CB8AC3E}">
        <p14:creationId xmlns:p14="http://schemas.microsoft.com/office/powerpoint/2010/main" val="865904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p:bg>
      <p:bgPr>
        <a:solidFill>
          <a:srgbClr val="59260B"/>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40418" y="2048450"/>
            <a:ext cx="9144000" cy="1076495"/>
          </a:xfrm>
        </p:spPr>
        <p:txBody>
          <a:bodyPr/>
          <a:lstStyle>
            <a:lvl1pPr marL="0" indent="0" algn="l">
              <a:buNone/>
              <a:defRPr sz="24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p:cNvSpPr>
            <a:spLocks noGrp="1"/>
          </p:cNvSpPr>
          <p:nvPr>
            <p:ph type="title"/>
          </p:nvPr>
        </p:nvSpPr>
        <p:spPr>
          <a:xfrm>
            <a:off x="844113" y="675860"/>
            <a:ext cx="10515600" cy="1325563"/>
          </a:xfrm>
          <a:prstGeom prst="rect">
            <a:avLst/>
          </a:prstGeom>
        </p:spPr>
        <p:txBody>
          <a:bodyPr anchor="b" anchorCtr="0">
            <a:normAutofit/>
          </a:bodyPr>
          <a:lstStyle>
            <a:lvl1pPr>
              <a:defRPr sz="36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a:t>Click to edit Master title style</a:t>
            </a:r>
          </a:p>
        </p:txBody>
      </p:sp>
      <p:pic>
        <p:nvPicPr>
          <p:cNvPr id="9" name="Picture 8" descr="A picture containing building, tower&#10;&#10;Description automatically generated">
            <a:extLst>
              <a:ext uri="{FF2B5EF4-FFF2-40B4-BE49-F238E27FC236}">
                <a16:creationId xmlns:a16="http://schemas.microsoft.com/office/drawing/2014/main" id="{71711436-7C57-2C43-80BF-0057F985BC63}"/>
              </a:ext>
            </a:extLst>
          </p:cNvPr>
          <p:cNvPicPr>
            <a:picLocks noChangeAspect="1"/>
          </p:cNvPicPr>
          <p:nvPr/>
        </p:nvPicPr>
        <p:blipFill rotWithShape="1">
          <a:blip r:embed="rId2">
            <a:alphaModFix amt="20000"/>
          </a:blip>
          <a:srcRect r="20889" b="20129"/>
          <a:stretch/>
        </p:blipFill>
        <p:spPr>
          <a:xfrm>
            <a:off x="6909514" y="2830548"/>
            <a:ext cx="5282485" cy="4027452"/>
          </a:xfrm>
          <a:prstGeom prst="rect">
            <a:avLst/>
          </a:prstGeom>
        </p:spPr>
      </p:pic>
      <p:pic>
        <p:nvPicPr>
          <p:cNvPr id="12" name="Picture 11" descr="A picture containing building, tower&#10;&#10;Description automatically generated">
            <a:extLst>
              <a:ext uri="{FF2B5EF4-FFF2-40B4-BE49-F238E27FC236}">
                <a16:creationId xmlns:a16="http://schemas.microsoft.com/office/drawing/2014/main" id="{2BDB93BC-61E7-DD40-8183-870D3AC1A4FB}"/>
              </a:ext>
            </a:extLst>
          </p:cNvPr>
          <p:cNvPicPr>
            <a:picLocks noChangeAspect="1"/>
          </p:cNvPicPr>
          <p:nvPr/>
        </p:nvPicPr>
        <p:blipFill>
          <a:blip r:embed="rId2"/>
          <a:stretch>
            <a:fillRect/>
          </a:stretch>
        </p:blipFill>
        <p:spPr>
          <a:xfrm>
            <a:off x="9913377" y="5248140"/>
            <a:ext cx="1839402" cy="1389041"/>
          </a:xfrm>
          <a:prstGeom prst="rect">
            <a:avLst/>
          </a:prstGeom>
        </p:spPr>
      </p:pic>
    </p:spTree>
    <p:extLst>
      <p:ext uri="{BB962C8B-B14F-4D97-AF65-F5344CB8AC3E}">
        <p14:creationId xmlns:p14="http://schemas.microsoft.com/office/powerpoint/2010/main" val="3259279466"/>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3 Photos">
    <p:spTree>
      <p:nvGrpSpPr>
        <p:cNvPr id="1" name=""/>
        <p:cNvGrpSpPr/>
        <p:nvPr/>
      </p:nvGrpSpPr>
      <p:grpSpPr>
        <a:xfrm>
          <a:off x="0" y="0"/>
          <a:ext cx="0" cy="0"/>
          <a:chOff x="0" y="0"/>
          <a:chExt cx="0" cy="0"/>
        </a:xfrm>
      </p:grpSpPr>
      <p:sp>
        <p:nvSpPr>
          <p:cNvPr id="12" name="Picture Placeholder 2"/>
          <p:cNvSpPr>
            <a:spLocks noGrp="1"/>
          </p:cNvSpPr>
          <p:nvPr>
            <p:ph type="pic" idx="13"/>
          </p:nvPr>
        </p:nvSpPr>
        <p:spPr>
          <a:xfrm>
            <a:off x="5613562" y="1143000"/>
            <a:ext cx="615933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3" name="Picture Placeholder 2"/>
          <p:cNvSpPr>
            <a:spLocks noGrp="1"/>
          </p:cNvSpPr>
          <p:nvPr>
            <p:ph type="pic" idx="14"/>
          </p:nvPr>
        </p:nvSpPr>
        <p:spPr>
          <a:xfrm>
            <a:off x="5613562" y="3648456"/>
            <a:ext cx="308152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4" name="Picture Placeholder 2"/>
          <p:cNvSpPr>
            <a:spLocks noGrp="1"/>
          </p:cNvSpPr>
          <p:nvPr>
            <p:ph type="pic" idx="15"/>
          </p:nvPr>
        </p:nvSpPr>
        <p:spPr>
          <a:xfrm>
            <a:off x="8693231" y="3648456"/>
            <a:ext cx="3081528" cy="250545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Content Placeholder 2"/>
          <p:cNvSpPr>
            <a:spLocks noGrp="1"/>
          </p:cNvSpPr>
          <p:nvPr>
            <p:ph sz="half" idx="1"/>
          </p:nvPr>
        </p:nvSpPr>
        <p:spPr>
          <a:xfrm>
            <a:off x="847003" y="1143000"/>
            <a:ext cx="4227991" cy="50292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11" name="Date Placeholder 3"/>
          <p:cNvSpPr>
            <a:spLocks noGrp="1"/>
          </p:cNvSpPr>
          <p:nvPr>
            <p:ph type="dt" sz="half" idx="2"/>
          </p:nvPr>
        </p:nvSpPr>
        <p:spPr>
          <a:xfrm>
            <a:off x="393192" y="6356351"/>
            <a:ext cx="932688" cy="365125"/>
          </a:xfrm>
          <a:prstGeom prst="rect">
            <a:avLst/>
          </a:prstGeom>
        </p:spPr>
        <p:txBody>
          <a:bodyPr vert="horz" lIns="91440" tIns="45720" rIns="91440" bIns="45720" rtlCol="0" anchor="ctr"/>
          <a:lstStyle>
            <a:lvl1pPr algn="l">
              <a:defRPr sz="1000" b="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24AD2DD-E0A9-4056-9E00-92DF7D241000}" type="datetimeFigureOut">
              <a:rPr lang="en-US" smtClean="0"/>
              <a:t>6/5/2026</a:t>
            </a:fld>
            <a:endParaRPr lang="en-US"/>
          </a:p>
        </p:txBody>
      </p:sp>
      <p:sp>
        <p:nvSpPr>
          <p:cNvPr id="15" name="Footer Placeholder 4"/>
          <p:cNvSpPr>
            <a:spLocks noGrp="1"/>
          </p:cNvSpPr>
          <p:nvPr>
            <p:ph type="ftr" sz="quarter" idx="3"/>
          </p:nvPr>
        </p:nvSpPr>
        <p:spPr>
          <a:xfrm>
            <a:off x="3556162" y="6355080"/>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3680904503"/>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7119501" y="182086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6" name="Chart Placeholder 5"/>
          <p:cNvSpPr>
            <a:spLocks noGrp="1"/>
          </p:cNvSpPr>
          <p:nvPr>
            <p:ph type="chart" sz="quarter" idx="13"/>
          </p:nvPr>
        </p:nvSpPr>
        <p:spPr>
          <a:xfrm>
            <a:off x="386493" y="1820862"/>
            <a:ext cx="6305354" cy="4351338"/>
          </a:xfrm>
          <a:solidFill>
            <a:schemeClr val="bg1">
              <a:lumMod val="75000"/>
            </a:schemeClr>
          </a:solidFill>
        </p:spPr>
        <p:txBody>
          <a:bodyPr/>
          <a:lstStyle>
            <a:lvl1pPr marL="0" indent="0">
              <a:buNone/>
              <a:defRPr/>
            </a:lvl1pPr>
          </a:lstStyle>
          <a:p>
            <a:r>
              <a:rPr lang="en-US"/>
              <a:t>Click icon to add chart</a:t>
            </a:r>
          </a:p>
        </p:txBody>
      </p:sp>
      <p:sp>
        <p:nvSpPr>
          <p:cNvPr id="15" name="Title 1"/>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16" name="Date Placeholder 3"/>
          <p:cNvSpPr>
            <a:spLocks noGrp="1"/>
          </p:cNvSpPr>
          <p:nvPr>
            <p:ph type="dt" sz="half" idx="2"/>
          </p:nvPr>
        </p:nvSpPr>
        <p:spPr>
          <a:xfrm>
            <a:off x="393192" y="6356352"/>
            <a:ext cx="932688" cy="365125"/>
          </a:xfrm>
          <a:prstGeom prst="rect">
            <a:avLst/>
          </a:prstGeom>
        </p:spPr>
        <p:txBody>
          <a:bodyPr vert="horz" lIns="91440" tIns="45720" rIns="91440" bIns="45720" rtlCol="0" anchor="ctr"/>
          <a:lstStyle>
            <a:lvl1pPr algn="l">
              <a:defRPr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24AD2DD-E0A9-4056-9E00-92DF7D241000}" type="datetimeFigureOut">
              <a:rPr lang="en-US" smtClean="0"/>
              <a:t>6/5/2026</a:t>
            </a:fld>
            <a:endParaRPr lang="en-US"/>
          </a:p>
        </p:txBody>
      </p:sp>
      <p:sp>
        <p:nvSpPr>
          <p:cNvPr id="17" name="Footer Placeholder 4"/>
          <p:cNvSpPr>
            <a:spLocks noGrp="1"/>
          </p:cNvSpPr>
          <p:nvPr>
            <p:ph type="ftr" sz="quarter" idx="3"/>
          </p:nvPr>
        </p:nvSpPr>
        <p:spPr>
          <a:xfrm>
            <a:off x="3410146" y="6355079"/>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939675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841248" y="1820862"/>
            <a:ext cx="4227991"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6" name="Chart Placeholder 5"/>
          <p:cNvSpPr>
            <a:spLocks noGrp="1"/>
          </p:cNvSpPr>
          <p:nvPr>
            <p:ph type="chart" sz="quarter" idx="13"/>
          </p:nvPr>
        </p:nvSpPr>
        <p:spPr>
          <a:xfrm>
            <a:off x="5467546" y="1820862"/>
            <a:ext cx="6305354" cy="4351338"/>
          </a:xfrm>
          <a:solidFill>
            <a:schemeClr val="bg1">
              <a:lumMod val="75000"/>
            </a:schemeClr>
          </a:solidFill>
        </p:spPr>
        <p:txBody>
          <a:bodyPr/>
          <a:lstStyle>
            <a:lvl1pPr marL="0" indent="0">
              <a:buNone/>
              <a:defRPr/>
            </a:lvl1pPr>
          </a:lstStyle>
          <a:p>
            <a:r>
              <a:rPr lang="en-US"/>
              <a:t>Click icon to add chart</a:t>
            </a:r>
          </a:p>
        </p:txBody>
      </p:sp>
      <p:sp>
        <p:nvSpPr>
          <p:cNvPr id="15" name="Title 1"/>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
        <p:nvSpPr>
          <p:cNvPr id="16" name="Date Placeholder 3"/>
          <p:cNvSpPr>
            <a:spLocks noGrp="1"/>
          </p:cNvSpPr>
          <p:nvPr>
            <p:ph type="dt" sz="half" idx="2"/>
          </p:nvPr>
        </p:nvSpPr>
        <p:spPr>
          <a:xfrm>
            <a:off x="393192" y="6356352"/>
            <a:ext cx="932688" cy="365125"/>
          </a:xfrm>
          <a:prstGeom prst="rect">
            <a:avLst/>
          </a:prstGeom>
        </p:spPr>
        <p:txBody>
          <a:bodyPr vert="horz" lIns="91440" tIns="45720" rIns="91440" bIns="45720" rtlCol="0" anchor="ctr"/>
          <a:lstStyle>
            <a:lvl1pPr algn="l">
              <a:defRPr sz="10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824AD2DD-E0A9-4056-9E00-92DF7D241000}" type="datetimeFigureOut">
              <a:rPr lang="en-US" smtClean="0"/>
              <a:t>6/5/2026</a:t>
            </a:fld>
            <a:endParaRPr lang="en-US"/>
          </a:p>
        </p:txBody>
      </p:sp>
      <p:sp>
        <p:nvSpPr>
          <p:cNvPr id="17" name="Footer Placeholder 4"/>
          <p:cNvSpPr>
            <a:spLocks noGrp="1"/>
          </p:cNvSpPr>
          <p:nvPr>
            <p:ph type="ftr" sz="quarter" idx="3"/>
          </p:nvPr>
        </p:nvSpPr>
        <p:spPr>
          <a:xfrm>
            <a:off x="3410146" y="6355079"/>
            <a:ext cx="4114800" cy="365125"/>
          </a:xfrm>
          <a:prstGeom prst="rect">
            <a:avLst/>
          </a:prstGeom>
        </p:spPr>
        <p:txBody>
          <a:bodyPr vert="horz" lIns="91440" tIns="45720" rIns="91440" bIns="45720" rtlCol="0" anchor="ctr"/>
          <a:lstStyle>
            <a:lvl1pPr algn="l">
              <a:defRPr sz="1100">
                <a:solidFill>
                  <a:schemeClr val="tx1">
                    <a:tint val="75000"/>
                  </a:schemeClr>
                </a:solidFill>
                <a:latin typeface="Segoe UI Semibold" panose="020B0702040204020203" pitchFamily="34" charset="0"/>
              </a:defRPr>
            </a:lvl1pPr>
          </a:lstStyle>
          <a:p>
            <a:endParaRPr lang="en-US"/>
          </a:p>
        </p:txBody>
      </p:sp>
    </p:spTree>
    <p:extLst>
      <p:ext uri="{BB962C8B-B14F-4D97-AF65-F5344CB8AC3E}">
        <p14:creationId xmlns:p14="http://schemas.microsoft.com/office/powerpoint/2010/main" val="606333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mportant Emphasis 2">
    <p:bg>
      <p:bgPr>
        <a:solidFill>
          <a:srgbClr val="E974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CAB6B454-FE19-4F4C-93BF-97B1340F79B9}" type="datetime1">
              <a:rPr lang="en-US" smtClean="0"/>
              <a:pPr/>
              <a:t>6/5/2026</a:t>
            </a:fld>
            <a:endParaRPr lang="en-US">
              <a:solidFill>
                <a:schemeClr val="bg1"/>
              </a:solidFill>
            </a:endParaRPr>
          </a:p>
        </p:txBody>
      </p:sp>
    </p:spTree>
    <p:extLst>
      <p:ext uri="{BB962C8B-B14F-4D97-AF65-F5344CB8AC3E}">
        <p14:creationId xmlns:p14="http://schemas.microsoft.com/office/powerpoint/2010/main" val="2551277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Important Emphasis 2">
    <p:bg>
      <p:bgPr>
        <a:solidFill>
          <a:srgbClr val="5EAFC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824AD2DD-E0A9-4056-9E00-92DF7D241000}" type="datetimeFigureOut">
              <a:rPr lang="en-US" smtClean="0"/>
              <a:t>6/5/2026</a:t>
            </a:fld>
            <a:endParaRPr lang="en-US"/>
          </a:p>
        </p:txBody>
      </p:sp>
    </p:spTree>
    <p:extLst>
      <p:ext uri="{BB962C8B-B14F-4D97-AF65-F5344CB8AC3E}">
        <p14:creationId xmlns:p14="http://schemas.microsoft.com/office/powerpoint/2010/main" val="2463157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Important Emphasis 2">
    <p:bg>
      <p:bgPr>
        <a:solidFill>
          <a:srgbClr val="123C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10B3-9757-44BF-B1CE-A2704A6D5B6F}"/>
              </a:ext>
            </a:extLst>
          </p:cNvPr>
          <p:cNvSpPr>
            <a:spLocks noGrp="1"/>
          </p:cNvSpPr>
          <p:nvPr>
            <p:ph type="title" hasCustomPrompt="1"/>
          </p:nvPr>
        </p:nvSpPr>
        <p:spPr>
          <a:xfrm>
            <a:off x="838200" y="2528222"/>
            <a:ext cx="10515600" cy="1325563"/>
          </a:xfrm>
          <a:prstGeom prst="rect">
            <a:avLst/>
          </a:prstGeom>
        </p:spPr>
        <p:txBody>
          <a:bodyPr>
            <a:noAutofit/>
          </a:bodyPr>
          <a:lstStyle>
            <a:lvl1pPr algn="ctr">
              <a:defRPr sz="5400">
                <a:solidFill>
                  <a:schemeClr val="bg1"/>
                </a:solidFill>
              </a:defRPr>
            </a:lvl1pPr>
          </a:lstStyle>
          <a:p>
            <a:r>
              <a:rPr lang="en-US"/>
              <a:t>Insert an impactful statement here.</a:t>
            </a:r>
          </a:p>
        </p:txBody>
      </p:sp>
      <p:sp>
        <p:nvSpPr>
          <p:cNvPr id="5" name="Slide Number Placeholder 4">
            <a:extLst>
              <a:ext uri="{FF2B5EF4-FFF2-40B4-BE49-F238E27FC236}">
                <a16:creationId xmlns:a16="http://schemas.microsoft.com/office/drawing/2014/main" id="{5CD5C6FC-71AA-4254-BCB6-4AC57B297449}"/>
              </a:ext>
            </a:extLst>
          </p:cNvPr>
          <p:cNvSpPr>
            <a:spLocks noGrp="1"/>
          </p:cNvSpPr>
          <p:nvPr>
            <p:ph type="sldNum" sz="quarter" idx="12"/>
          </p:nvPr>
        </p:nvSpPr>
        <p:spPr>
          <a:xfrm>
            <a:off x="11082528" y="6355080"/>
            <a:ext cx="685800" cy="365125"/>
          </a:xfrm>
        </p:spPr>
        <p:txBody>
          <a:bodyPr/>
          <a:lstStyle>
            <a:lvl1pPr>
              <a:defRPr>
                <a:solidFill>
                  <a:schemeClr val="bg1"/>
                </a:solidFill>
              </a:defRPr>
            </a:lvl1pPr>
          </a:lstStyle>
          <a:p>
            <a:fld id="{7D19FC8C-636F-4B61-98CC-E41B290838A8}" type="slidenum">
              <a:rPr lang="en-US" smtClean="0"/>
              <a:t>‹#›</a:t>
            </a:fld>
            <a:endParaRPr lang="en-US"/>
          </a:p>
        </p:txBody>
      </p:sp>
      <p:sp>
        <p:nvSpPr>
          <p:cNvPr id="4" name="Content Placeholder 2">
            <a:extLst>
              <a:ext uri="{FF2B5EF4-FFF2-40B4-BE49-F238E27FC236}">
                <a16:creationId xmlns:a16="http://schemas.microsoft.com/office/drawing/2014/main" id="{F4EA3EC5-D2FC-443A-B2F8-6EF710A08C51}"/>
              </a:ext>
            </a:extLst>
          </p:cNvPr>
          <p:cNvSpPr>
            <a:spLocks noGrp="1"/>
          </p:cNvSpPr>
          <p:nvPr>
            <p:ph idx="1" hasCustomPrompt="1"/>
          </p:nvPr>
        </p:nvSpPr>
        <p:spPr>
          <a:xfrm>
            <a:off x="1458410" y="4225458"/>
            <a:ext cx="9275180" cy="825532"/>
          </a:xfrm>
        </p:spPr>
        <p:txBody>
          <a:bodyPr>
            <a:normAutofit lnSpcReduction="10000"/>
          </a:bodyPr>
          <a:lstStyle>
            <a:lvl1pPr algn="ctr">
              <a:defRPr>
                <a:solidFill>
                  <a:schemeClr val="bg1"/>
                </a:solidFill>
              </a:defRPr>
            </a:lvl1pPr>
          </a:lstStyle>
          <a:p>
            <a:pPr marL="0" indent="0" algn="ctr">
              <a:buNone/>
            </a:pPr>
            <a:r>
              <a:rPr lang="en-US"/>
              <a:t>Insert a follow up thought here.</a:t>
            </a:r>
          </a:p>
        </p:txBody>
      </p:sp>
      <p:sp>
        <p:nvSpPr>
          <p:cNvPr id="3" name="Date Placeholder 3">
            <a:extLst>
              <a:ext uri="{FF2B5EF4-FFF2-40B4-BE49-F238E27FC236}">
                <a16:creationId xmlns:a16="http://schemas.microsoft.com/office/drawing/2014/main" id="{309C56E6-ACC7-DC13-2C4C-AD3AE0213B43}"/>
              </a:ext>
            </a:extLst>
          </p:cNvPr>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824AD2DD-E0A9-4056-9E00-92DF7D241000}" type="datetimeFigureOut">
              <a:rPr lang="en-US" smtClean="0"/>
              <a:t>6/5/2026</a:t>
            </a:fld>
            <a:endParaRPr lang="en-US"/>
          </a:p>
        </p:txBody>
      </p:sp>
    </p:spTree>
    <p:extLst>
      <p:ext uri="{BB962C8B-B14F-4D97-AF65-F5344CB8AC3E}">
        <p14:creationId xmlns:p14="http://schemas.microsoft.com/office/powerpoint/2010/main" val="1794410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Ligh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6BEE4-8CAC-4BC0-988C-AA6CF0B38F43}"/>
              </a:ext>
            </a:extLst>
          </p:cNvPr>
          <p:cNvSpPr>
            <a:spLocks noGrp="1"/>
          </p:cNvSpPr>
          <p:nvPr>
            <p:ph type="dt" sz="half" idx="10"/>
          </p:nvPr>
        </p:nvSpPr>
        <p:spPr/>
        <p:txBody>
          <a:bodyPr/>
          <a:lstStyle/>
          <a:p>
            <a:fld id="{824AD2DD-E0A9-4056-9E00-92DF7D241000}" type="datetimeFigureOut">
              <a:rPr lang="en-US" smtClean="0"/>
              <a:t>6/5/2026</a:t>
            </a:fld>
            <a:endParaRPr lang="en-US"/>
          </a:p>
        </p:txBody>
      </p:sp>
      <p:sp>
        <p:nvSpPr>
          <p:cNvPr id="3" name="Footer Placeholder 2">
            <a:extLst>
              <a:ext uri="{FF2B5EF4-FFF2-40B4-BE49-F238E27FC236}">
                <a16:creationId xmlns:a16="http://schemas.microsoft.com/office/drawing/2014/main" id="{B16EF818-D9F8-431B-8513-B88E3B52AC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1382B9-6610-453E-841D-F92037CC5E38}"/>
              </a:ext>
            </a:extLst>
          </p:cNvPr>
          <p:cNvSpPr>
            <a:spLocks noGrp="1"/>
          </p:cNvSpPr>
          <p:nvPr>
            <p:ph type="sldNum" sz="quarter" idx="12"/>
          </p:nvPr>
        </p:nvSpPr>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1241560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57875"/>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3755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824AD2DD-E0A9-4056-9E00-92DF7D241000}" type="datetimeFigureOut">
              <a:rPr lang="en-US" smtClean="0"/>
              <a:t>6/5/2026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489630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raphic with title and descri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2D844F-6E66-4B76-A2DF-A2DBBBEC551A}"/>
              </a:ext>
            </a:extLst>
          </p:cNvPr>
          <p:cNvSpPr/>
          <p:nvPr/>
        </p:nvSpPr>
        <p:spPr>
          <a:xfrm>
            <a:off x="0" y="0"/>
            <a:ext cx="4744074" cy="6858000"/>
          </a:xfrm>
          <a:prstGeom prst="rect">
            <a:avLst/>
          </a:prstGeom>
          <a:solidFill>
            <a:srgbClr val="123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EEB9A265-990D-47B5-A18D-9B35B9412805}"/>
              </a:ext>
            </a:extLst>
          </p:cNvPr>
          <p:cNvSpPr>
            <a:spLocks noGrp="1"/>
          </p:cNvSpPr>
          <p:nvPr>
            <p:ph type="title" hasCustomPrompt="1"/>
          </p:nvPr>
        </p:nvSpPr>
        <p:spPr>
          <a:xfrm>
            <a:off x="391947" y="1974689"/>
            <a:ext cx="3843184" cy="1316967"/>
          </a:xfrm>
        </p:spPr>
        <p:txBody>
          <a:bodyPr>
            <a:normAutofit/>
          </a:bodyPr>
          <a:lstStyle>
            <a:lvl1pPr>
              <a:defRPr sz="4000">
                <a:solidFill>
                  <a:schemeClr val="bg1"/>
                </a:solidFill>
              </a:defRPr>
            </a:lvl1pPr>
          </a:lstStyle>
          <a:p>
            <a:r>
              <a:rPr lang="en-US"/>
              <a:t>Click to edit title text</a:t>
            </a:r>
          </a:p>
        </p:txBody>
      </p:sp>
      <p:sp>
        <p:nvSpPr>
          <p:cNvPr id="4" name="Content Placeholder 3">
            <a:extLst>
              <a:ext uri="{FF2B5EF4-FFF2-40B4-BE49-F238E27FC236}">
                <a16:creationId xmlns:a16="http://schemas.microsoft.com/office/drawing/2014/main" id="{68635C71-C912-4053-B3F4-3916EF564208}"/>
              </a:ext>
            </a:extLst>
          </p:cNvPr>
          <p:cNvSpPr>
            <a:spLocks noGrp="1"/>
          </p:cNvSpPr>
          <p:nvPr>
            <p:ph sz="half" idx="2" hasCustomPrompt="1"/>
          </p:nvPr>
        </p:nvSpPr>
        <p:spPr>
          <a:xfrm>
            <a:off x="391947" y="3303639"/>
            <a:ext cx="3843184" cy="1835868"/>
          </a:xfrm>
        </p:spPr>
        <p:txBody>
          <a:bodyPr/>
          <a:lstStyle>
            <a:lvl1pPr marL="0" indent="0">
              <a:buNone/>
              <a:defRPr>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add secondary description</a:t>
            </a:r>
          </a:p>
        </p:txBody>
      </p:sp>
      <p:sp>
        <p:nvSpPr>
          <p:cNvPr id="7" name="Date Placeholder 6">
            <a:extLst>
              <a:ext uri="{FF2B5EF4-FFF2-40B4-BE49-F238E27FC236}">
                <a16:creationId xmlns:a16="http://schemas.microsoft.com/office/drawing/2014/main" id="{D2154D51-DFA5-47E9-8A9A-161DEBA45574}"/>
              </a:ext>
            </a:extLst>
          </p:cNvPr>
          <p:cNvSpPr>
            <a:spLocks noGrp="1"/>
          </p:cNvSpPr>
          <p:nvPr>
            <p:ph type="dt" sz="half" idx="10"/>
          </p:nvPr>
        </p:nvSpPr>
        <p:spPr/>
        <p:txBody>
          <a:bodyPr/>
          <a:lstStyle>
            <a:lvl1pPr>
              <a:defRPr>
                <a:solidFill>
                  <a:schemeClr val="bg1"/>
                </a:solidFill>
              </a:defRPr>
            </a:lvl1pPr>
          </a:lstStyle>
          <a:p>
            <a:fld id="{824AD2DD-E0A9-4056-9E00-92DF7D241000}" type="datetimeFigureOut">
              <a:rPr lang="en-US" smtClean="0"/>
              <a:t>6/5/2026</a:t>
            </a:fld>
            <a:endParaRPr lang="en-US"/>
          </a:p>
        </p:txBody>
      </p:sp>
      <p:sp>
        <p:nvSpPr>
          <p:cNvPr id="8" name="Footer Placeholder 7">
            <a:extLst>
              <a:ext uri="{FF2B5EF4-FFF2-40B4-BE49-F238E27FC236}">
                <a16:creationId xmlns:a16="http://schemas.microsoft.com/office/drawing/2014/main" id="{37B49F03-611F-411C-98A0-798490E264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CB22838-CE74-4C77-B1A0-EF028770F665}"/>
              </a:ext>
            </a:extLst>
          </p:cNvPr>
          <p:cNvSpPr>
            <a:spLocks noGrp="1"/>
          </p:cNvSpPr>
          <p:nvPr>
            <p:ph type="sldNum" sz="quarter" idx="12"/>
          </p:nvPr>
        </p:nvSpPr>
        <p:spPr/>
        <p:txBody>
          <a:bodyPr/>
          <a:lstStyle/>
          <a:p>
            <a:fld id="{7D19FC8C-636F-4B61-98CC-E41B290838A8}" type="slidenum">
              <a:rPr lang="en-US" smtClean="0"/>
              <a:t>‹#›</a:t>
            </a:fld>
            <a:endParaRPr lang="en-US"/>
          </a:p>
        </p:txBody>
      </p:sp>
      <p:sp>
        <p:nvSpPr>
          <p:cNvPr id="11" name="Content Placeholder 10">
            <a:extLst>
              <a:ext uri="{FF2B5EF4-FFF2-40B4-BE49-F238E27FC236}">
                <a16:creationId xmlns:a16="http://schemas.microsoft.com/office/drawing/2014/main" id="{A1D32AE5-25D3-4B35-AD19-9DD7D771C259}"/>
              </a:ext>
            </a:extLst>
          </p:cNvPr>
          <p:cNvSpPr>
            <a:spLocks noGrp="1"/>
          </p:cNvSpPr>
          <p:nvPr>
            <p:ph sz="quarter" idx="13" hasCustomPrompt="1"/>
          </p:nvPr>
        </p:nvSpPr>
        <p:spPr>
          <a:xfrm>
            <a:off x="5621960" y="1143000"/>
            <a:ext cx="5731840" cy="5029200"/>
          </a:xfrm>
        </p:spPr>
        <p:txBody>
          <a:bodyPr/>
          <a:lstStyle>
            <a:lvl1pPr>
              <a:defRPr>
                <a:solidFill>
                  <a:srgbClr val="142D43"/>
                </a:solidFill>
              </a:defRPr>
            </a:lvl1pPr>
            <a:lvl2pPr>
              <a:defRPr>
                <a:solidFill>
                  <a:schemeClr val="bg2"/>
                </a:solidFill>
              </a:defRPr>
            </a:lvl2pPr>
            <a:lvl3pPr>
              <a:defRPr>
                <a:solidFill>
                  <a:schemeClr val="bg2"/>
                </a:solidFill>
              </a:defRPr>
            </a:lvl3pPr>
            <a:lvl4pPr>
              <a:defRPr>
                <a:solidFill>
                  <a:srgbClr val="142D43"/>
                </a:solidFill>
              </a:defRPr>
            </a:lvl4pPr>
            <a:lvl5pPr>
              <a:defRPr>
                <a:solidFill>
                  <a:srgbClr val="142D43"/>
                </a:solidFill>
              </a:defRPr>
            </a:lvl5pPr>
          </a:lstStyle>
          <a:p>
            <a:pPr lvl="0"/>
            <a:r>
              <a:rPr lang="en-US"/>
              <a:t>Insert graphic, chart, table, etc.</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4BFCDC-0E92-7EE6-1BB0-93295B6BA71A}"/>
              </a:ext>
            </a:extLst>
          </p:cNvPr>
          <p:cNvSpPr/>
          <p:nvPr userDrawn="1"/>
        </p:nvSpPr>
        <p:spPr>
          <a:xfrm>
            <a:off x="0" y="0"/>
            <a:ext cx="47440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80664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Slide">
    <p:bg>
      <p:bgPr>
        <a:solidFill>
          <a:srgbClr val="E9745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5" y="1141875"/>
            <a:ext cx="4597881" cy="1325563"/>
          </a:xfrm>
          <a:prstGeom prst="rect">
            <a:avLst/>
          </a:prstGeom>
        </p:spPr>
        <p:txBody>
          <a:bodyPr/>
          <a:lstStyle>
            <a:lvl1pPr>
              <a:defRPr>
                <a:solidFill>
                  <a:srgbClr val="142D43"/>
                </a:solidFill>
              </a:defRPr>
            </a:lvl1pPr>
          </a:lstStyle>
          <a:p>
            <a:r>
              <a:rPr lang="en-US"/>
              <a:t>Agenda Slide Title</a:t>
            </a:r>
          </a:p>
        </p:txBody>
      </p:sp>
      <p:sp>
        <p:nvSpPr>
          <p:cNvPr id="9" name="Rectangle 8"/>
          <p:cNvSpPr/>
          <p:nvPr/>
        </p:nvSpPr>
        <p:spPr>
          <a:xfrm>
            <a:off x="8078993" y="0"/>
            <a:ext cx="4113007" cy="6858000"/>
          </a:xfrm>
          <a:prstGeom prst="rect">
            <a:avLst/>
          </a:prstGeom>
          <a:gradFill flip="none" rotWithShape="1">
            <a:gsLst>
              <a:gs pos="0">
                <a:schemeClr val="bg1">
                  <a:alpha val="39000"/>
                </a:schemeClr>
              </a:gs>
              <a:gs pos="37000">
                <a:schemeClr val="bg1">
                  <a:alpha val="22000"/>
                </a:schemeClr>
              </a:gs>
              <a:gs pos="100000">
                <a:schemeClr val="accent1">
                  <a:lumMod val="30000"/>
                  <a:lumOff val="7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tower&#10;&#10;Description automatically generated">
            <a:extLst>
              <a:ext uri="{FF2B5EF4-FFF2-40B4-BE49-F238E27FC236}">
                <a16:creationId xmlns:a16="http://schemas.microsoft.com/office/drawing/2014/main" id="{2298002F-6377-484A-B2F6-6D109732CD5D}"/>
              </a:ext>
            </a:extLst>
          </p:cNvPr>
          <p:cNvPicPr>
            <a:picLocks noChangeAspect="1"/>
          </p:cNvPicPr>
          <p:nvPr/>
        </p:nvPicPr>
        <p:blipFill rotWithShape="1">
          <a:blip r:embed="rId2">
            <a:alphaModFix amt="35000"/>
          </a:blip>
          <a:srcRect r="23361"/>
          <a:stretch/>
        </p:blipFill>
        <p:spPr>
          <a:xfrm flipH="1">
            <a:off x="0" y="2478196"/>
            <a:ext cx="4597881" cy="4486915"/>
          </a:xfrm>
          <a:prstGeom prst="rect">
            <a:avLst/>
          </a:prstGeom>
        </p:spPr>
      </p:pic>
      <p:sp>
        <p:nvSpPr>
          <p:cNvPr id="8" name="Text Placeholder 7">
            <a:extLst>
              <a:ext uri="{FF2B5EF4-FFF2-40B4-BE49-F238E27FC236}">
                <a16:creationId xmlns:a16="http://schemas.microsoft.com/office/drawing/2014/main" id="{A7B4C029-2EB1-6843-821F-6CA85021B0C9}"/>
              </a:ext>
            </a:extLst>
          </p:cNvPr>
          <p:cNvSpPr>
            <a:spLocks noGrp="1"/>
          </p:cNvSpPr>
          <p:nvPr>
            <p:ph type="body" sz="quarter" idx="10"/>
          </p:nvPr>
        </p:nvSpPr>
        <p:spPr>
          <a:xfrm>
            <a:off x="5945082" y="1143000"/>
            <a:ext cx="5400675" cy="5028148"/>
          </a:xfrm>
        </p:spPr>
        <p:txBody>
          <a:bodyPr/>
          <a:lstStyle>
            <a:lvl1pPr marL="342900" indent="-342900">
              <a:buClr>
                <a:srgbClr val="142D43"/>
              </a:buClr>
              <a:buSzPct val="110000"/>
              <a:buFont typeface="Arial" panose="020B0604020202020204" pitchFamily="34" charset="0"/>
              <a:buChar char="•"/>
              <a:defRPr>
                <a:solidFill>
                  <a:srgbClr val="142D43"/>
                </a:solidFill>
              </a:defRPr>
            </a:lvl1pPr>
            <a:lvl2pPr marL="800100" indent="-342900">
              <a:buClr>
                <a:srgbClr val="142D43"/>
              </a:buClr>
              <a:buSzPct val="110000"/>
              <a:buFont typeface="Arial" panose="020B0604020202020204" pitchFamily="34" charset="0"/>
              <a:buChar char="•"/>
              <a:defRPr>
                <a:solidFill>
                  <a:srgbClr val="142D43"/>
                </a:solidFill>
              </a:defRPr>
            </a:lvl2pPr>
            <a:lvl3pPr marL="1200150" indent="-285750">
              <a:buClr>
                <a:srgbClr val="142D43"/>
              </a:buClr>
              <a:buSzPct val="110000"/>
              <a:buFont typeface="Arial" panose="020B0604020202020204" pitchFamily="34" charset="0"/>
              <a:buChar char="•"/>
              <a:defRPr>
                <a:solidFill>
                  <a:srgbClr val="142D43"/>
                </a:solidFill>
              </a:defRPr>
            </a:lvl3pPr>
            <a:lvl4pPr marL="1657350" indent="-285750">
              <a:buClr>
                <a:srgbClr val="142D43"/>
              </a:buClr>
              <a:buSzPct val="110000"/>
              <a:buFont typeface="Arial" panose="020B0604020202020204" pitchFamily="34" charset="0"/>
              <a:buChar char="•"/>
              <a:defRPr>
                <a:solidFill>
                  <a:srgbClr val="142D43"/>
                </a:solidFill>
              </a:defRPr>
            </a:lvl4pPr>
            <a:lvl5pPr marL="2114550" indent="-285750">
              <a:buClr>
                <a:srgbClr val="142D43"/>
              </a:buClr>
              <a:buSzPct val="110000"/>
              <a:buFont typeface="Arial" panose="020B0604020202020204" pitchFamily="34" charset="0"/>
              <a:buChar char="•"/>
              <a:defRPr sz="1400">
                <a:solidFill>
                  <a:srgbClr val="142D4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5">
            <a:extLst>
              <a:ext uri="{FF2B5EF4-FFF2-40B4-BE49-F238E27FC236}">
                <a16:creationId xmlns:a16="http://schemas.microsoft.com/office/drawing/2014/main" id="{61F72D15-49EE-CF08-A6E8-013C99A7F32B}"/>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spTree>
    <p:extLst>
      <p:ext uri="{BB962C8B-B14F-4D97-AF65-F5344CB8AC3E}">
        <p14:creationId xmlns:p14="http://schemas.microsoft.com/office/powerpoint/2010/main" val="393535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rgbClr val="E9745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48" y="1141875"/>
            <a:ext cx="7027607" cy="1325563"/>
          </a:xfrm>
          <a:prstGeom prst="rect">
            <a:avLst/>
          </a:prstGeom>
        </p:spPr>
        <p:txBody>
          <a:bodyPr/>
          <a:lstStyle>
            <a:lvl1pPr>
              <a:defRPr>
                <a:solidFill>
                  <a:srgbClr val="142D43"/>
                </a:solidFill>
              </a:defRPr>
            </a:lvl1pPr>
          </a:lstStyle>
          <a:p>
            <a:r>
              <a:rPr lang="en-US"/>
              <a:t>Slide Title</a:t>
            </a:r>
          </a:p>
        </p:txBody>
      </p:sp>
      <p:sp>
        <p:nvSpPr>
          <p:cNvPr id="9" name="Rectangle 8"/>
          <p:cNvSpPr/>
          <p:nvPr/>
        </p:nvSpPr>
        <p:spPr>
          <a:xfrm>
            <a:off x="8078993" y="0"/>
            <a:ext cx="4113007" cy="6858000"/>
          </a:xfrm>
          <a:prstGeom prst="rect">
            <a:avLst/>
          </a:prstGeom>
          <a:gradFill flip="none" rotWithShape="1">
            <a:gsLst>
              <a:gs pos="0">
                <a:schemeClr val="bg1">
                  <a:alpha val="39000"/>
                </a:schemeClr>
              </a:gs>
              <a:gs pos="37000">
                <a:schemeClr val="bg1">
                  <a:alpha val="22000"/>
                </a:schemeClr>
              </a:gs>
              <a:gs pos="100000">
                <a:schemeClr val="accent1">
                  <a:lumMod val="30000"/>
                  <a:lumOff val="7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building, tower&#10;&#10;Description automatically generated">
            <a:extLst>
              <a:ext uri="{FF2B5EF4-FFF2-40B4-BE49-F238E27FC236}">
                <a16:creationId xmlns:a16="http://schemas.microsoft.com/office/drawing/2014/main" id="{2298002F-6377-484A-B2F6-6D109732CD5D}"/>
              </a:ext>
            </a:extLst>
          </p:cNvPr>
          <p:cNvPicPr>
            <a:picLocks noChangeAspect="1"/>
          </p:cNvPicPr>
          <p:nvPr/>
        </p:nvPicPr>
        <p:blipFill rotWithShape="1">
          <a:blip r:embed="rId2">
            <a:alphaModFix amt="35000"/>
          </a:blip>
          <a:srcRect r="23361"/>
          <a:stretch/>
        </p:blipFill>
        <p:spPr>
          <a:xfrm flipH="1">
            <a:off x="0" y="2478196"/>
            <a:ext cx="4597881" cy="4486915"/>
          </a:xfrm>
          <a:prstGeom prst="rect">
            <a:avLst/>
          </a:prstGeom>
        </p:spPr>
      </p:pic>
      <p:sp>
        <p:nvSpPr>
          <p:cNvPr id="3" name="Slide Number Placeholder 5">
            <a:extLst>
              <a:ext uri="{FF2B5EF4-FFF2-40B4-BE49-F238E27FC236}">
                <a16:creationId xmlns:a16="http://schemas.microsoft.com/office/drawing/2014/main" id="{13DE0A56-05C6-63FB-8FD0-DBF8BD4EA10E}"/>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spTree>
    <p:extLst>
      <p:ext uri="{BB962C8B-B14F-4D97-AF65-F5344CB8AC3E}">
        <p14:creationId xmlns:p14="http://schemas.microsoft.com/office/powerpoint/2010/main" val="4081950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
        <p:nvSpPr>
          <p:cNvPr id="3" name="Content Placeholder 2"/>
          <p:cNvSpPr>
            <a:spLocks noGrp="1"/>
          </p:cNvSpPr>
          <p:nvPr>
            <p:ph idx="1"/>
          </p:nvPr>
        </p:nvSpPr>
        <p:spPr>
          <a:xfrm>
            <a:off x="838200" y="1146220"/>
            <a:ext cx="10515600" cy="5030743"/>
          </a:xfrm>
        </p:spPr>
        <p:txBody>
          <a:bodyPr/>
          <a:lstStyle>
            <a:lvl1pPr marL="0" indent="0">
              <a:buNone/>
              <a:defRPr/>
            </a:lvl1pPr>
            <a:lvl2pPr marL="461963" indent="-228600">
              <a:defRPr/>
            </a:lvl2pPr>
            <a:lvl3pPr marL="914400" indent="-228600">
              <a:defRPr/>
            </a:lvl3pPr>
            <a:lvl4pPr marL="1376363" indent="-228600">
              <a:defRPr/>
            </a:lvl4pPr>
            <a:lvl5pPr marL="1828800" indent="-2286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FD2E39-A838-3623-CB98-D54E0253ADFF}"/>
              </a:ext>
            </a:extLst>
          </p:cNvPr>
          <p:cNvSpPr>
            <a:spLocks noGrp="1"/>
          </p:cNvSpPr>
          <p:nvPr>
            <p:ph type="dt" sz="half" idx="10"/>
          </p:nvPr>
        </p:nvSpPr>
        <p:spPr/>
        <p:txBody>
          <a:bodyPr/>
          <a:lstStyle/>
          <a:p>
            <a:fld id="{824AD2DD-E0A9-4056-9E00-92DF7D241000}" type="datetimeFigureOut">
              <a:rPr lang="en-US" smtClean="0"/>
              <a:t>6/5/2026</a:t>
            </a:fld>
            <a:endParaRPr lang="en-US"/>
          </a:p>
        </p:txBody>
      </p:sp>
      <p:sp>
        <p:nvSpPr>
          <p:cNvPr id="8" name="Footer Placeholder 7">
            <a:extLst>
              <a:ext uri="{FF2B5EF4-FFF2-40B4-BE49-F238E27FC236}">
                <a16:creationId xmlns:a16="http://schemas.microsoft.com/office/drawing/2014/main" id="{2069C7AE-9B95-9DAE-A443-A48DC1D1BC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2E0FBB-9329-6501-D598-4889F987109B}"/>
              </a:ext>
            </a:extLst>
          </p:cNvPr>
          <p:cNvSpPr>
            <a:spLocks noGrp="1"/>
          </p:cNvSpPr>
          <p:nvPr>
            <p:ph type="sldNum" sz="quarter" idx="12"/>
          </p:nvPr>
        </p:nvSpPr>
        <p:spPr/>
        <p:txBody>
          <a:bodyPr/>
          <a:lstStyle/>
          <a:p>
            <a:fld id="{7D19FC8C-636F-4B61-98CC-E41B290838A8}" type="slidenum">
              <a:rPr lang="en-US" smtClean="0"/>
              <a:t>‹#›</a:t>
            </a:fld>
            <a:endParaRPr lang="en-US"/>
          </a:p>
        </p:txBody>
      </p:sp>
    </p:spTree>
    <p:extLst>
      <p:ext uri="{BB962C8B-B14F-4D97-AF65-F5344CB8AC3E}">
        <p14:creationId xmlns:p14="http://schemas.microsoft.com/office/powerpoint/2010/main" val="3682323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159099"/>
            <a:ext cx="5181600" cy="5017864"/>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159099"/>
            <a:ext cx="5181600" cy="5017864"/>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4AD2DD-E0A9-4056-9E00-92DF7D241000}" type="datetimeFigureOut">
              <a:rPr lang="en-US" smtClean="0"/>
              <a:t>6/5/2026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8" name="Title 1">
            <a:extLst>
              <a:ext uri="{FF2B5EF4-FFF2-40B4-BE49-F238E27FC236}">
                <a16:creationId xmlns:a16="http://schemas.microsoft.com/office/drawing/2014/main" id="{9BF25576-66DD-2E8F-0817-4CB5F4DE3F83}"/>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Tree>
    <p:extLst>
      <p:ext uri="{BB962C8B-B14F-4D97-AF65-F5344CB8AC3E}">
        <p14:creationId xmlns:p14="http://schemas.microsoft.com/office/powerpoint/2010/main" val="3898262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9878" y="6356350"/>
            <a:ext cx="932895" cy="365125"/>
          </a:xfrm>
        </p:spPr>
        <p:txBody>
          <a:bodyPr/>
          <a:lstStyle/>
          <a:p>
            <a:fld id="{824AD2DD-E0A9-4056-9E00-92DF7D241000}" type="datetimeFigureOut">
              <a:rPr lang="en-US" smtClean="0"/>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Tree>
    <p:extLst>
      <p:ext uri="{BB962C8B-B14F-4D97-AF65-F5344CB8AC3E}">
        <p14:creationId xmlns:p14="http://schemas.microsoft.com/office/powerpoint/2010/main" val="2804292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9878" y="6356350"/>
            <a:ext cx="932895" cy="365125"/>
          </a:xfrm>
        </p:spPr>
        <p:txBody>
          <a:bodyPr/>
          <a:lstStyle/>
          <a:p>
            <a:fld id="{824AD2DD-E0A9-4056-9E00-92DF7D241000}" type="datetimeFigureOut">
              <a:rPr lang="en-US" smtClean="0"/>
              <a:t>6/5/2026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b="1">
                <a:solidFill>
                  <a:srgbClr val="142D43"/>
                </a:solidFill>
              </a:defRPr>
            </a:lvl1pPr>
          </a:lstStyle>
          <a:p>
            <a:r>
              <a:rPr lang="en-US"/>
              <a:t>Click to edit Master title style</a:t>
            </a:r>
          </a:p>
        </p:txBody>
      </p:sp>
      <p:sp>
        <p:nvSpPr>
          <p:cNvPr id="2" name="Picture Placeholder 2">
            <a:extLst>
              <a:ext uri="{FF2B5EF4-FFF2-40B4-BE49-F238E27FC236}">
                <a16:creationId xmlns:a16="http://schemas.microsoft.com/office/drawing/2014/main" id="{223A9F3D-CF95-C883-5B8F-9EB0EFF68271}"/>
              </a:ext>
            </a:extLst>
          </p:cNvPr>
          <p:cNvSpPr>
            <a:spLocks noGrp="1" noChangeAspect="1"/>
          </p:cNvSpPr>
          <p:nvPr>
            <p:ph type="pic" idx="13"/>
          </p:nvPr>
        </p:nvSpPr>
        <p:spPr>
          <a:xfrm>
            <a:off x="381000" y="1143000"/>
            <a:ext cx="11391900" cy="5029200"/>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Tree>
    <p:extLst>
      <p:ext uri="{BB962C8B-B14F-4D97-AF65-F5344CB8AC3E}">
        <p14:creationId xmlns:p14="http://schemas.microsoft.com/office/powerpoint/2010/main" val="2734843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E5E0F419-5DAC-17E4-E72D-19BDE21A7479}"/>
              </a:ext>
            </a:extLst>
          </p:cNvPr>
          <p:cNvSpPr>
            <a:spLocks noGrp="1" noChangeAspect="1"/>
          </p:cNvSpPr>
          <p:nvPr>
            <p:ph type="pic" idx="13"/>
          </p:nvPr>
        </p:nvSpPr>
        <p:spPr>
          <a:xfrm>
            <a:off x="0" y="0"/>
            <a:ext cx="12192000" cy="6861175"/>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3" name="Date Placeholder 2"/>
          <p:cNvSpPr>
            <a:spLocks noGrp="1"/>
          </p:cNvSpPr>
          <p:nvPr>
            <p:ph type="dt" sz="half" idx="10"/>
          </p:nvPr>
        </p:nvSpPr>
        <p:spPr>
          <a:xfrm>
            <a:off x="393192" y="6356350"/>
            <a:ext cx="932895" cy="365125"/>
          </a:xfrm>
        </p:spPr>
        <p:txBody>
          <a:bodyPr/>
          <a:lstStyle>
            <a:lvl1pPr>
              <a:defRPr>
                <a:solidFill>
                  <a:schemeClr val="bg1"/>
                </a:solidFill>
              </a:defRPr>
            </a:lvl1pPr>
          </a:lstStyle>
          <a:p>
            <a:fld id="{824AD2DD-E0A9-4056-9E00-92DF7D241000}" type="datetimeFigureOut">
              <a:rPr lang="en-US" smtClean="0"/>
              <a:t>6/5/2026</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a:xfrm>
            <a:off x="11084140" y="6356350"/>
            <a:ext cx="688760" cy="365125"/>
          </a:xfrm>
          <a:prstGeom prst="rect">
            <a:avLst/>
          </a:prstGeom>
        </p:spPr>
        <p:txBody>
          <a:bodyPr/>
          <a:lstStyle>
            <a:lvl1pPr>
              <a:defRPr sz="1100" b="1">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fld id="{7D19FC8C-636F-4B61-98CC-E41B290838A8}" type="slidenum">
              <a:rPr lang="en-US" smtClean="0"/>
              <a:t>‹#›</a:t>
            </a:fld>
            <a:endParaRPr lang="en-US"/>
          </a:p>
        </p:txBody>
      </p:sp>
      <p:sp>
        <p:nvSpPr>
          <p:cNvPr id="6" name="Title 1">
            <a:extLst>
              <a:ext uri="{FF2B5EF4-FFF2-40B4-BE49-F238E27FC236}">
                <a16:creationId xmlns:a16="http://schemas.microsoft.com/office/drawing/2014/main" id="{EC15FA58-67A2-3739-F415-1475207FA8E0}"/>
              </a:ext>
            </a:extLst>
          </p:cNvPr>
          <p:cNvSpPr>
            <a:spLocks noGrp="1"/>
          </p:cNvSpPr>
          <p:nvPr>
            <p:ph type="title"/>
          </p:nvPr>
        </p:nvSpPr>
        <p:spPr>
          <a:xfrm>
            <a:off x="838200" y="365127"/>
            <a:ext cx="10515600" cy="729577"/>
          </a:xfrm>
          <a:prstGeom prst="rect">
            <a:avLst/>
          </a:prstGeom>
        </p:spPr>
        <p:txBody>
          <a:bodyPr/>
          <a:lstStyle>
            <a:lvl1pPr>
              <a:defRPr lang="en-US" sz="3200" kern="1200" dirty="0">
                <a:solidFill>
                  <a:schemeClr val="bg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99141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and Photo ">
    <p:spTree>
      <p:nvGrpSpPr>
        <p:cNvPr id="1" name=""/>
        <p:cNvGrpSpPr/>
        <p:nvPr/>
      </p:nvGrpSpPr>
      <p:grpSpPr>
        <a:xfrm>
          <a:off x="0" y="0"/>
          <a:ext cx="0" cy="0"/>
          <a:chOff x="0" y="0"/>
          <a:chExt cx="0" cy="0"/>
        </a:xfrm>
      </p:grpSpPr>
      <p:sp>
        <p:nvSpPr>
          <p:cNvPr id="6" name="Picture Placeholder 2"/>
          <p:cNvSpPr>
            <a:spLocks noGrp="1" noChangeAspect="1"/>
          </p:cNvSpPr>
          <p:nvPr>
            <p:ph type="pic" idx="13"/>
          </p:nvPr>
        </p:nvSpPr>
        <p:spPr>
          <a:xfrm>
            <a:off x="5436392" y="1138561"/>
            <a:ext cx="6336508" cy="503364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7" name="Content Placeholder 2"/>
          <p:cNvSpPr>
            <a:spLocks noGrp="1"/>
          </p:cNvSpPr>
          <p:nvPr>
            <p:ph sz="half" idx="1"/>
          </p:nvPr>
        </p:nvSpPr>
        <p:spPr>
          <a:xfrm>
            <a:off x="847447" y="1175618"/>
            <a:ext cx="4227991" cy="4996582"/>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4"/>
          </p:nvPr>
        </p:nvSpPr>
        <p:spPr/>
        <p:txBody>
          <a:bodyPr/>
          <a:lstStyle/>
          <a:p>
            <a:fld id="{824AD2DD-E0A9-4056-9E00-92DF7D241000}" type="datetimeFigureOut">
              <a:rPr lang="en-US" smtClean="0"/>
              <a:t>6/5/2026</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a:xfrm>
            <a:off x="11082528" y="6355080"/>
            <a:ext cx="688760" cy="365125"/>
          </a:xfrm>
          <a:prstGeom prst="rect">
            <a:avLst/>
          </a:prstGeom>
        </p:spPr>
        <p:txBody>
          <a:bodyPr/>
          <a:lstStyle/>
          <a:p>
            <a:fld id="{7D19FC8C-636F-4B61-98CC-E41B290838A8}" type="slidenum">
              <a:rPr lang="en-US" smtClean="0"/>
              <a:t>‹#›</a:t>
            </a:fld>
            <a:endParaRPr lang="en-US"/>
          </a:p>
        </p:txBody>
      </p:sp>
      <p:sp>
        <p:nvSpPr>
          <p:cNvPr id="8" name="Title 1">
            <a:extLst>
              <a:ext uri="{FF2B5EF4-FFF2-40B4-BE49-F238E27FC236}">
                <a16:creationId xmlns:a16="http://schemas.microsoft.com/office/drawing/2014/main" id="{82D781F0-6EA6-5294-44D0-E2587D3CF1B6}"/>
              </a:ext>
            </a:extLst>
          </p:cNvPr>
          <p:cNvSpPr>
            <a:spLocks noGrp="1"/>
          </p:cNvSpPr>
          <p:nvPr>
            <p:ph type="title"/>
          </p:nvPr>
        </p:nvSpPr>
        <p:spPr>
          <a:xfrm>
            <a:off x="841248" y="365760"/>
            <a:ext cx="10515600" cy="731520"/>
          </a:xfrm>
          <a:prstGeom prst="rect">
            <a:avLst/>
          </a:prstGeom>
        </p:spPr>
        <p:txBody>
          <a:bodyPr/>
          <a:lstStyle>
            <a:lvl1pPr>
              <a:defRPr lang="en-US" sz="3200" b="1" kern="1200" dirty="0">
                <a:solidFill>
                  <a:srgbClr val="142D43"/>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en-US"/>
              <a:t>Click to edit Master title style</a:t>
            </a:r>
          </a:p>
        </p:txBody>
      </p:sp>
    </p:spTree>
    <p:extLst>
      <p:ext uri="{BB962C8B-B14F-4D97-AF65-F5344CB8AC3E}">
        <p14:creationId xmlns:p14="http://schemas.microsoft.com/office/powerpoint/2010/main" val="366169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72957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171977"/>
            <a:ext cx="10515600" cy="50049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9878" y="6356351"/>
            <a:ext cx="932895" cy="365125"/>
          </a:xfrm>
          <a:prstGeom prst="rect">
            <a:avLst/>
          </a:prstGeom>
        </p:spPr>
        <p:txBody>
          <a:bodyPr vert="horz" lIns="91440" tIns="45720" rIns="91440" bIns="45720" rtlCol="0" anchor="ctr"/>
          <a:lstStyle>
            <a:lvl1pPr algn="l">
              <a:defRPr sz="10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fld id="{824AD2DD-E0A9-4056-9E00-92DF7D241000}" type="datetimeFigureOut">
              <a:rPr lang="en-US" smtClean="0"/>
              <a:t>6/5/2026</a:t>
            </a:fld>
            <a:endParaRPr lang="en-US"/>
          </a:p>
        </p:txBody>
      </p:sp>
      <p:sp>
        <p:nvSpPr>
          <p:cNvPr id="5" name="Footer Placeholder 4"/>
          <p:cNvSpPr>
            <a:spLocks noGrp="1"/>
          </p:cNvSpPr>
          <p:nvPr>
            <p:ph type="ftr" sz="quarter" idx="3"/>
          </p:nvPr>
        </p:nvSpPr>
        <p:spPr>
          <a:xfrm>
            <a:off x="4038600" y="6357431"/>
            <a:ext cx="4114800" cy="365125"/>
          </a:xfrm>
          <a:prstGeom prst="rect">
            <a:avLst/>
          </a:prstGeom>
        </p:spPr>
        <p:txBody>
          <a:bodyPr vert="horz" lIns="91440" tIns="45720" rIns="91440" bIns="45720" rtlCol="0" anchor="ctr"/>
          <a:lstStyle>
            <a:lvl1pPr algn="l">
              <a:defRPr sz="1000">
                <a:solidFill>
                  <a:schemeClr val="tx1">
                    <a:tint val="7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endParaRPr lang="en-US"/>
          </a:p>
        </p:txBody>
      </p:sp>
      <p:sp>
        <p:nvSpPr>
          <p:cNvPr id="10" name="Slide Number Placeholder 5">
            <a:extLst>
              <a:ext uri="{FF2B5EF4-FFF2-40B4-BE49-F238E27FC236}">
                <a16:creationId xmlns:a16="http://schemas.microsoft.com/office/drawing/2014/main" id="{ACCE4E26-6202-304E-B0BB-E9919FA96672}"/>
              </a:ext>
            </a:extLst>
          </p:cNvPr>
          <p:cNvSpPr>
            <a:spLocks noGrp="1"/>
          </p:cNvSpPr>
          <p:nvPr>
            <p:ph type="sldNum" sz="quarter" idx="4"/>
          </p:nvPr>
        </p:nvSpPr>
        <p:spPr>
          <a:xfrm>
            <a:off x="11084140" y="6356351"/>
            <a:ext cx="688760" cy="365125"/>
          </a:xfrm>
          <a:prstGeom prst="rect">
            <a:avLst/>
          </a:prstGeom>
        </p:spPr>
        <p:txBody>
          <a:bodyPr vert="horz" lIns="91440" tIns="45720" rIns="91440" bIns="45720" rtlCol="0" anchor="ctr"/>
          <a:lstStyle>
            <a:lvl1pPr algn="r">
              <a:defRPr sz="1100" b="1">
                <a:solidFill>
                  <a:schemeClr val="bg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fld id="{7D19FC8C-636F-4B61-98CC-E41B290838A8}" type="slidenum">
              <a:rPr lang="en-US" smtClean="0"/>
              <a:t>‹#›</a:t>
            </a:fld>
            <a:endParaRPr lang="en-US"/>
          </a:p>
        </p:txBody>
      </p:sp>
      <p:pic>
        <p:nvPicPr>
          <p:cNvPr id="8" name="Picture 7" descr="A picture containing building, tower&#10;&#10;Description automatically generated">
            <a:extLst>
              <a:ext uri="{FF2B5EF4-FFF2-40B4-BE49-F238E27FC236}">
                <a16:creationId xmlns:a16="http://schemas.microsoft.com/office/drawing/2014/main" id="{69EE0015-AF11-9205-8285-3AEC529CF441}"/>
              </a:ext>
            </a:extLst>
          </p:cNvPr>
          <p:cNvPicPr>
            <a:picLocks noChangeAspect="1"/>
          </p:cNvPicPr>
          <p:nvPr/>
        </p:nvPicPr>
        <p:blipFill>
          <a:blip r:embed="rId20">
            <a:duotone>
              <a:prstClr val="black"/>
              <a:schemeClr val="accent2">
                <a:tint val="45000"/>
                <a:satMod val="400000"/>
              </a:schemeClr>
            </a:duotone>
          </a:blip>
          <a:stretch>
            <a:fillRect/>
          </a:stretch>
        </p:blipFill>
        <p:spPr>
          <a:xfrm>
            <a:off x="11256938" y="365127"/>
            <a:ext cx="515962" cy="389633"/>
          </a:xfrm>
          <a:prstGeom prst="rect">
            <a:avLst/>
          </a:prstGeom>
        </p:spPr>
      </p:pic>
    </p:spTree>
    <p:extLst>
      <p:ext uri="{BB962C8B-B14F-4D97-AF65-F5344CB8AC3E}">
        <p14:creationId xmlns:p14="http://schemas.microsoft.com/office/powerpoint/2010/main" val="149558560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Lst>
  <p:txStyles>
    <p:titleStyle>
      <a:lvl1pPr algn="l" defTabSz="914400" rtl="0" eaLnBrk="1" latinLnBrk="0" hangingPunct="1">
        <a:lnSpc>
          <a:spcPct val="90000"/>
        </a:lnSpc>
        <a:spcBef>
          <a:spcPct val="0"/>
        </a:spcBef>
        <a:buNone/>
        <a:defRPr sz="32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p15:clr>
            <a:srgbClr val="F26B43"/>
          </p15:clr>
        </p15:guide>
        <p15:guide id="2" pos="528">
          <p15:clr>
            <a:srgbClr val="F26B43"/>
          </p15:clr>
        </p15:guide>
        <p15:guide id="3" pos="7152">
          <p15:clr>
            <a:srgbClr val="F26B43"/>
          </p15:clr>
        </p15:guide>
        <p15:guide id="4" pos="240">
          <p15:clr>
            <a:srgbClr val="F26B43"/>
          </p15:clr>
        </p15:guide>
        <p15:guide id="5" pos="7416">
          <p15:clr>
            <a:srgbClr val="F26B43"/>
          </p15:clr>
        </p15:guide>
        <p15:guide id="6" orient="horz" pos="7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06DA76D-6BCF-4630-5D68-59821FA8FED6}"/>
              </a:ext>
            </a:extLst>
          </p:cNvPr>
          <p:cNvSpPr>
            <a:spLocks noGrp="1"/>
          </p:cNvSpPr>
          <p:nvPr>
            <p:ph type="subTitle" idx="1"/>
          </p:nvPr>
        </p:nvSpPr>
        <p:spPr>
          <a:xfrm>
            <a:off x="840418" y="2229425"/>
            <a:ext cx="6499949" cy="2431271"/>
          </a:xfrm>
        </p:spPr>
        <p:txBody>
          <a:bodyPr>
            <a:normAutofit/>
          </a:bodyPr>
          <a:lstStyle/>
          <a:p>
            <a:r>
              <a:rPr lang="en-US" sz="2000"/>
              <a:t>Building Type &amp; Use: Office Building</a:t>
            </a:r>
          </a:p>
          <a:p>
            <a:r>
              <a:rPr lang="en-US" sz="2000"/>
              <a:t>Location: Sunnyvale, CA</a:t>
            </a:r>
          </a:p>
          <a:p>
            <a:r>
              <a:rPr lang="en-US" sz="2000"/>
              <a:t>Occupancy/Client: Commercial office tenants</a:t>
            </a:r>
          </a:p>
          <a:p>
            <a:r>
              <a:rPr lang="en-US" sz="2000"/>
              <a:t>Highlights: Retrofit, thermal mass &amp; night flush, daylighting, passive thermal comfort </a:t>
            </a:r>
          </a:p>
          <a:p>
            <a:endParaRPr lang="en-US"/>
          </a:p>
        </p:txBody>
      </p:sp>
      <p:sp>
        <p:nvSpPr>
          <p:cNvPr id="3" name="Title 2">
            <a:extLst>
              <a:ext uri="{FF2B5EF4-FFF2-40B4-BE49-F238E27FC236}">
                <a16:creationId xmlns:a16="http://schemas.microsoft.com/office/drawing/2014/main" id="{BE62395A-F240-5B5B-E163-B8369A6476C0}"/>
              </a:ext>
            </a:extLst>
          </p:cNvPr>
          <p:cNvSpPr>
            <a:spLocks noGrp="1"/>
          </p:cNvSpPr>
          <p:nvPr>
            <p:ph type="title"/>
          </p:nvPr>
        </p:nvSpPr>
        <p:spPr>
          <a:xfrm>
            <a:off x="841248" y="1152144"/>
            <a:ext cx="6501384" cy="1076496"/>
          </a:xfrm>
        </p:spPr>
        <p:txBody>
          <a:bodyPr>
            <a:noAutofit/>
          </a:bodyPr>
          <a:lstStyle/>
          <a:p>
            <a:r>
              <a:rPr lang="en-US" dirty="0"/>
              <a:t>Small Office Net Zero Renovation</a:t>
            </a:r>
          </a:p>
        </p:txBody>
      </p:sp>
      <p:sp>
        <p:nvSpPr>
          <p:cNvPr id="5" name="TextBox 4">
            <a:extLst>
              <a:ext uri="{FF2B5EF4-FFF2-40B4-BE49-F238E27FC236}">
                <a16:creationId xmlns:a16="http://schemas.microsoft.com/office/drawing/2014/main" id="{C1BF26ED-1FB6-40E6-D586-3269F270F24B}"/>
              </a:ext>
            </a:extLst>
          </p:cNvPr>
          <p:cNvSpPr txBox="1"/>
          <p:nvPr/>
        </p:nvSpPr>
        <p:spPr>
          <a:xfrm>
            <a:off x="840418" y="4782312"/>
            <a:ext cx="6094948" cy="1384995"/>
          </a:xfrm>
          <a:prstGeom prst="rect">
            <a:avLst/>
          </a:prstGeom>
          <a:noFill/>
        </p:spPr>
        <p:txBody>
          <a:bodyPr wrap="square">
            <a:spAutoFit/>
          </a:bodyPr>
          <a:lstStyle/>
          <a:p>
            <a:r>
              <a:rPr lang="en-US" sz="1400" i="1">
                <a:solidFill>
                  <a:schemeClr val="bg1"/>
                </a:solidFill>
                <a:latin typeface="Open Sans" panose="020B0606030504020204" pitchFamily="34" charset="0"/>
                <a:ea typeface="Open Sans" panose="020B0606030504020204" pitchFamily="34" charset="0"/>
                <a:cs typeface="Open Sans" panose="020B0606030504020204" pitchFamily="34" charset="0"/>
              </a:rPr>
              <a:t>This case study is part of a series illustrating how building energy modeling is applied on real projects — showing the tools, decisions, and outcomes that define high-performance design in practice. </a:t>
            </a:r>
            <a:r>
              <a:rPr lang="en-US" sz="1400" i="1" err="1">
                <a:solidFill>
                  <a:schemeClr val="bg1"/>
                </a:solidFill>
                <a:latin typeface="Open Sans" panose="020B0606030504020204" pitchFamily="34" charset="0"/>
                <a:ea typeface="Open Sans" panose="020B0606030504020204" pitchFamily="34" charset="0"/>
                <a:cs typeface="Open Sans" panose="020B0606030504020204" pitchFamily="34" charset="0"/>
              </a:rPr>
              <a:t>CalBEM</a:t>
            </a:r>
            <a:r>
              <a:rPr lang="en-US" sz="1400" i="1">
                <a:solidFill>
                  <a:schemeClr val="bg1"/>
                </a:solidFill>
                <a:latin typeface="Open Sans" panose="020B0606030504020204" pitchFamily="34" charset="0"/>
                <a:ea typeface="Open Sans" panose="020B0606030504020204" pitchFamily="34" charset="0"/>
                <a:cs typeface="Open Sans" panose="020B0606030504020204" pitchFamily="34" charset="0"/>
              </a:rPr>
              <a:t>, a collaborative initiative sponsored by Southern California Edison, brings together California's building energy modeling (BEM) community to advance solutions for high-performance buildings.</a:t>
            </a:r>
          </a:p>
        </p:txBody>
      </p:sp>
      <p:pic>
        <p:nvPicPr>
          <p:cNvPr id="4" name="Picture 3">
            <a:extLst>
              <a:ext uri="{FF2B5EF4-FFF2-40B4-BE49-F238E27FC236}">
                <a16:creationId xmlns:a16="http://schemas.microsoft.com/office/drawing/2014/main" id="{16D099F2-0C7F-312A-7CBF-0ABEF6AE2279}"/>
              </a:ext>
            </a:extLst>
          </p:cNvPr>
          <p:cNvPicPr>
            <a:picLocks noChangeAspect="1"/>
          </p:cNvPicPr>
          <p:nvPr/>
        </p:nvPicPr>
        <p:blipFill>
          <a:blip r:embed="rId2"/>
          <a:stretch>
            <a:fillRect/>
          </a:stretch>
        </p:blipFill>
        <p:spPr>
          <a:xfrm>
            <a:off x="7351776" y="1152144"/>
            <a:ext cx="4425188" cy="2499477"/>
          </a:xfrm>
          <a:prstGeom prst="roundRect">
            <a:avLst/>
          </a:prstGeom>
          <a:ln>
            <a:solidFill>
              <a:schemeClr val="tx1"/>
            </a:solidFill>
          </a:ln>
        </p:spPr>
      </p:pic>
    </p:spTree>
    <p:extLst>
      <p:ext uri="{BB962C8B-B14F-4D97-AF65-F5344CB8AC3E}">
        <p14:creationId xmlns:p14="http://schemas.microsoft.com/office/powerpoint/2010/main" val="345527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EC44F2-D733-37D6-4EFF-7E7E992F7BA4}"/>
              </a:ext>
            </a:extLst>
          </p:cNvPr>
          <p:cNvSpPr>
            <a:spLocks noGrp="1"/>
          </p:cNvSpPr>
          <p:nvPr>
            <p:ph idx="1"/>
          </p:nvPr>
        </p:nvSpPr>
        <p:spPr>
          <a:xfrm>
            <a:off x="866239" y="1151791"/>
            <a:ext cx="8415866" cy="4554418"/>
          </a:xfrm>
        </p:spPr>
        <p:txBody>
          <a:bodyPr>
            <a:normAutofit/>
          </a:bodyPr>
          <a:lstStyle/>
          <a:p>
            <a:r>
              <a:rPr lang="en-US" sz="2400"/>
              <a:t>The project's success stemmed from a holistic, passive-first design that prioritized the building's structure and local climate to reduce energy demand over active technologies.</a:t>
            </a:r>
          </a:p>
        </p:txBody>
      </p:sp>
      <p:sp>
        <p:nvSpPr>
          <p:cNvPr id="10" name="Date Placeholder 9">
            <a:extLst>
              <a:ext uri="{FF2B5EF4-FFF2-40B4-BE49-F238E27FC236}">
                <a16:creationId xmlns:a16="http://schemas.microsoft.com/office/drawing/2014/main" id="{7CCBBCE4-EBEE-DC9F-8BB2-9EEA1C064813}"/>
              </a:ext>
            </a:extLst>
          </p:cNvPr>
          <p:cNvSpPr>
            <a:spLocks noGrp="1"/>
          </p:cNvSpPr>
          <p:nvPr>
            <p:ph type="dt" sz="half" idx="10"/>
          </p:nvPr>
        </p:nvSpPr>
        <p:spPr/>
        <p:txBody>
          <a:bodyPr/>
          <a:lstStyle/>
          <a:p>
            <a:fld id="{FE99D80A-7BE5-409B-8CE8-791798EF100A}" type="datetime1">
              <a:rPr lang="en-US" smtClean="0"/>
              <a:t>6/5/2026</a:t>
            </a:fld>
            <a:endParaRPr lang="en-US"/>
          </a:p>
        </p:txBody>
      </p:sp>
      <p:sp>
        <p:nvSpPr>
          <p:cNvPr id="11" name="Slide Number Placeholder 10">
            <a:extLst>
              <a:ext uri="{FF2B5EF4-FFF2-40B4-BE49-F238E27FC236}">
                <a16:creationId xmlns:a16="http://schemas.microsoft.com/office/drawing/2014/main" id="{61D5B6B9-8953-9269-92B1-5BF4A9E85DC2}"/>
              </a:ext>
            </a:extLst>
          </p:cNvPr>
          <p:cNvSpPr>
            <a:spLocks noGrp="1"/>
          </p:cNvSpPr>
          <p:nvPr>
            <p:ph type="sldNum" sz="quarter" idx="12"/>
          </p:nvPr>
        </p:nvSpPr>
        <p:spPr/>
        <p:txBody>
          <a:bodyPr/>
          <a:lstStyle/>
          <a:p>
            <a:fld id="{7D19FC8C-636F-4B61-98CC-E41B290838A8}" type="slidenum">
              <a:rPr lang="en-US" smtClean="0"/>
              <a:pPr/>
              <a:t>10</a:t>
            </a:fld>
            <a:endParaRPr lang="en-US"/>
          </a:p>
        </p:txBody>
      </p:sp>
      <p:sp>
        <p:nvSpPr>
          <p:cNvPr id="2" name="Title 1">
            <a:extLst>
              <a:ext uri="{FF2B5EF4-FFF2-40B4-BE49-F238E27FC236}">
                <a16:creationId xmlns:a16="http://schemas.microsoft.com/office/drawing/2014/main" id="{E932169A-8321-3A6B-8040-70C7674F5067}"/>
              </a:ext>
            </a:extLst>
          </p:cNvPr>
          <p:cNvSpPr>
            <a:spLocks noGrp="1"/>
          </p:cNvSpPr>
          <p:nvPr>
            <p:ph type="title"/>
          </p:nvPr>
        </p:nvSpPr>
        <p:spPr/>
        <p:txBody>
          <a:bodyPr>
            <a:normAutofit/>
          </a:bodyPr>
          <a:lstStyle/>
          <a:p>
            <a:r>
              <a:rPr lang="en-US"/>
              <a:t>Engineering Strategies – Building Envelope</a:t>
            </a:r>
          </a:p>
        </p:txBody>
      </p:sp>
      <p:sp>
        <p:nvSpPr>
          <p:cNvPr id="4" name="Rectangle: Rounded Corners 3">
            <a:extLst>
              <a:ext uri="{FF2B5EF4-FFF2-40B4-BE49-F238E27FC236}">
                <a16:creationId xmlns:a16="http://schemas.microsoft.com/office/drawing/2014/main" id="{ADCBC08E-93CD-2537-386C-B66D16372113}"/>
              </a:ext>
            </a:extLst>
          </p:cNvPr>
          <p:cNvSpPr/>
          <p:nvPr/>
        </p:nvSpPr>
        <p:spPr>
          <a:xfrm>
            <a:off x="838200" y="2498079"/>
            <a:ext cx="3423879" cy="326521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9738B04-773E-4B88-B356-19E61CEEE33A}"/>
              </a:ext>
            </a:extLst>
          </p:cNvPr>
          <p:cNvCxnSpPr>
            <a:cxnSpLocks/>
          </p:cNvCxnSpPr>
          <p:nvPr/>
        </p:nvCxnSpPr>
        <p:spPr>
          <a:xfrm>
            <a:off x="2531531" y="5763296"/>
            <a:ext cx="0" cy="1097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CC3E0D2-378B-1313-7B83-96683416A7CC}"/>
              </a:ext>
            </a:extLst>
          </p:cNvPr>
          <p:cNvSpPr txBox="1"/>
          <p:nvPr/>
        </p:nvSpPr>
        <p:spPr>
          <a:xfrm>
            <a:off x="4464403" y="2743200"/>
            <a:ext cx="4451713" cy="2862322"/>
          </a:xfrm>
          <a:prstGeom prst="rect">
            <a:avLst/>
          </a:prstGeom>
          <a:noFill/>
        </p:spPr>
        <p:txBody>
          <a:bodyPr wrap="square" rtlCol="0">
            <a:spAutoFit/>
          </a:bodyPr>
          <a:lstStyle/>
          <a:p>
            <a:pPr algn="ct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Electrochromic Glass</a:t>
            </a:r>
          </a:p>
          <a:p>
            <a:pPr algn="ctr"/>
            <a:endPar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b="1">
                <a:latin typeface="Open Sans Light" panose="020B0306030504020204" pitchFamily="34" charset="0"/>
                <a:ea typeface="Open Sans Light" panose="020B0306030504020204" pitchFamily="34" charset="0"/>
                <a:cs typeface="Open Sans Light" panose="020B0306030504020204" pitchFamily="34" charset="0"/>
              </a:rPr>
              <a:t>Electronically </a:t>
            </a:r>
            <a:r>
              <a:rPr lang="en-US" b="1" err="1">
                <a:latin typeface="Open Sans Light" panose="020B0306030504020204" pitchFamily="34" charset="0"/>
                <a:ea typeface="Open Sans Light" panose="020B0306030504020204" pitchFamily="34" charset="0"/>
                <a:cs typeface="Open Sans Light" panose="020B0306030504020204" pitchFamily="34" charset="0"/>
              </a:rPr>
              <a:t>tintable</a:t>
            </a:r>
            <a:r>
              <a:rPr lang="en-US" b="1">
                <a:latin typeface="Open Sans Light" panose="020B0306030504020204" pitchFamily="34" charset="0"/>
                <a:ea typeface="Open Sans Light" panose="020B0306030504020204" pitchFamily="34" charset="0"/>
                <a:cs typeface="Open Sans Light" panose="020B0306030504020204" pitchFamily="34" charset="0"/>
              </a:rPr>
              <a:t> glass </a:t>
            </a:r>
            <a:r>
              <a:rPr lang="en-US">
                <a:latin typeface="Open Sans Light" panose="020B0306030504020204" pitchFamily="34" charset="0"/>
                <a:ea typeface="Open Sans Light" panose="020B0306030504020204" pitchFamily="34" charset="0"/>
                <a:cs typeface="Open Sans Light" panose="020B0306030504020204" pitchFamily="34" charset="0"/>
              </a:rPr>
              <a:t>was used for its superior solar control, market appeal, and ability to preserve outdoor views, enhancing tenant satisfaction and rental value. The north facade features high-performance, lightly tinted </a:t>
            </a:r>
            <a:r>
              <a:rPr lang="en-US" b="1">
                <a:latin typeface="Open Sans Light" panose="020B0306030504020204" pitchFamily="34" charset="0"/>
                <a:ea typeface="Open Sans Light" panose="020B0306030504020204" pitchFamily="34" charset="0"/>
                <a:cs typeface="Open Sans Light" panose="020B0306030504020204" pitchFamily="34" charset="0"/>
              </a:rPr>
              <a:t>low-e double glazing</a:t>
            </a:r>
            <a:r>
              <a:rPr lang="en-US">
                <a:latin typeface="Open Sans Light" panose="020B0306030504020204" pitchFamily="34" charset="0"/>
                <a:ea typeface="Open Sans Light" panose="020B0306030504020204" pitchFamily="34" charset="0"/>
                <a:cs typeface="Open Sans Light" panose="020B0306030504020204" pitchFamily="34" charset="0"/>
              </a:rPr>
              <a:t>, optimized for areas with minimal solar gain.</a:t>
            </a:r>
            <a:endParaRPr lang="en-US">
              <a:solidFill>
                <a:srgbClr val="142D43"/>
              </a:solidFill>
            </a:endParaRPr>
          </a:p>
        </p:txBody>
      </p:sp>
      <p:sp>
        <p:nvSpPr>
          <p:cNvPr id="7" name="TextBox 6">
            <a:extLst>
              <a:ext uri="{FF2B5EF4-FFF2-40B4-BE49-F238E27FC236}">
                <a16:creationId xmlns:a16="http://schemas.microsoft.com/office/drawing/2014/main" id="{1AEF5B26-0AC4-2978-4977-B745A86173E2}"/>
              </a:ext>
            </a:extLst>
          </p:cNvPr>
          <p:cNvSpPr txBox="1"/>
          <p:nvPr/>
        </p:nvSpPr>
        <p:spPr>
          <a:xfrm>
            <a:off x="838200" y="2743200"/>
            <a:ext cx="3423879" cy="2862322"/>
          </a:xfrm>
          <a:prstGeom prst="rect">
            <a:avLst/>
          </a:prstGeom>
          <a:noFill/>
        </p:spPr>
        <p:txBody>
          <a:bodyPr wrap="square" rtlCol="0">
            <a:spAutoFit/>
          </a:bodyPr>
          <a:lstStyle/>
          <a:p>
            <a:pPr algn="ct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Leveraging Thermal Mass</a:t>
            </a:r>
          </a:p>
          <a:p>
            <a:pPr algn="ctr"/>
            <a:endPar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a:latin typeface="Open Sans Light" panose="020B0306030504020204" pitchFamily="34" charset="0"/>
                <a:ea typeface="Open Sans Light" panose="020B0306030504020204" pitchFamily="34" charset="0"/>
                <a:cs typeface="Open Sans Light" panose="020B0306030504020204" pitchFamily="34" charset="0"/>
              </a:rPr>
              <a:t>The old concrete walls were externally insulated with </a:t>
            </a:r>
            <a:r>
              <a:rPr lang="en-US" b="1">
                <a:latin typeface="Open Sans Light" panose="020B0306030504020204" pitchFamily="34" charset="0"/>
                <a:ea typeface="Open Sans Light" panose="020B0306030504020204" pitchFamily="34" charset="0"/>
                <a:cs typeface="Open Sans Light" panose="020B0306030504020204" pitchFamily="34" charset="0"/>
              </a:rPr>
              <a:t>5-5/8" polystyrene </a:t>
            </a:r>
            <a:r>
              <a:rPr lang="en-US">
                <a:latin typeface="Open Sans Light" panose="020B0306030504020204" pitchFamily="34" charset="0"/>
                <a:ea typeface="Open Sans Light" panose="020B0306030504020204" pitchFamily="34" charset="0"/>
                <a:cs typeface="Open Sans Light" panose="020B0306030504020204" pitchFamily="34" charset="0"/>
              </a:rPr>
              <a:t>and finished with </a:t>
            </a:r>
            <a:r>
              <a:rPr lang="en-US" b="1">
                <a:latin typeface="Open Sans Light" panose="020B0306030504020204" pitchFamily="34" charset="0"/>
                <a:ea typeface="Open Sans Light" panose="020B0306030504020204" pitchFamily="34" charset="0"/>
                <a:cs typeface="Open Sans Light" panose="020B0306030504020204" pitchFamily="34" charset="0"/>
              </a:rPr>
              <a:t>EIFS</a:t>
            </a:r>
            <a:r>
              <a:rPr lang="en-US">
                <a:latin typeface="Open Sans Light" panose="020B0306030504020204" pitchFamily="34" charset="0"/>
                <a:ea typeface="Open Sans Light" panose="020B0306030504020204" pitchFamily="34" charset="0"/>
                <a:cs typeface="Open Sans Light" panose="020B0306030504020204" pitchFamily="34" charset="0"/>
              </a:rPr>
              <a:t>, exposing the concrete’s mass to the interior to absorb daytime heat and release it when pre-cooled by </a:t>
            </a:r>
            <a:r>
              <a:rPr lang="en-US" b="1">
                <a:latin typeface="Open Sans Light" panose="020B0306030504020204" pitchFamily="34" charset="0"/>
                <a:ea typeface="Open Sans Light" panose="020B0306030504020204" pitchFamily="34" charset="0"/>
                <a:cs typeface="Open Sans Light" panose="020B0306030504020204" pitchFamily="34" charset="0"/>
              </a:rPr>
              <a:t>cool night air</a:t>
            </a:r>
            <a:r>
              <a:rPr lang="en-US">
                <a:latin typeface="Open Sans Light" panose="020B0306030504020204" pitchFamily="34" charset="0"/>
                <a:ea typeface="Open Sans Light" panose="020B0306030504020204" pitchFamily="34" charset="0"/>
                <a:cs typeface="Open Sans Light" panose="020B0306030504020204" pitchFamily="34" charset="0"/>
              </a:rPr>
              <a:t>.</a:t>
            </a:r>
            <a:endParaRPr lang="en-US"/>
          </a:p>
        </p:txBody>
      </p:sp>
      <p:sp>
        <p:nvSpPr>
          <p:cNvPr id="8" name="Rectangle: Rounded Corners 7">
            <a:extLst>
              <a:ext uri="{FF2B5EF4-FFF2-40B4-BE49-F238E27FC236}">
                <a16:creationId xmlns:a16="http://schemas.microsoft.com/office/drawing/2014/main" id="{C048D4DE-181A-C795-B936-8A8DE2A9255C}"/>
              </a:ext>
            </a:extLst>
          </p:cNvPr>
          <p:cNvSpPr/>
          <p:nvPr/>
        </p:nvSpPr>
        <p:spPr>
          <a:xfrm>
            <a:off x="4464742" y="2498079"/>
            <a:ext cx="4451716" cy="326521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5929A26-00A2-2914-86B7-F912AE7B1CA3}"/>
              </a:ext>
            </a:extLst>
          </p:cNvPr>
          <p:cNvCxnSpPr>
            <a:cxnSpLocks/>
            <a:stCxn id="8" idx="2"/>
          </p:cNvCxnSpPr>
          <p:nvPr/>
        </p:nvCxnSpPr>
        <p:spPr>
          <a:xfrm>
            <a:off x="6690600" y="5763296"/>
            <a:ext cx="0" cy="1097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5F93A7D3-C645-E8DB-B858-1020C8E28DC4}"/>
              </a:ext>
            </a:extLst>
          </p:cNvPr>
          <p:cNvPicPr>
            <a:picLocks noChangeAspect="1"/>
          </p:cNvPicPr>
          <p:nvPr/>
        </p:nvPicPr>
        <p:blipFill>
          <a:blip r:embed="rId2"/>
          <a:stretch>
            <a:fillRect/>
          </a:stretch>
        </p:blipFill>
        <p:spPr>
          <a:xfrm>
            <a:off x="9934038" y="1310008"/>
            <a:ext cx="1838862" cy="2544984"/>
          </a:xfrm>
          <a:prstGeom prst="roundRect">
            <a:avLst/>
          </a:prstGeom>
          <a:ln>
            <a:solidFill>
              <a:schemeClr val="tx1"/>
            </a:solidFill>
          </a:ln>
        </p:spPr>
      </p:pic>
      <p:pic>
        <p:nvPicPr>
          <p:cNvPr id="30" name="Picture 29">
            <a:extLst>
              <a:ext uri="{FF2B5EF4-FFF2-40B4-BE49-F238E27FC236}">
                <a16:creationId xmlns:a16="http://schemas.microsoft.com/office/drawing/2014/main" id="{05746AE2-8E37-DF39-12A2-CFE6B3B2EDCD}"/>
              </a:ext>
            </a:extLst>
          </p:cNvPr>
          <p:cNvPicPr>
            <a:picLocks noChangeAspect="1"/>
          </p:cNvPicPr>
          <p:nvPr/>
        </p:nvPicPr>
        <p:blipFill>
          <a:blip r:embed="rId3"/>
          <a:stretch>
            <a:fillRect/>
          </a:stretch>
        </p:blipFill>
        <p:spPr>
          <a:xfrm>
            <a:off x="9118782" y="4070296"/>
            <a:ext cx="2654118" cy="1891059"/>
          </a:xfrm>
          <a:prstGeom prst="roundRect">
            <a:avLst/>
          </a:prstGeom>
          <a:ln>
            <a:solidFill>
              <a:schemeClr val="tx1"/>
            </a:solidFill>
          </a:ln>
        </p:spPr>
      </p:pic>
      <p:cxnSp>
        <p:nvCxnSpPr>
          <p:cNvPr id="31" name="Straight Connector 30">
            <a:extLst>
              <a:ext uri="{FF2B5EF4-FFF2-40B4-BE49-F238E27FC236}">
                <a16:creationId xmlns:a16="http://schemas.microsoft.com/office/drawing/2014/main" id="{F9059B32-9861-6705-3DDE-8942F3481C10}"/>
              </a:ext>
            </a:extLst>
          </p:cNvPr>
          <p:cNvCxnSpPr>
            <a:cxnSpLocks/>
            <a:stCxn id="28" idx="3"/>
          </p:cNvCxnSpPr>
          <p:nvPr/>
        </p:nvCxnSpPr>
        <p:spPr>
          <a:xfrm>
            <a:off x="11772900" y="2582500"/>
            <a:ext cx="411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0C9761-1427-F829-2700-BF42FCC88EA0}"/>
              </a:ext>
            </a:extLst>
          </p:cNvPr>
          <p:cNvCxnSpPr>
            <a:cxnSpLocks/>
          </p:cNvCxnSpPr>
          <p:nvPr/>
        </p:nvCxnSpPr>
        <p:spPr>
          <a:xfrm>
            <a:off x="11772900" y="5015825"/>
            <a:ext cx="4108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374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6DED21-1C5F-39AB-9575-F0F47A84D43B}"/>
              </a:ext>
            </a:extLst>
          </p:cNvPr>
          <p:cNvSpPr>
            <a:spLocks noGrp="1"/>
          </p:cNvSpPr>
          <p:nvPr>
            <p:ph sz="half" idx="1"/>
          </p:nvPr>
        </p:nvSpPr>
        <p:spPr>
          <a:xfrm>
            <a:off x="838199" y="1159099"/>
            <a:ext cx="7096125" cy="5017864"/>
          </a:xfrm>
        </p:spPr>
        <p:txBody>
          <a:bodyPr>
            <a:normAutofit/>
          </a:bodyPr>
          <a:lstStyle/>
          <a:p>
            <a:pPr marL="0" indent="0">
              <a:buNone/>
            </a:pPr>
            <a:r>
              <a:rPr lang="en-US" sz="2400"/>
              <a:t>A unique daylighting system of custom </a:t>
            </a:r>
            <a:r>
              <a:rPr lang="en-US" sz="2400" b="1"/>
              <a:t>south-facing skylights </a:t>
            </a:r>
            <a:r>
              <a:rPr lang="en-US" sz="2400"/>
              <a:t>used smaller glazed apertures to capture more intense sunlight per unit area. The light was diffused to prevent glare and evenly illuminate the interior, with glazing </a:t>
            </a:r>
            <a:r>
              <a:rPr lang="en-US" sz="2400" b="1"/>
              <a:t>angled perpendicular </a:t>
            </a:r>
            <a:r>
              <a:rPr lang="en-US" sz="2400"/>
              <a:t>to the solar altitude at the equinox for year-round daylight optimization.</a:t>
            </a:r>
          </a:p>
        </p:txBody>
      </p:sp>
      <p:sp>
        <p:nvSpPr>
          <p:cNvPr id="4" name="Date Placeholder 3">
            <a:extLst>
              <a:ext uri="{FF2B5EF4-FFF2-40B4-BE49-F238E27FC236}">
                <a16:creationId xmlns:a16="http://schemas.microsoft.com/office/drawing/2014/main" id="{23F9ED77-1F57-ADFD-9A39-7ABC9C4F92C4}"/>
              </a:ext>
            </a:extLst>
          </p:cNvPr>
          <p:cNvSpPr>
            <a:spLocks noGrp="1"/>
          </p:cNvSpPr>
          <p:nvPr>
            <p:ph type="dt" sz="half" idx="10"/>
          </p:nvPr>
        </p:nvSpPr>
        <p:spPr/>
        <p:txBody>
          <a:bodyPr/>
          <a:lstStyle/>
          <a:p>
            <a:fld id="{0ED5AF6A-00D8-4F79-8FEE-62F2A4F7BF93}" type="datetime1">
              <a:rPr lang="en-US" smtClean="0"/>
              <a:t>6/5/2026</a:t>
            </a:fld>
            <a:endParaRPr lang="en-US"/>
          </a:p>
        </p:txBody>
      </p:sp>
      <p:sp>
        <p:nvSpPr>
          <p:cNvPr id="6" name="Slide Number Placeholder 5">
            <a:extLst>
              <a:ext uri="{FF2B5EF4-FFF2-40B4-BE49-F238E27FC236}">
                <a16:creationId xmlns:a16="http://schemas.microsoft.com/office/drawing/2014/main" id="{B2ADAB52-FFD0-E5DC-D42C-8616F43AFEDB}"/>
              </a:ext>
            </a:extLst>
          </p:cNvPr>
          <p:cNvSpPr>
            <a:spLocks noGrp="1"/>
          </p:cNvSpPr>
          <p:nvPr>
            <p:ph type="sldNum" sz="quarter" idx="12"/>
          </p:nvPr>
        </p:nvSpPr>
        <p:spPr/>
        <p:txBody>
          <a:bodyPr/>
          <a:lstStyle/>
          <a:p>
            <a:fld id="{7D19FC8C-636F-4B61-98CC-E41B290838A8}" type="slidenum">
              <a:rPr lang="en-US" smtClean="0"/>
              <a:pPr/>
              <a:t>11</a:t>
            </a:fld>
            <a:endParaRPr lang="en-US"/>
          </a:p>
        </p:txBody>
      </p:sp>
      <p:sp>
        <p:nvSpPr>
          <p:cNvPr id="2" name="Title 1">
            <a:extLst>
              <a:ext uri="{FF2B5EF4-FFF2-40B4-BE49-F238E27FC236}">
                <a16:creationId xmlns:a16="http://schemas.microsoft.com/office/drawing/2014/main" id="{A817E19B-0773-F287-2F46-418D01204E52}"/>
              </a:ext>
            </a:extLst>
          </p:cNvPr>
          <p:cNvSpPr>
            <a:spLocks noGrp="1"/>
          </p:cNvSpPr>
          <p:nvPr>
            <p:ph type="title"/>
          </p:nvPr>
        </p:nvSpPr>
        <p:spPr/>
        <p:txBody>
          <a:bodyPr/>
          <a:lstStyle/>
          <a:p>
            <a:r>
              <a:rPr lang="en-US"/>
              <a:t>Daylighting</a:t>
            </a:r>
          </a:p>
        </p:txBody>
      </p:sp>
      <p:pic>
        <p:nvPicPr>
          <p:cNvPr id="5" name="Picture 4">
            <a:extLst>
              <a:ext uri="{FF2B5EF4-FFF2-40B4-BE49-F238E27FC236}">
                <a16:creationId xmlns:a16="http://schemas.microsoft.com/office/drawing/2014/main" id="{FC0CAA63-06E0-3CA8-0A46-8590D3D30047}"/>
              </a:ext>
            </a:extLst>
          </p:cNvPr>
          <p:cNvPicPr>
            <a:picLocks noChangeAspect="1"/>
          </p:cNvPicPr>
          <p:nvPr/>
        </p:nvPicPr>
        <p:blipFill>
          <a:blip r:embed="rId2"/>
          <a:stretch>
            <a:fillRect/>
          </a:stretch>
        </p:blipFill>
        <p:spPr>
          <a:xfrm>
            <a:off x="838199" y="4218765"/>
            <a:ext cx="6383867" cy="1951794"/>
          </a:xfrm>
          <a:prstGeom prst="roundRect">
            <a:avLst/>
          </a:prstGeom>
          <a:ln>
            <a:noFill/>
          </a:ln>
        </p:spPr>
      </p:pic>
      <p:pic>
        <p:nvPicPr>
          <p:cNvPr id="7" name="Picture 6">
            <a:extLst>
              <a:ext uri="{FF2B5EF4-FFF2-40B4-BE49-F238E27FC236}">
                <a16:creationId xmlns:a16="http://schemas.microsoft.com/office/drawing/2014/main" id="{6BE6981B-C24A-3810-2F39-E10E761C95B1}"/>
              </a:ext>
            </a:extLst>
          </p:cNvPr>
          <p:cNvPicPr>
            <a:picLocks noChangeAspect="1"/>
          </p:cNvPicPr>
          <p:nvPr/>
        </p:nvPicPr>
        <p:blipFill>
          <a:blip r:embed="rId3"/>
          <a:stretch>
            <a:fillRect/>
          </a:stretch>
        </p:blipFill>
        <p:spPr>
          <a:xfrm>
            <a:off x="8122371" y="1159099"/>
            <a:ext cx="3650529" cy="2149258"/>
          </a:xfrm>
          <a:prstGeom prst="roundRect">
            <a:avLst/>
          </a:prstGeom>
          <a:ln>
            <a:solidFill>
              <a:schemeClr val="tx1"/>
            </a:solidFill>
          </a:ln>
        </p:spPr>
      </p:pic>
      <p:pic>
        <p:nvPicPr>
          <p:cNvPr id="9" name="Picture 8">
            <a:extLst>
              <a:ext uri="{FF2B5EF4-FFF2-40B4-BE49-F238E27FC236}">
                <a16:creationId xmlns:a16="http://schemas.microsoft.com/office/drawing/2014/main" id="{A800711C-8BEB-8246-F9DA-B770D2819CD1}"/>
              </a:ext>
            </a:extLst>
          </p:cNvPr>
          <p:cNvPicPr>
            <a:picLocks noChangeAspect="1"/>
          </p:cNvPicPr>
          <p:nvPr/>
        </p:nvPicPr>
        <p:blipFill>
          <a:blip r:embed="rId4"/>
          <a:stretch>
            <a:fillRect/>
          </a:stretch>
        </p:blipFill>
        <p:spPr>
          <a:xfrm>
            <a:off x="9311216" y="3401058"/>
            <a:ext cx="2548467" cy="2861321"/>
          </a:xfrm>
          <a:prstGeom prst="rect">
            <a:avLst/>
          </a:prstGeom>
        </p:spPr>
      </p:pic>
    </p:spTree>
    <p:extLst>
      <p:ext uri="{BB962C8B-B14F-4D97-AF65-F5344CB8AC3E}">
        <p14:creationId xmlns:p14="http://schemas.microsoft.com/office/powerpoint/2010/main" val="2757749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57F5C-A267-A4D3-FFBA-86C5C2831180}"/>
              </a:ext>
            </a:extLst>
          </p:cNvPr>
          <p:cNvSpPr>
            <a:spLocks noGrp="1"/>
          </p:cNvSpPr>
          <p:nvPr>
            <p:ph type="title"/>
          </p:nvPr>
        </p:nvSpPr>
        <p:spPr/>
        <p:txBody>
          <a:bodyPr/>
          <a:lstStyle/>
          <a:p>
            <a:r>
              <a:rPr lang="fr-FR"/>
              <a:t>HVAC &amp; Ventilation: A Mixed-Mode System</a:t>
            </a:r>
            <a:endParaRPr lang="en-US"/>
          </a:p>
        </p:txBody>
      </p:sp>
      <p:sp>
        <p:nvSpPr>
          <p:cNvPr id="3" name="Content Placeholder 2">
            <a:extLst>
              <a:ext uri="{FF2B5EF4-FFF2-40B4-BE49-F238E27FC236}">
                <a16:creationId xmlns:a16="http://schemas.microsoft.com/office/drawing/2014/main" id="{815F91D6-3022-35C9-EA0E-0FB788D9A2FD}"/>
              </a:ext>
            </a:extLst>
          </p:cNvPr>
          <p:cNvSpPr>
            <a:spLocks noGrp="1"/>
          </p:cNvSpPr>
          <p:nvPr>
            <p:ph idx="1"/>
          </p:nvPr>
        </p:nvSpPr>
        <p:spPr/>
        <p:txBody>
          <a:bodyPr>
            <a:normAutofit fontScale="92500" lnSpcReduction="10000"/>
          </a:bodyPr>
          <a:lstStyle/>
          <a:p>
            <a:r>
              <a:rPr lang="en-US"/>
              <a:t>The project implemented a sophisticated mixed-mode system that prioritizes passive strategies for ventilation and cooling.</a:t>
            </a:r>
          </a:p>
          <a:p>
            <a:endParaRPr lang="en-US"/>
          </a:p>
          <a:p>
            <a:r>
              <a:rPr lang="en-US" b="1"/>
              <a:t>Automated windows and skylights</a:t>
            </a:r>
            <a:r>
              <a:rPr lang="en-US"/>
              <a:t> enable “night flushing,” allowing cool night air to circulate and pre-cool the exposed concrete thermal mass.</a:t>
            </a:r>
          </a:p>
          <a:p>
            <a:endParaRPr lang="en-US"/>
          </a:p>
          <a:p>
            <a:r>
              <a:rPr lang="en-US"/>
              <a:t>A </a:t>
            </a:r>
            <a:r>
              <a:rPr lang="en-US" b="1"/>
              <a:t>backup HVAC system</a:t>
            </a:r>
            <a:r>
              <a:rPr lang="en-US"/>
              <a:t> with two 11-ton air-source heat pumps supports large events and operates efficiently at partial loads during normal use. The system sequence minimizes mechanical energy use, starting with passive ventilation, then activating ceiling fans as temperatures rise, and only engaging air-conditioning when necessary. </a:t>
            </a:r>
          </a:p>
          <a:p>
            <a:endParaRPr lang="en-US"/>
          </a:p>
          <a:p>
            <a:r>
              <a:rPr lang="en-US"/>
              <a:t>A </a:t>
            </a:r>
            <a:r>
              <a:rPr lang="en-US" b="1"/>
              <a:t>centralized control system</a:t>
            </a:r>
            <a:r>
              <a:rPr lang="en-US"/>
              <a:t> coordinates and automates these operations to ensure seamless performance and energy efficiency.</a:t>
            </a:r>
          </a:p>
        </p:txBody>
      </p:sp>
      <p:sp>
        <p:nvSpPr>
          <p:cNvPr id="4" name="Date Placeholder 3">
            <a:extLst>
              <a:ext uri="{FF2B5EF4-FFF2-40B4-BE49-F238E27FC236}">
                <a16:creationId xmlns:a16="http://schemas.microsoft.com/office/drawing/2014/main" id="{A73368E1-3727-A006-D497-F63734C1E3B1}"/>
              </a:ext>
            </a:extLst>
          </p:cNvPr>
          <p:cNvSpPr>
            <a:spLocks noGrp="1"/>
          </p:cNvSpPr>
          <p:nvPr>
            <p:ph type="dt" sz="half" idx="10"/>
          </p:nvPr>
        </p:nvSpPr>
        <p:spPr/>
        <p:txBody>
          <a:bodyPr/>
          <a:lstStyle/>
          <a:p>
            <a:fld id="{1A3D8468-3E1B-4EF9-BC75-F909112E735A}" type="datetime1">
              <a:rPr lang="en-US" smtClean="0"/>
              <a:t>6/5/2026</a:t>
            </a:fld>
            <a:endParaRPr lang="en-US"/>
          </a:p>
        </p:txBody>
      </p:sp>
      <p:sp>
        <p:nvSpPr>
          <p:cNvPr id="5" name="Slide Number Placeholder 4">
            <a:extLst>
              <a:ext uri="{FF2B5EF4-FFF2-40B4-BE49-F238E27FC236}">
                <a16:creationId xmlns:a16="http://schemas.microsoft.com/office/drawing/2014/main" id="{846C5835-FE08-88B4-7B45-EBB85942F2E6}"/>
              </a:ext>
            </a:extLst>
          </p:cNvPr>
          <p:cNvSpPr>
            <a:spLocks noGrp="1"/>
          </p:cNvSpPr>
          <p:nvPr>
            <p:ph type="sldNum" sz="quarter" idx="12"/>
          </p:nvPr>
        </p:nvSpPr>
        <p:spPr/>
        <p:txBody>
          <a:bodyPr/>
          <a:lstStyle/>
          <a:p>
            <a:fld id="{7D19FC8C-636F-4B61-98CC-E41B290838A8}" type="slidenum">
              <a:rPr lang="en-US" smtClean="0"/>
              <a:pPr/>
              <a:t>12</a:t>
            </a:fld>
            <a:endParaRPr lang="en-US"/>
          </a:p>
        </p:txBody>
      </p:sp>
    </p:spTree>
    <p:extLst>
      <p:ext uri="{BB962C8B-B14F-4D97-AF65-F5344CB8AC3E}">
        <p14:creationId xmlns:p14="http://schemas.microsoft.com/office/powerpoint/2010/main" val="1252613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EC2A56-CB6A-6AD2-D95E-ACA2A15B7052}"/>
              </a:ext>
            </a:extLst>
          </p:cNvPr>
          <p:cNvSpPr>
            <a:spLocks noGrp="1"/>
          </p:cNvSpPr>
          <p:nvPr>
            <p:ph type="dt" sz="half" idx="10"/>
          </p:nvPr>
        </p:nvSpPr>
        <p:spPr/>
        <p:txBody>
          <a:bodyPr/>
          <a:lstStyle/>
          <a:p>
            <a:fld id="{4F444CCA-4FE7-470D-B5A8-6C2CCABE3A87}" type="datetime1">
              <a:rPr lang="en-US" smtClean="0"/>
              <a:t>6/5/2026</a:t>
            </a:fld>
            <a:endParaRPr lang="en-US"/>
          </a:p>
        </p:txBody>
      </p:sp>
      <p:sp>
        <p:nvSpPr>
          <p:cNvPr id="5" name="Slide Number Placeholder 4">
            <a:extLst>
              <a:ext uri="{FF2B5EF4-FFF2-40B4-BE49-F238E27FC236}">
                <a16:creationId xmlns:a16="http://schemas.microsoft.com/office/drawing/2014/main" id="{DF04242C-C712-5472-37C1-4BE636E55DFF}"/>
              </a:ext>
            </a:extLst>
          </p:cNvPr>
          <p:cNvSpPr>
            <a:spLocks noGrp="1"/>
          </p:cNvSpPr>
          <p:nvPr>
            <p:ph type="sldNum" sz="quarter" idx="12"/>
          </p:nvPr>
        </p:nvSpPr>
        <p:spPr/>
        <p:txBody>
          <a:bodyPr/>
          <a:lstStyle/>
          <a:p>
            <a:fld id="{7D19FC8C-636F-4B61-98CC-E41B290838A8}" type="slidenum">
              <a:rPr lang="en-US" smtClean="0"/>
              <a:pPr/>
              <a:t>13</a:t>
            </a:fld>
            <a:endParaRPr lang="en-US"/>
          </a:p>
        </p:txBody>
      </p:sp>
      <p:sp>
        <p:nvSpPr>
          <p:cNvPr id="2" name="Title 1">
            <a:extLst>
              <a:ext uri="{FF2B5EF4-FFF2-40B4-BE49-F238E27FC236}">
                <a16:creationId xmlns:a16="http://schemas.microsoft.com/office/drawing/2014/main" id="{E4375F31-B169-F4DD-AC0D-FA1FA4F7877B}"/>
              </a:ext>
            </a:extLst>
          </p:cNvPr>
          <p:cNvSpPr>
            <a:spLocks noGrp="1"/>
          </p:cNvSpPr>
          <p:nvPr>
            <p:ph type="title"/>
          </p:nvPr>
        </p:nvSpPr>
        <p:spPr/>
        <p:txBody>
          <a:bodyPr anchor="ctr">
            <a:normAutofit/>
          </a:bodyPr>
          <a:lstStyle/>
          <a:p>
            <a:r>
              <a:rPr lang="en-US"/>
              <a:t>Passive Thermal Comfort</a:t>
            </a:r>
          </a:p>
        </p:txBody>
      </p:sp>
      <p:pic>
        <p:nvPicPr>
          <p:cNvPr id="4" name="Google Shape;359;p48" descr="A large empty room with a few people&#10;&#10;AI-generated content may be incorrect.">
            <a:extLst>
              <a:ext uri="{FF2B5EF4-FFF2-40B4-BE49-F238E27FC236}">
                <a16:creationId xmlns:a16="http://schemas.microsoft.com/office/drawing/2014/main" id="{B87E1924-0485-627C-E201-B0AF5069D239}"/>
              </a:ext>
            </a:extLst>
          </p:cNvPr>
          <p:cNvPicPr preferRelativeResize="0">
            <a:picLocks noChangeAspect="1"/>
          </p:cNvPicPr>
          <p:nvPr/>
        </p:nvPicPr>
        <p:blipFill rotWithShape="1">
          <a:blip r:embed="rId2"/>
          <a:stretch/>
        </p:blipFill>
        <p:spPr>
          <a:xfrm>
            <a:off x="2292560" y="1143000"/>
            <a:ext cx="7606879" cy="5029200"/>
          </a:xfrm>
          <a:prstGeom prst="roundRect">
            <a:avLst/>
          </a:prstGeom>
          <a:noFill/>
          <a:ln>
            <a:noFill/>
          </a:ln>
        </p:spPr>
      </p:pic>
    </p:spTree>
    <p:extLst>
      <p:ext uri="{BB962C8B-B14F-4D97-AF65-F5344CB8AC3E}">
        <p14:creationId xmlns:p14="http://schemas.microsoft.com/office/powerpoint/2010/main" val="3772792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176AB9-30FC-7726-FC8A-0007F91062B0}"/>
              </a:ext>
            </a:extLst>
          </p:cNvPr>
          <p:cNvSpPr>
            <a:spLocks noGrp="1"/>
          </p:cNvSpPr>
          <p:nvPr>
            <p:ph type="dt" sz="half" idx="10"/>
          </p:nvPr>
        </p:nvSpPr>
        <p:spPr/>
        <p:txBody>
          <a:bodyPr/>
          <a:lstStyle/>
          <a:p>
            <a:fld id="{3A5E842C-84FC-4D6D-A7AE-74129D1FDC95}" type="datetime1">
              <a:rPr lang="en-US" smtClean="0"/>
              <a:t>6/5/2026</a:t>
            </a:fld>
            <a:endParaRPr lang="en-US"/>
          </a:p>
        </p:txBody>
      </p:sp>
      <p:sp>
        <p:nvSpPr>
          <p:cNvPr id="7" name="Slide Number Placeholder 6">
            <a:extLst>
              <a:ext uri="{FF2B5EF4-FFF2-40B4-BE49-F238E27FC236}">
                <a16:creationId xmlns:a16="http://schemas.microsoft.com/office/drawing/2014/main" id="{2C18C4DA-F5E0-436E-41DB-CE0D2A4EDF4C}"/>
              </a:ext>
            </a:extLst>
          </p:cNvPr>
          <p:cNvSpPr>
            <a:spLocks noGrp="1"/>
          </p:cNvSpPr>
          <p:nvPr>
            <p:ph type="sldNum" sz="quarter" idx="12"/>
          </p:nvPr>
        </p:nvSpPr>
        <p:spPr/>
        <p:txBody>
          <a:bodyPr/>
          <a:lstStyle/>
          <a:p>
            <a:fld id="{7D19FC8C-636F-4B61-98CC-E41B290838A8}" type="slidenum">
              <a:rPr lang="en-US" smtClean="0"/>
              <a:pPr/>
              <a:t>14</a:t>
            </a:fld>
            <a:endParaRPr lang="en-US"/>
          </a:p>
        </p:txBody>
      </p:sp>
      <p:sp>
        <p:nvSpPr>
          <p:cNvPr id="2" name="Title 1">
            <a:extLst>
              <a:ext uri="{FF2B5EF4-FFF2-40B4-BE49-F238E27FC236}">
                <a16:creationId xmlns:a16="http://schemas.microsoft.com/office/drawing/2014/main" id="{4E441A36-3EA4-7B74-277B-8FF98129C83F}"/>
              </a:ext>
            </a:extLst>
          </p:cNvPr>
          <p:cNvSpPr>
            <a:spLocks noGrp="1"/>
          </p:cNvSpPr>
          <p:nvPr>
            <p:ph type="title"/>
          </p:nvPr>
        </p:nvSpPr>
        <p:spPr/>
        <p:txBody>
          <a:bodyPr/>
          <a:lstStyle/>
          <a:p>
            <a:r>
              <a:rPr lang="en-US"/>
              <a:t>Passive Daytime Cooling</a:t>
            </a:r>
          </a:p>
        </p:txBody>
      </p:sp>
      <p:pic>
        <p:nvPicPr>
          <p:cNvPr id="4" name="Google Shape;359;p48" descr="A large empty room with a few people&#10;&#10;AI-generated content may be incorrect.">
            <a:extLst>
              <a:ext uri="{FF2B5EF4-FFF2-40B4-BE49-F238E27FC236}">
                <a16:creationId xmlns:a16="http://schemas.microsoft.com/office/drawing/2014/main" id="{D5BA7CEC-DFEB-685C-FCDC-7153BC5B2BBC}"/>
              </a:ext>
            </a:extLst>
          </p:cNvPr>
          <p:cNvPicPr preferRelativeResize="0">
            <a:picLocks/>
          </p:cNvPicPr>
          <p:nvPr/>
        </p:nvPicPr>
        <p:blipFill rotWithShape="1">
          <a:blip r:embed="rId3"/>
          <a:stretch/>
        </p:blipFill>
        <p:spPr>
          <a:xfrm>
            <a:off x="3075545" y="1466069"/>
            <a:ext cx="6724470" cy="4237900"/>
          </a:xfrm>
          <a:prstGeom prst="roundRect">
            <a:avLst/>
          </a:prstGeom>
          <a:noFill/>
          <a:ln>
            <a:noFill/>
          </a:ln>
        </p:spPr>
      </p:pic>
      <p:sp>
        <p:nvSpPr>
          <p:cNvPr id="5" name="Rectangle 4">
            <a:extLst>
              <a:ext uri="{FF2B5EF4-FFF2-40B4-BE49-F238E27FC236}">
                <a16:creationId xmlns:a16="http://schemas.microsoft.com/office/drawing/2014/main" id="{BEFFAB4E-49D5-F5A0-276C-D55651473A60}"/>
              </a:ext>
            </a:extLst>
          </p:cNvPr>
          <p:cNvSpPr/>
          <p:nvPr/>
        </p:nvSpPr>
        <p:spPr>
          <a:xfrm>
            <a:off x="7332349" y="3652308"/>
            <a:ext cx="1765738" cy="44266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4483ECA-308A-F1EF-263D-52B4C3F82B2E}"/>
              </a:ext>
            </a:extLst>
          </p:cNvPr>
          <p:cNvCxnSpPr>
            <a:cxnSpLocks/>
          </p:cNvCxnSpPr>
          <p:nvPr/>
        </p:nvCxnSpPr>
        <p:spPr>
          <a:xfrm flipV="1">
            <a:off x="7332349" y="1248085"/>
            <a:ext cx="2546898" cy="2426663"/>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24D79DDE-5B37-F952-2574-50C122FE2CD7}"/>
              </a:ext>
            </a:extLst>
          </p:cNvPr>
          <p:cNvCxnSpPr>
            <a:cxnSpLocks/>
          </p:cNvCxnSpPr>
          <p:nvPr/>
        </p:nvCxnSpPr>
        <p:spPr>
          <a:xfrm flipV="1">
            <a:off x="9063431" y="1248085"/>
            <a:ext cx="2721331" cy="24042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AB2E4E-FECB-960C-82F7-63BCD53CE09D}"/>
              </a:ext>
            </a:extLst>
          </p:cNvPr>
          <p:cNvCxnSpPr>
            <a:cxnSpLocks/>
          </p:cNvCxnSpPr>
          <p:nvPr/>
        </p:nvCxnSpPr>
        <p:spPr>
          <a:xfrm>
            <a:off x="7352878" y="4094969"/>
            <a:ext cx="2526369" cy="4011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207A594-1083-7F9E-3BBA-D7F875876F71}"/>
              </a:ext>
            </a:extLst>
          </p:cNvPr>
          <p:cNvCxnSpPr>
            <a:cxnSpLocks/>
          </p:cNvCxnSpPr>
          <p:nvPr/>
        </p:nvCxnSpPr>
        <p:spPr>
          <a:xfrm>
            <a:off x="9098087" y="4080524"/>
            <a:ext cx="2686675" cy="51330"/>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pic>
        <p:nvPicPr>
          <p:cNvPr id="6" name="Google Shape;367;p49">
            <a:extLst>
              <a:ext uri="{FF2B5EF4-FFF2-40B4-BE49-F238E27FC236}">
                <a16:creationId xmlns:a16="http://schemas.microsoft.com/office/drawing/2014/main" id="{A4CE1572-587B-4BDE-C779-763064BE5D51}"/>
              </a:ext>
            </a:extLst>
          </p:cNvPr>
          <p:cNvPicPr preferRelativeResize="0"/>
          <p:nvPr/>
        </p:nvPicPr>
        <p:blipFill rotWithShape="1">
          <a:blip r:embed="rId4">
            <a:alphaModFix/>
          </a:blip>
          <a:srcRect/>
          <a:stretch/>
        </p:blipFill>
        <p:spPr>
          <a:xfrm>
            <a:off x="9879247" y="1248085"/>
            <a:ext cx="1897855" cy="2883769"/>
          </a:xfrm>
          <a:prstGeom prst="rect">
            <a:avLst/>
          </a:prstGeom>
          <a:noFill/>
          <a:ln>
            <a:solidFill>
              <a:schemeClr val="tx1"/>
            </a:solidFill>
          </a:ln>
          <a:effectLst>
            <a:outerShdw blurRad="127000" dist="127000" dir="2700000" algn="tl" rotWithShape="0">
              <a:srgbClr val="000000">
                <a:alpha val="40000"/>
              </a:srgbClr>
            </a:outerShdw>
          </a:effectLst>
        </p:spPr>
      </p:pic>
      <p:sp>
        <p:nvSpPr>
          <p:cNvPr id="24" name="Rectangle 23">
            <a:extLst>
              <a:ext uri="{FF2B5EF4-FFF2-40B4-BE49-F238E27FC236}">
                <a16:creationId xmlns:a16="http://schemas.microsoft.com/office/drawing/2014/main" id="{7114AD04-DC92-4F81-55C3-97F8DE259ECF}"/>
              </a:ext>
            </a:extLst>
          </p:cNvPr>
          <p:cNvSpPr/>
          <p:nvPr/>
        </p:nvSpPr>
        <p:spPr>
          <a:xfrm>
            <a:off x="5296648" y="2317791"/>
            <a:ext cx="1403855" cy="535797"/>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C349206-4D73-8398-3163-F9F145509B5A}"/>
              </a:ext>
            </a:extLst>
          </p:cNvPr>
          <p:cNvCxnSpPr>
            <a:cxnSpLocks/>
          </p:cNvCxnSpPr>
          <p:nvPr/>
        </p:nvCxnSpPr>
        <p:spPr>
          <a:xfrm flipH="1">
            <a:off x="2201028" y="2317791"/>
            <a:ext cx="3084347" cy="1706236"/>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D8337CE4-549F-5802-CE65-B1802116D3A6}"/>
              </a:ext>
            </a:extLst>
          </p:cNvPr>
          <p:cNvCxnSpPr>
            <a:cxnSpLocks/>
          </p:cNvCxnSpPr>
          <p:nvPr/>
        </p:nvCxnSpPr>
        <p:spPr>
          <a:xfrm flipH="1">
            <a:off x="5274857" y="2340235"/>
            <a:ext cx="1417818" cy="168379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9295657-A059-D355-2E12-CCE4A378D384}"/>
              </a:ext>
            </a:extLst>
          </p:cNvPr>
          <p:cNvCxnSpPr>
            <a:cxnSpLocks/>
          </p:cNvCxnSpPr>
          <p:nvPr/>
        </p:nvCxnSpPr>
        <p:spPr>
          <a:xfrm flipV="1">
            <a:off x="4786098" y="3090650"/>
            <a:ext cx="2566780" cy="285762"/>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802FA14-876D-3D39-FC2D-15A82FB0DCF2}"/>
              </a:ext>
            </a:extLst>
          </p:cNvPr>
          <p:cNvCxnSpPr>
            <a:cxnSpLocks/>
          </p:cNvCxnSpPr>
          <p:nvPr/>
        </p:nvCxnSpPr>
        <p:spPr>
          <a:xfrm flipV="1">
            <a:off x="6551836" y="3071624"/>
            <a:ext cx="3066021" cy="275897"/>
          </a:xfrm>
          <a:prstGeom prst="line">
            <a:avLst/>
          </a:prstGeom>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847C3FA-D473-F970-2837-17A4DF47ECB0}"/>
              </a:ext>
            </a:extLst>
          </p:cNvPr>
          <p:cNvCxnSpPr>
            <a:cxnSpLocks/>
          </p:cNvCxnSpPr>
          <p:nvPr/>
        </p:nvCxnSpPr>
        <p:spPr>
          <a:xfrm flipH="1">
            <a:off x="2201028" y="2872614"/>
            <a:ext cx="3095620" cy="31930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6DFB714-8A40-6965-9A95-6172003AC865}"/>
              </a:ext>
            </a:extLst>
          </p:cNvPr>
          <p:cNvCxnSpPr>
            <a:cxnSpLocks/>
          </p:cNvCxnSpPr>
          <p:nvPr/>
        </p:nvCxnSpPr>
        <p:spPr>
          <a:xfrm flipH="1">
            <a:off x="5304477" y="2872614"/>
            <a:ext cx="1396026" cy="3174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Google Shape;374;p50">
            <a:extLst>
              <a:ext uri="{FF2B5EF4-FFF2-40B4-BE49-F238E27FC236}">
                <a16:creationId xmlns:a16="http://schemas.microsoft.com/office/drawing/2014/main" id="{8E90346F-F132-73FB-E844-CFD82E7CDDCD}"/>
              </a:ext>
            </a:extLst>
          </p:cNvPr>
          <p:cNvPicPr preferRelativeResize="0"/>
          <p:nvPr/>
        </p:nvPicPr>
        <p:blipFill rotWithShape="1">
          <a:blip r:embed="rId5">
            <a:alphaModFix/>
          </a:blip>
          <a:srcRect/>
          <a:stretch/>
        </p:blipFill>
        <p:spPr>
          <a:xfrm>
            <a:off x="2183642" y="4024027"/>
            <a:ext cx="3120835" cy="2041607"/>
          </a:xfrm>
          <a:prstGeom prst="rect">
            <a:avLst/>
          </a:prstGeom>
          <a:noFill/>
          <a:ln>
            <a:solidFill>
              <a:schemeClr val="tx1"/>
            </a:solidFill>
          </a:ln>
          <a:effectLst>
            <a:outerShdw blurRad="127000" dist="127000" dir="2700000" algn="tl" rotWithShape="0">
              <a:srgbClr val="000000">
                <a:alpha val="40000"/>
              </a:srgbClr>
            </a:outerShdw>
          </a:effectLst>
        </p:spPr>
      </p:pic>
      <p:sp>
        <p:nvSpPr>
          <p:cNvPr id="69" name="Rectangle 68">
            <a:extLst>
              <a:ext uri="{FF2B5EF4-FFF2-40B4-BE49-F238E27FC236}">
                <a16:creationId xmlns:a16="http://schemas.microsoft.com/office/drawing/2014/main" id="{6BFD99B7-9A34-34F8-D3C3-23F7FEE1E3BE}"/>
              </a:ext>
            </a:extLst>
          </p:cNvPr>
          <p:cNvSpPr/>
          <p:nvPr/>
        </p:nvSpPr>
        <p:spPr>
          <a:xfrm>
            <a:off x="3098165" y="2152777"/>
            <a:ext cx="1057691" cy="70081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a:extLst>
              <a:ext uri="{FF2B5EF4-FFF2-40B4-BE49-F238E27FC236}">
                <a16:creationId xmlns:a16="http://schemas.microsoft.com/office/drawing/2014/main" id="{EF15C611-D8CE-1821-1A2F-52782CB675F5}"/>
              </a:ext>
            </a:extLst>
          </p:cNvPr>
          <p:cNvCxnSpPr>
            <a:cxnSpLocks/>
          </p:cNvCxnSpPr>
          <p:nvPr/>
        </p:nvCxnSpPr>
        <p:spPr>
          <a:xfrm flipH="1" flipV="1">
            <a:off x="407238" y="1248085"/>
            <a:ext cx="2690927" cy="904692"/>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3" name="Straight Connector 72">
            <a:extLst>
              <a:ext uri="{FF2B5EF4-FFF2-40B4-BE49-F238E27FC236}">
                <a16:creationId xmlns:a16="http://schemas.microsoft.com/office/drawing/2014/main" id="{D4A5D1B7-A9FB-8273-E929-BAA5B4AD809D}"/>
              </a:ext>
            </a:extLst>
          </p:cNvPr>
          <p:cNvCxnSpPr>
            <a:cxnSpLocks/>
          </p:cNvCxnSpPr>
          <p:nvPr/>
        </p:nvCxnSpPr>
        <p:spPr>
          <a:xfrm flipH="1" flipV="1">
            <a:off x="3010540" y="1248085"/>
            <a:ext cx="1148154" cy="904692"/>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5" name="Straight Connector 74">
            <a:extLst>
              <a:ext uri="{FF2B5EF4-FFF2-40B4-BE49-F238E27FC236}">
                <a16:creationId xmlns:a16="http://schemas.microsoft.com/office/drawing/2014/main" id="{79E79128-D913-B042-BD88-9B4506FDD364}"/>
              </a:ext>
            </a:extLst>
          </p:cNvPr>
          <p:cNvCxnSpPr>
            <a:cxnSpLocks/>
          </p:cNvCxnSpPr>
          <p:nvPr/>
        </p:nvCxnSpPr>
        <p:spPr>
          <a:xfrm flipH="1">
            <a:off x="407238" y="2852415"/>
            <a:ext cx="2668307" cy="267735"/>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79" name="Straight Connector 78">
            <a:extLst>
              <a:ext uri="{FF2B5EF4-FFF2-40B4-BE49-F238E27FC236}">
                <a16:creationId xmlns:a16="http://schemas.microsoft.com/office/drawing/2014/main" id="{A72A3F27-0319-1C34-F50A-B958B6C6C1DF}"/>
              </a:ext>
            </a:extLst>
          </p:cNvPr>
          <p:cNvCxnSpPr>
            <a:cxnSpLocks/>
          </p:cNvCxnSpPr>
          <p:nvPr/>
        </p:nvCxnSpPr>
        <p:spPr>
          <a:xfrm flipH="1">
            <a:off x="3006013" y="2839485"/>
            <a:ext cx="1140411" cy="280665"/>
          </a:xfrm>
          <a:prstGeom prst="line">
            <a:avLst/>
          </a:prstGeom>
          <a:ln w="19050">
            <a:solidFill>
              <a:schemeClr val="tx1"/>
            </a:solidFill>
          </a:ln>
        </p:spPr>
        <p:style>
          <a:lnRef idx="1">
            <a:schemeClr val="accent2"/>
          </a:lnRef>
          <a:fillRef idx="0">
            <a:schemeClr val="accent2"/>
          </a:fillRef>
          <a:effectRef idx="0">
            <a:schemeClr val="accent2"/>
          </a:effectRef>
          <a:fontRef idx="minor">
            <a:schemeClr val="tx1"/>
          </a:fontRef>
        </p:style>
      </p:cxnSp>
      <p:pic>
        <p:nvPicPr>
          <p:cNvPr id="50" name="Google Shape;388;p52">
            <a:extLst>
              <a:ext uri="{FF2B5EF4-FFF2-40B4-BE49-F238E27FC236}">
                <a16:creationId xmlns:a16="http://schemas.microsoft.com/office/drawing/2014/main" id="{7782C61D-6928-9CA4-9C2C-0AA94496B7EB}"/>
              </a:ext>
            </a:extLst>
          </p:cNvPr>
          <p:cNvPicPr preferRelativeResize="0"/>
          <p:nvPr/>
        </p:nvPicPr>
        <p:blipFill rotWithShape="1">
          <a:blip r:embed="rId6">
            <a:alphaModFix/>
          </a:blip>
          <a:srcRect/>
          <a:stretch/>
        </p:blipFill>
        <p:spPr>
          <a:xfrm>
            <a:off x="407238" y="1248085"/>
            <a:ext cx="2603302" cy="1872065"/>
          </a:xfrm>
          <a:prstGeom prst="rect">
            <a:avLst/>
          </a:prstGeom>
          <a:noFill/>
          <a:ln>
            <a:solidFill>
              <a:schemeClr val="tx1"/>
            </a:solidFill>
          </a:ln>
          <a:effectLst>
            <a:outerShdw blurRad="127000" dist="127000" dir="2700000" algn="tl" rotWithShape="0">
              <a:srgbClr val="000000">
                <a:alpha val="40000"/>
              </a:srgbClr>
            </a:outerShdw>
          </a:effectLst>
        </p:spPr>
      </p:pic>
    </p:spTree>
    <p:extLst>
      <p:ext uri="{BB962C8B-B14F-4D97-AF65-F5344CB8AC3E}">
        <p14:creationId xmlns:p14="http://schemas.microsoft.com/office/powerpoint/2010/main" val="1654659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A674185-4AAA-AE9C-D2E2-7EE85BCA0937}"/>
              </a:ext>
            </a:extLst>
          </p:cNvPr>
          <p:cNvSpPr>
            <a:spLocks noGrp="1"/>
          </p:cNvSpPr>
          <p:nvPr>
            <p:ph type="dt" sz="half" idx="10"/>
          </p:nvPr>
        </p:nvSpPr>
        <p:spPr/>
        <p:txBody>
          <a:bodyPr/>
          <a:lstStyle/>
          <a:p>
            <a:fld id="{1450E4EE-9BA5-40DF-A5EC-2CC76111D9E9}" type="datetime1">
              <a:rPr lang="en-US" smtClean="0"/>
              <a:t>6/5/2026</a:t>
            </a:fld>
            <a:endParaRPr lang="en-US"/>
          </a:p>
        </p:txBody>
      </p:sp>
      <p:sp>
        <p:nvSpPr>
          <p:cNvPr id="4" name="Slide Number Placeholder 3">
            <a:extLst>
              <a:ext uri="{FF2B5EF4-FFF2-40B4-BE49-F238E27FC236}">
                <a16:creationId xmlns:a16="http://schemas.microsoft.com/office/drawing/2014/main" id="{6246159B-395A-FD75-411F-911EB68833BB}"/>
              </a:ext>
            </a:extLst>
          </p:cNvPr>
          <p:cNvSpPr>
            <a:spLocks noGrp="1"/>
          </p:cNvSpPr>
          <p:nvPr>
            <p:ph type="sldNum" sz="quarter" idx="12"/>
          </p:nvPr>
        </p:nvSpPr>
        <p:spPr/>
        <p:txBody>
          <a:bodyPr/>
          <a:lstStyle/>
          <a:p>
            <a:fld id="{7D19FC8C-636F-4B61-98CC-E41B290838A8}" type="slidenum">
              <a:rPr lang="en-US" smtClean="0"/>
              <a:pPr/>
              <a:t>15</a:t>
            </a:fld>
            <a:endParaRPr lang="en-US"/>
          </a:p>
        </p:txBody>
      </p:sp>
      <p:sp>
        <p:nvSpPr>
          <p:cNvPr id="2" name="Title 1">
            <a:extLst>
              <a:ext uri="{FF2B5EF4-FFF2-40B4-BE49-F238E27FC236}">
                <a16:creationId xmlns:a16="http://schemas.microsoft.com/office/drawing/2014/main" id="{0813128C-8402-2DA4-1BAE-16DE2CB6EBED}"/>
              </a:ext>
            </a:extLst>
          </p:cNvPr>
          <p:cNvSpPr>
            <a:spLocks noGrp="1"/>
          </p:cNvSpPr>
          <p:nvPr>
            <p:ph type="title"/>
          </p:nvPr>
        </p:nvSpPr>
        <p:spPr/>
        <p:txBody>
          <a:bodyPr/>
          <a:lstStyle/>
          <a:p>
            <a:r>
              <a:rPr lang="en-US"/>
              <a:t>Passive Nighttime Cooling</a:t>
            </a:r>
          </a:p>
        </p:txBody>
      </p:sp>
      <p:pic>
        <p:nvPicPr>
          <p:cNvPr id="7" name="Google Shape;359;p48" descr="A large empty room with a few people&#10;&#10;AI-generated content may be incorrect.">
            <a:extLst>
              <a:ext uri="{FF2B5EF4-FFF2-40B4-BE49-F238E27FC236}">
                <a16:creationId xmlns:a16="http://schemas.microsoft.com/office/drawing/2014/main" id="{ED60E5B3-4A9D-FE53-0C8E-6D8CAA4CE1D3}"/>
              </a:ext>
            </a:extLst>
          </p:cNvPr>
          <p:cNvPicPr preferRelativeResize="0">
            <a:picLocks/>
          </p:cNvPicPr>
          <p:nvPr/>
        </p:nvPicPr>
        <p:blipFill rotWithShape="1">
          <a:blip r:embed="rId2"/>
          <a:stretch/>
        </p:blipFill>
        <p:spPr>
          <a:xfrm>
            <a:off x="469892" y="1534858"/>
            <a:ext cx="6724470" cy="4237900"/>
          </a:xfrm>
          <a:prstGeom prst="roundRect">
            <a:avLst/>
          </a:prstGeom>
          <a:noFill/>
          <a:ln>
            <a:noFill/>
          </a:ln>
        </p:spPr>
      </p:pic>
      <p:sp>
        <p:nvSpPr>
          <p:cNvPr id="8" name="Rectangle 7">
            <a:extLst>
              <a:ext uri="{FF2B5EF4-FFF2-40B4-BE49-F238E27FC236}">
                <a16:creationId xmlns:a16="http://schemas.microsoft.com/office/drawing/2014/main" id="{2E55562C-3C7D-5443-A3DF-F9D8109929BF}"/>
              </a:ext>
            </a:extLst>
          </p:cNvPr>
          <p:cNvSpPr/>
          <p:nvPr/>
        </p:nvSpPr>
        <p:spPr>
          <a:xfrm>
            <a:off x="6251648" y="3653808"/>
            <a:ext cx="877979" cy="551793"/>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6191522-D789-5C3C-D9DB-78C9787112DC}"/>
              </a:ext>
            </a:extLst>
          </p:cNvPr>
          <p:cNvCxnSpPr/>
          <p:nvPr/>
        </p:nvCxnSpPr>
        <p:spPr>
          <a:xfrm flipV="1">
            <a:off x="6238875" y="2316459"/>
            <a:ext cx="1428485" cy="1353450"/>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B68EA58-C8C1-5573-8134-81DC7620FED2}"/>
              </a:ext>
            </a:extLst>
          </p:cNvPr>
          <p:cNvCxnSpPr>
            <a:cxnSpLocks/>
          </p:cNvCxnSpPr>
          <p:nvPr/>
        </p:nvCxnSpPr>
        <p:spPr>
          <a:xfrm>
            <a:off x="6271242" y="4205601"/>
            <a:ext cx="1396118" cy="63208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BA870CD2-3244-6EF2-FEFC-9C8786170444}"/>
              </a:ext>
            </a:extLst>
          </p:cNvPr>
          <p:cNvCxnSpPr>
            <a:cxnSpLocks/>
          </p:cNvCxnSpPr>
          <p:nvPr/>
        </p:nvCxnSpPr>
        <p:spPr>
          <a:xfrm>
            <a:off x="7142400" y="4205601"/>
            <a:ext cx="4539332" cy="632083"/>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83500CF-69E9-80C8-6611-AE3A6735412A}"/>
              </a:ext>
            </a:extLst>
          </p:cNvPr>
          <p:cNvCxnSpPr>
            <a:cxnSpLocks/>
          </p:cNvCxnSpPr>
          <p:nvPr/>
        </p:nvCxnSpPr>
        <p:spPr>
          <a:xfrm flipV="1">
            <a:off x="7142400" y="2316459"/>
            <a:ext cx="4539332" cy="1337349"/>
          </a:xfrm>
          <a:prstGeom prst="line">
            <a:avLst/>
          </a:prstGeom>
          <a:ln w="12700"/>
        </p:spPr>
        <p:style>
          <a:lnRef idx="1">
            <a:schemeClr val="accent2"/>
          </a:lnRef>
          <a:fillRef idx="0">
            <a:schemeClr val="accent2"/>
          </a:fillRef>
          <a:effectRef idx="0">
            <a:schemeClr val="accent2"/>
          </a:effectRef>
          <a:fontRef idx="minor">
            <a:schemeClr val="tx1"/>
          </a:fontRef>
        </p:style>
      </p:cxnSp>
      <p:pic>
        <p:nvPicPr>
          <p:cNvPr id="6" name="Google Shape;381;p51">
            <a:extLst>
              <a:ext uri="{FF2B5EF4-FFF2-40B4-BE49-F238E27FC236}">
                <a16:creationId xmlns:a16="http://schemas.microsoft.com/office/drawing/2014/main" id="{BA9ED8D5-23B9-B680-EDFE-7D782E6D8BC3}"/>
              </a:ext>
            </a:extLst>
          </p:cNvPr>
          <p:cNvPicPr preferRelativeResize="0"/>
          <p:nvPr/>
        </p:nvPicPr>
        <p:blipFill rotWithShape="1">
          <a:blip r:embed="rId3">
            <a:alphaModFix/>
          </a:blip>
          <a:srcRect b="11584"/>
          <a:stretch/>
        </p:blipFill>
        <p:spPr>
          <a:xfrm>
            <a:off x="7667360" y="2316459"/>
            <a:ext cx="4014372" cy="2521225"/>
          </a:xfrm>
          <a:prstGeom prst="rect">
            <a:avLst/>
          </a:prstGeom>
          <a:noFill/>
          <a:ln>
            <a:solidFill>
              <a:schemeClr val="tx1"/>
            </a:solidFill>
          </a:ln>
          <a:effectLst>
            <a:outerShdw blurRad="127000" dist="127000" dir="2700000" algn="tl" rotWithShape="0">
              <a:srgbClr val="000000">
                <a:alpha val="40000"/>
              </a:srgbClr>
            </a:outerShdw>
          </a:effectLst>
        </p:spPr>
      </p:pic>
    </p:spTree>
    <p:extLst>
      <p:ext uri="{BB962C8B-B14F-4D97-AF65-F5344CB8AC3E}">
        <p14:creationId xmlns:p14="http://schemas.microsoft.com/office/powerpoint/2010/main" val="3222830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CA177-4F71-B796-6E92-D1E0439F47FE}"/>
              </a:ext>
            </a:extLst>
          </p:cNvPr>
          <p:cNvSpPr>
            <a:spLocks noGrp="1"/>
          </p:cNvSpPr>
          <p:nvPr>
            <p:ph type="title"/>
          </p:nvPr>
        </p:nvSpPr>
        <p:spPr/>
        <p:txBody>
          <a:bodyPr/>
          <a:lstStyle/>
          <a:p>
            <a:r>
              <a:rPr lang="en-US"/>
              <a:t>Performance Analysis</a:t>
            </a:r>
          </a:p>
        </p:txBody>
      </p:sp>
      <p:sp>
        <p:nvSpPr>
          <p:cNvPr id="3" name="Content Placeholder 2">
            <a:extLst>
              <a:ext uri="{FF2B5EF4-FFF2-40B4-BE49-F238E27FC236}">
                <a16:creationId xmlns:a16="http://schemas.microsoft.com/office/drawing/2014/main" id="{6FCDED7D-BBBD-B4AD-1B6F-B9725A2BD58D}"/>
              </a:ext>
            </a:extLst>
          </p:cNvPr>
          <p:cNvSpPr>
            <a:spLocks noGrp="1"/>
          </p:cNvSpPr>
          <p:nvPr>
            <p:ph idx="1"/>
          </p:nvPr>
        </p:nvSpPr>
        <p:spPr/>
        <p:txBody>
          <a:bodyPr>
            <a:normAutofit/>
          </a:bodyPr>
          <a:lstStyle/>
          <a:p>
            <a:r>
              <a:rPr lang="en-US" sz="2400"/>
              <a:t>The building's actual energy use was approximately </a:t>
            </a:r>
            <a:r>
              <a:rPr lang="en-US" sz="2400" b="1"/>
              <a:t>35% less</a:t>
            </a:r>
            <a:r>
              <a:rPr lang="en-US" sz="2400"/>
              <a:t> than predicted by the energy model.</a:t>
            </a:r>
          </a:p>
        </p:txBody>
      </p:sp>
      <p:sp>
        <p:nvSpPr>
          <p:cNvPr id="4" name="Date Placeholder 3">
            <a:extLst>
              <a:ext uri="{FF2B5EF4-FFF2-40B4-BE49-F238E27FC236}">
                <a16:creationId xmlns:a16="http://schemas.microsoft.com/office/drawing/2014/main" id="{C0FF41FF-DF4A-9420-A4F4-0D76332E2A10}"/>
              </a:ext>
            </a:extLst>
          </p:cNvPr>
          <p:cNvSpPr>
            <a:spLocks noGrp="1"/>
          </p:cNvSpPr>
          <p:nvPr>
            <p:ph type="dt" sz="half" idx="10"/>
          </p:nvPr>
        </p:nvSpPr>
        <p:spPr/>
        <p:txBody>
          <a:bodyPr/>
          <a:lstStyle/>
          <a:p>
            <a:fld id="{D102455A-E909-4C65-B88C-270B6982F0D5}" type="datetime1">
              <a:rPr lang="en-US" smtClean="0"/>
              <a:t>6/5/2026</a:t>
            </a:fld>
            <a:endParaRPr lang="en-US"/>
          </a:p>
        </p:txBody>
      </p:sp>
      <p:sp>
        <p:nvSpPr>
          <p:cNvPr id="5" name="Slide Number Placeholder 4">
            <a:extLst>
              <a:ext uri="{FF2B5EF4-FFF2-40B4-BE49-F238E27FC236}">
                <a16:creationId xmlns:a16="http://schemas.microsoft.com/office/drawing/2014/main" id="{C9675781-FD0C-66E9-260E-D9CD8ABDD5A9}"/>
              </a:ext>
            </a:extLst>
          </p:cNvPr>
          <p:cNvSpPr>
            <a:spLocks noGrp="1"/>
          </p:cNvSpPr>
          <p:nvPr>
            <p:ph type="sldNum" sz="quarter" idx="12"/>
          </p:nvPr>
        </p:nvSpPr>
        <p:spPr/>
        <p:txBody>
          <a:bodyPr/>
          <a:lstStyle/>
          <a:p>
            <a:fld id="{7D19FC8C-636F-4B61-98CC-E41B290838A8}" type="slidenum">
              <a:rPr lang="en-US" smtClean="0"/>
              <a:pPr/>
              <a:t>16</a:t>
            </a:fld>
            <a:endParaRPr lang="en-US"/>
          </a:p>
        </p:txBody>
      </p:sp>
      <p:pic>
        <p:nvPicPr>
          <p:cNvPr id="6" name="Picture 5">
            <a:extLst>
              <a:ext uri="{FF2B5EF4-FFF2-40B4-BE49-F238E27FC236}">
                <a16:creationId xmlns:a16="http://schemas.microsoft.com/office/drawing/2014/main" id="{FE035B29-869B-3619-3FA4-7A3880E47B87}"/>
              </a:ext>
            </a:extLst>
          </p:cNvPr>
          <p:cNvPicPr>
            <a:picLocks noChangeAspect="1"/>
          </p:cNvPicPr>
          <p:nvPr/>
        </p:nvPicPr>
        <p:blipFill>
          <a:blip r:embed="rId2"/>
          <a:stretch>
            <a:fillRect/>
          </a:stretch>
        </p:blipFill>
        <p:spPr>
          <a:xfrm>
            <a:off x="381000" y="2177740"/>
            <a:ext cx="5393903" cy="3556310"/>
          </a:xfrm>
          <a:prstGeom prst="rect">
            <a:avLst/>
          </a:prstGeom>
        </p:spPr>
      </p:pic>
      <p:pic>
        <p:nvPicPr>
          <p:cNvPr id="8" name="Picture 7">
            <a:extLst>
              <a:ext uri="{FF2B5EF4-FFF2-40B4-BE49-F238E27FC236}">
                <a16:creationId xmlns:a16="http://schemas.microsoft.com/office/drawing/2014/main" id="{5EC5BEC8-2E65-FD83-8538-1DCD7F97854F}"/>
              </a:ext>
            </a:extLst>
          </p:cNvPr>
          <p:cNvPicPr>
            <a:picLocks noChangeAspect="1"/>
          </p:cNvPicPr>
          <p:nvPr/>
        </p:nvPicPr>
        <p:blipFill>
          <a:blip r:embed="rId3"/>
          <a:stretch>
            <a:fillRect/>
          </a:stretch>
        </p:blipFill>
        <p:spPr>
          <a:xfrm>
            <a:off x="6318021" y="2177740"/>
            <a:ext cx="5473929" cy="3556310"/>
          </a:xfrm>
          <a:prstGeom prst="rect">
            <a:avLst/>
          </a:prstGeom>
        </p:spPr>
      </p:pic>
    </p:spTree>
    <p:extLst>
      <p:ext uri="{BB962C8B-B14F-4D97-AF65-F5344CB8AC3E}">
        <p14:creationId xmlns:p14="http://schemas.microsoft.com/office/powerpoint/2010/main" val="284501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8D6F356-793A-B6C6-4598-DE777552D4AB}"/>
              </a:ext>
            </a:extLst>
          </p:cNvPr>
          <p:cNvSpPr>
            <a:spLocks noGrp="1"/>
          </p:cNvSpPr>
          <p:nvPr>
            <p:ph type="dt" sz="half" idx="10"/>
          </p:nvPr>
        </p:nvSpPr>
        <p:spPr/>
        <p:txBody>
          <a:bodyPr/>
          <a:lstStyle/>
          <a:p>
            <a:fld id="{015B8FB6-4A35-488B-ABDA-8532181F4B5F}" type="datetime1">
              <a:rPr lang="en-US" smtClean="0"/>
              <a:t>6/5/2026</a:t>
            </a:fld>
            <a:endParaRPr lang="en-US"/>
          </a:p>
        </p:txBody>
      </p:sp>
      <p:sp>
        <p:nvSpPr>
          <p:cNvPr id="4" name="Slide Number Placeholder 3">
            <a:extLst>
              <a:ext uri="{FF2B5EF4-FFF2-40B4-BE49-F238E27FC236}">
                <a16:creationId xmlns:a16="http://schemas.microsoft.com/office/drawing/2014/main" id="{3AD6BE70-7512-363C-99F5-46BF0BF6AC73}"/>
              </a:ext>
            </a:extLst>
          </p:cNvPr>
          <p:cNvSpPr>
            <a:spLocks noGrp="1"/>
          </p:cNvSpPr>
          <p:nvPr>
            <p:ph type="sldNum" sz="quarter" idx="12"/>
          </p:nvPr>
        </p:nvSpPr>
        <p:spPr/>
        <p:txBody>
          <a:bodyPr/>
          <a:lstStyle/>
          <a:p>
            <a:fld id="{7D19FC8C-636F-4B61-98CC-E41B290838A8}" type="slidenum">
              <a:rPr lang="en-US" smtClean="0"/>
              <a:pPr/>
              <a:t>17</a:t>
            </a:fld>
            <a:endParaRPr lang="en-US"/>
          </a:p>
        </p:txBody>
      </p:sp>
      <p:sp>
        <p:nvSpPr>
          <p:cNvPr id="2" name="Title 1">
            <a:extLst>
              <a:ext uri="{FF2B5EF4-FFF2-40B4-BE49-F238E27FC236}">
                <a16:creationId xmlns:a16="http://schemas.microsoft.com/office/drawing/2014/main" id="{41381F39-4E41-403C-507E-8995A1D9ACC6}"/>
              </a:ext>
            </a:extLst>
          </p:cNvPr>
          <p:cNvSpPr>
            <a:spLocks noGrp="1"/>
          </p:cNvSpPr>
          <p:nvPr>
            <p:ph type="title"/>
          </p:nvPr>
        </p:nvSpPr>
        <p:spPr/>
        <p:txBody>
          <a:bodyPr/>
          <a:lstStyle/>
          <a:p>
            <a:r>
              <a:rPr lang="en-US"/>
              <a:t>Performance Analysis</a:t>
            </a:r>
          </a:p>
        </p:txBody>
      </p:sp>
      <p:pic>
        <p:nvPicPr>
          <p:cNvPr id="5" name="Picture 4">
            <a:extLst>
              <a:ext uri="{FF2B5EF4-FFF2-40B4-BE49-F238E27FC236}">
                <a16:creationId xmlns:a16="http://schemas.microsoft.com/office/drawing/2014/main" id="{ED50D5A7-90A9-5E9F-B251-EC9093023336}"/>
              </a:ext>
            </a:extLst>
          </p:cNvPr>
          <p:cNvPicPr>
            <a:picLocks noChangeAspect="1"/>
          </p:cNvPicPr>
          <p:nvPr/>
        </p:nvPicPr>
        <p:blipFill>
          <a:blip r:embed="rId2"/>
          <a:stretch>
            <a:fillRect/>
          </a:stretch>
        </p:blipFill>
        <p:spPr>
          <a:xfrm>
            <a:off x="6189135" y="1853088"/>
            <a:ext cx="5585001" cy="3704494"/>
          </a:xfrm>
          <a:prstGeom prst="rect">
            <a:avLst/>
          </a:prstGeom>
        </p:spPr>
      </p:pic>
      <p:pic>
        <p:nvPicPr>
          <p:cNvPr id="7" name="Picture 6">
            <a:extLst>
              <a:ext uri="{FF2B5EF4-FFF2-40B4-BE49-F238E27FC236}">
                <a16:creationId xmlns:a16="http://schemas.microsoft.com/office/drawing/2014/main" id="{A3EA54A7-1B5E-9F3D-F29A-ADBB5BF23996}"/>
              </a:ext>
            </a:extLst>
          </p:cNvPr>
          <p:cNvPicPr>
            <a:picLocks noChangeAspect="1"/>
          </p:cNvPicPr>
          <p:nvPr/>
        </p:nvPicPr>
        <p:blipFill>
          <a:blip r:embed="rId3"/>
          <a:stretch>
            <a:fillRect/>
          </a:stretch>
        </p:blipFill>
        <p:spPr>
          <a:xfrm>
            <a:off x="387558" y="1853088"/>
            <a:ext cx="5577208" cy="3704494"/>
          </a:xfrm>
          <a:prstGeom prst="rect">
            <a:avLst/>
          </a:prstGeom>
        </p:spPr>
      </p:pic>
    </p:spTree>
    <p:extLst>
      <p:ext uri="{BB962C8B-B14F-4D97-AF65-F5344CB8AC3E}">
        <p14:creationId xmlns:p14="http://schemas.microsoft.com/office/powerpoint/2010/main" val="2622544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8BE0-990E-1F37-F0B8-746EF2136AE7}"/>
              </a:ext>
            </a:extLst>
          </p:cNvPr>
          <p:cNvSpPr>
            <a:spLocks noGrp="1"/>
          </p:cNvSpPr>
          <p:nvPr>
            <p:ph type="title"/>
          </p:nvPr>
        </p:nvSpPr>
        <p:spPr/>
        <p:txBody>
          <a:bodyPr/>
          <a:lstStyle/>
          <a:p>
            <a:r>
              <a:rPr lang="en-US"/>
              <a:t>Performance – Gap Analysis</a:t>
            </a:r>
          </a:p>
        </p:txBody>
      </p:sp>
      <p:sp>
        <p:nvSpPr>
          <p:cNvPr id="3" name="Date Placeholder 2">
            <a:extLst>
              <a:ext uri="{FF2B5EF4-FFF2-40B4-BE49-F238E27FC236}">
                <a16:creationId xmlns:a16="http://schemas.microsoft.com/office/drawing/2014/main" id="{408D378B-14E0-B940-211D-118D3E6AAC27}"/>
              </a:ext>
            </a:extLst>
          </p:cNvPr>
          <p:cNvSpPr>
            <a:spLocks noGrp="1"/>
          </p:cNvSpPr>
          <p:nvPr>
            <p:ph type="dt" sz="half" idx="10"/>
          </p:nvPr>
        </p:nvSpPr>
        <p:spPr/>
        <p:txBody>
          <a:bodyPr/>
          <a:lstStyle/>
          <a:p>
            <a:fld id="{FEBAEFBB-3D8B-44A1-8504-15198A7BB598}" type="datetime1">
              <a:rPr lang="en-US" smtClean="0"/>
              <a:t>6/5/2026</a:t>
            </a:fld>
            <a:endParaRPr lang="en-US"/>
          </a:p>
        </p:txBody>
      </p:sp>
      <p:sp>
        <p:nvSpPr>
          <p:cNvPr id="7" name="Slide Number Placeholder 6">
            <a:extLst>
              <a:ext uri="{FF2B5EF4-FFF2-40B4-BE49-F238E27FC236}">
                <a16:creationId xmlns:a16="http://schemas.microsoft.com/office/drawing/2014/main" id="{BB439DA4-9D06-568D-D2C1-361B186BCF02}"/>
              </a:ext>
            </a:extLst>
          </p:cNvPr>
          <p:cNvSpPr>
            <a:spLocks noGrp="1"/>
          </p:cNvSpPr>
          <p:nvPr>
            <p:ph type="sldNum" sz="quarter" idx="12"/>
          </p:nvPr>
        </p:nvSpPr>
        <p:spPr/>
        <p:txBody>
          <a:bodyPr/>
          <a:lstStyle/>
          <a:p>
            <a:fld id="{7D19FC8C-636F-4B61-98CC-E41B290838A8}" type="slidenum">
              <a:rPr lang="en-US" smtClean="0"/>
              <a:pPr/>
              <a:t>18</a:t>
            </a:fld>
            <a:endParaRPr lang="en-US"/>
          </a:p>
        </p:txBody>
      </p:sp>
      <p:sp>
        <p:nvSpPr>
          <p:cNvPr id="4" name="Rectangle: Rounded Corners 3">
            <a:extLst>
              <a:ext uri="{FF2B5EF4-FFF2-40B4-BE49-F238E27FC236}">
                <a16:creationId xmlns:a16="http://schemas.microsoft.com/office/drawing/2014/main" id="{FE2F4973-49BE-BDDC-F62A-C5B0D5D7CF9E}"/>
              </a:ext>
            </a:extLst>
          </p:cNvPr>
          <p:cNvSpPr/>
          <p:nvPr/>
        </p:nvSpPr>
        <p:spPr>
          <a:xfrm>
            <a:off x="848283" y="1759630"/>
            <a:ext cx="8974667" cy="8491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05FF637-E432-40B2-0AF8-90E8F8C6EDBF}"/>
              </a:ext>
            </a:extLst>
          </p:cNvPr>
          <p:cNvCxnSpPr>
            <a:cxnSpLocks/>
            <a:stCxn id="6" idx="3"/>
          </p:cNvCxnSpPr>
          <p:nvPr/>
        </p:nvCxnSpPr>
        <p:spPr>
          <a:xfrm>
            <a:off x="9822950" y="2161716"/>
            <a:ext cx="2377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F7686F-67B3-A08E-C8A2-47561CDA6162}"/>
              </a:ext>
            </a:extLst>
          </p:cNvPr>
          <p:cNvSpPr txBox="1"/>
          <p:nvPr/>
        </p:nvSpPr>
        <p:spPr>
          <a:xfrm>
            <a:off x="848283" y="1869328"/>
            <a:ext cx="8974667" cy="584775"/>
          </a:xfrm>
          <a:prstGeom prst="rect">
            <a:avLst/>
          </a:prstGeom>
          <a:noFill/>
        </p:spPr>
        <p:txBody>
          <a:bodyPr wrap="square" rtlCol="0">
            <a:spAutoFit/>
          </a:bodyPr>
          <a:lstStyle/>
          <a:p>
            <a:r>
              <a:rPr lang="en-US" sz="1600"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Weather</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 the performance period coincided with a drought year in California, resulting in a sunnier winter than the typical weather files used for modeling would assume.</a:t>
            </a:r>
          </a:p>
        </p:txBody>
      </p:sp>
      <p:sp>
        <p:nvSpPr>
          <p:cNvPr id="12" name="Rectangle: Rounded Corners 11">
            <a:extLst>
              <a:ext uri="{FF2B5EF4-FFF2-40B4-BE49-F238E27FC236}">
                <a16:creationId xmlns:a16="http://schemas.microsoft.com/office/drawing/2014/main" id="{D5A4F639-4E80-F3D6-C82D-3D983EECE37A}"/>
              </a:ext>
            </a:extLst>
          </p:cNvPr>
          <p:cNvSpPr/>
          <p:nvPr/>
        </p:nvSpPr>
        <p:spPr>
          <a:xfrm>
            <a:off x="2382246" y="2784099"/>
            <a:ext cx="8974667" cy="84916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D5655DC-112A-8F28-7217-E1B897B896D7}"/>
              </a:ext>
            </a:extLst>
          </p:cNvPr>
          <p:cNvCxnSpPr>
            <a:cxnSpLocks/>
          </p:cNvCxnSpPr>
          <p:nvPr/>
        </p:nvCxnSpPr>
        <p:spPr>
          <a:xfrm>
            <a:off x="8965" y="3191563"/>
            <a:ext cx="2377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1738646-E9A0-E178-100B-D339B2CD5BF4}"/>
              </a:ext>
            </a:extLst>
          </p:cNvPr>
          <p:cNvSpPr txBox="1"/>
          <p:nvPr/>
        </p:nvSpPr>
        <p:spPr>
          <a:xfrm>
            <a:off x="2382246" y="2893797"/>
            <a:ext cx="8974667" cy="584775"/>
          </a:xfrm>
          <a:prstGeom prst="rect">
            <a:avLst/>
          </a:prstGeom>
          <a:noFill/>
        </p:spPr>
        <p:txBody>
          <a:bodyPr wrap="square" rtlCol="0">
            <a:spAutoFit/>
          </a:bodyPr>
          <a:lstStyle/>
          <a:p>
            <a:r>
              <a:rPr lang="en-US" sz="1600"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Occupant Behavior:</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 The tenant proved to be an active and engaged partner in the building's operation, effectively utilizing its energy-efficient features.</a:t>
            </a:r>
          </a:p>
        </p:txBody>
      </p:sp>
      <p:sp>
        <p:nvSpPr>
          <p:cNvPr id="16" name="Rectangle: Rounded Corners 15">
            <a:extLst>
              <a:ext uri="{FF2B5EF4-FFF2-40B4-BE49-F238E27FC236}">
                <a16:creationId xmlns:a16="http://schemas.microsoft.com/office/drawing/2014/main" id="{37715EEE-8251-C1F0-1737-96422F3ED402}"/>
              </a:ext>
            </a:extLst>
          </p:cNvPr>
          <p:cNvSpPr/>
          <p:nvPr/>
        </p:nvSpPr>
        <p:spPr>
          <a:xfrm>
            <a:off x="848285" y="3825497"/>
            <a:ext cx="8979408" cy="170078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66AE0E3C-DF9D-5E81-8417-EDEFBB5D9FFD}"/>
              </a:ext>
            </a:extLst>
          </p:cNvPr>
          <p:cNvCxnSpPr>
            <a:cxnSpLocks/>
          </p:cNvCxnSpPr>
          <p:nvPr/>
        </p:nvCxnSpPr>
        <p:spPr>
          <a:xfrm>
            <a:off x="9821952" y="4656296"/>
            <a:ext cx="23774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668A362-C77A-07C1-7F34-79B9F0D1F02C}"/>
              </a:ext>
            </a:extLst>
          </p:cNvPr>
          <p:cNvSpPr txBox="1"/>
          <p:nvPr/>
        </p:nvSpPr>
        <p:spPr>
          <a:xfrm>
            <a:off x="852266" y="4020155"/>
            <a:ext cx="8974667" cy="1323439"/>
          </a:xfrm>
          <a:prstGeom prst="rect">
            <a:avLst/>
          </a:prstGeom>
          <a:noFill/>
        </p:spPr>
        <p:txBody>
          <a:bodyPr wrap="square" rtlCol="0">
            <a:spAutoFit/>
          </a:bodyPr>
          <a:lstStyle/>
          <a:p>
            <a:r>
              <a:rPr lang="en-US" sz="1600"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Modeling Inaccuracy: </a:t>
            </a:r>
            <a:r>
              <a:rPr lang="en-US" sz="1600">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Temperature sensors in the concrete slab revealed that the energy model underestimated heat absorption and overestimated heat release, indicating the passive cooling strategy outperformed expectations. This highlights the need to refine modeling assumptions for buildings with substantial active thermal mass, potentially through sensitivity analyses of heat transfer rates.</a:t>
            </a:r>
          </a:p>
        </p:txBody>
      </p:sp>
    </p:spTree>
    <p:extLst>
      <p:ext uri="{BB962C8B-B14F-4D97-AF65-F5344CB8AC3E}">
        <p14:creationId xmlns:p14="http://schemas.microsoft.com/office/powerpoint/2010/main" val="2481151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EBD7205-8842-547A-BAD5-17B54E6D70CA}"/>
              </a:ext>
            </a:extLst>
          </p:cNvPr>
          <p:cNvSpPr>
            <a:spLocks noGrp="1"/>
          </p:cNvSpPr>
          <p:nvPr>
            <p:ph type="dt" sz="half" idx="10"/>
          </p:nvPr>
        </p:nvSpPr>
        <p:spPr/>
        <p:txBody>
          <a:bodyPr/>
          <a:lstStyle/>
          <a:p>
            <a:fld id="{03C7BDE0-2434-4AA5-B937-21ED8108853B}" type="datetime1">
              <a:rPr lang="en-US" smtClean="0"/>
              <a:t>6/5/2026</a:t>
            </a:fld>
            <a:endParaRPr lang="en-US"/>
          </a:p>
        </p:txBody>
      </p:sp>
      <p:sp>
        <p:nvSpPr>
          <p:cNvPr id="4" name="Slide Number Placeholder 3">
            <a:extLst>
              <a:ext uri="{FF2B5EF4-FFF2-40B4-BE49-F238E27FC236}">
                <a16:creationId xmlns:a16="http://schemas.microsoft.com/office/drawing/2014/main" id="{18F1AB68-5D51-E0AA-B1AD-A265D6577B73}"/>
              </a:ext>
            </a:extLst>
          </p:cNvPr>
          <p:cNvSpPr>
            <a:spLocks noGrp="1"/>
          </p:cNvSpPr>
          <p:nvPr>
            <p:ph type="sldNum" sz="quarter" idx="12"/>
          </p:nvPr>
        </p:nvSpPr>
        <p:spPr/>
        <p:txBody>
          <a:bodyPr/>
          <a:lstStyle/>
          <a:p>
            <a:fld id="{7D19FC8C-636F-4B61-98CC-E41B290838A8}" type="slidenum">
              <a:rPr lang="en-US" smtClean="0"/>
              <a:pPr/>
              <a:t>19</a:t>
            </a:fld>
            <a:endParaRPr lang="en-US"/>
          </a:p>
        </p:txBody>
      </p:sp>
      <p:sp>
        <p:nvSpPr>
          <p:cNvPr id="2" name="Title 1">
            <a:extLst>
              <a:ext uri="{FF2B5EF4-FFF2-40B4-BE49-F238E27FC236}">
                <a16:creationId xmlns:a16="http://schemas.microsoft.com/office/drawing/2014/main" id="{85F9F0F6-6A25-FECC-EFFA-067C2B8A13A1}"/>
              </a:ext>
            </a:extLst>
          </p:cNvPr>
          <p:cNvSpPr>
            <a:spLocks noGrp="1"/>
          </p:cNvSpPr>
          <p:nvPr>
            <p:ph type="title"/>
          </p:nvPr>
        </p:nvSpPr>
        <p:spPr/>
        <p:txBody>
          <a:bodyPr/>
          <a:lstStyle/>
          <a:p>
            <a:r>
              <a:rPr lang="en-US"/>
              <a:t>On-Site Renewable System</a:t>
            </a:r>
          </a:p>
        </p:txBody>
      </p:sp>
      <p:sp>
        <p:nvSpPr>
          <p:cNvPr id="21" name="Rectangle: Rounded Corners 20">
            <a:extLst>
              <a:ext uri="{FF2B5EF4-FFF2-40B4-BE49-F238E27FC236}">
                <a16:creationId xmlns:a16="http://schemas.microsoft.com/office/drawing/2014/main" id="{76A007EF-0179-7B0E-000A-5D8B99428EA5}"/>
              </a:ext>
            </a:extLst>
          </p:cNvPr>
          <p:cNvSpPr/>
          <p:nvPr/>
        </p:nvSpPr>
        <p:spPr>
          <a:xfrm>
            <a:off x="1811860" y="4978033"/>
            <a:ext cx="9541940" cy="112855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E20333F-9701-832D-C7B5-652A83F4944C}"/>
              </a:ext>
            </a:extLst>
          </p:cNvPr>
          <p:cNvCxnSpPr>
            <a:cxnSpLocks/>
          </p:cNvCxnSpPr>
          <p:nvPr/>
        </p:nvCxnSpPr>
        <p:spPr>
          <a:xfrm>
            <a:off x="0" y="5564791"/>
            <a:ext cx="181186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2AAB7C9-D81D-1718-9E89-E40915EB15C8}"/>
              </a:ext>
            </a:extLst>
          </p:cNvPr>
          <p:cNvSpPr txBox="1"/>
          <p:nvPr/>
        </p:nvSpPr>
        <p:spPr>
          <a:xfrm>
            <a:off x="1811860" y="5087731"/>
            <a:ext cx="9541940" cy="923330"/>
          </a:xfrm>
          <a:prstGeom prst="rect">
            <a:avLst/>
          </a:prstGeom>
          <a:noFill/>
        </p:spPr>
        <p:txBody>
          <a:bodyPr wrap="square" rtlCol="0">
            <a:spAutoFit/>
          </a:bodyPr>
          <a:lstStyle/>
          <a:p>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On-site renewable system: </a:t>
            </a: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a 113.2 kW (DC) solar PV array producing 266,000 kWh annually, supplemented by a solar thermal system adding 500 kWh—generated more energy than the building consumed, achieving a </a:t>
            </a: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net-positive energy balance</a:t>
            </a: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 in its first year.</a:t>
            </a:r>
            <a:r>
              <a:rPr lang="en-US">
                <a:solidFill>
                  <a:srgbClr val="142D43"/>
                </a:solidFill>
              </a:rPr>
              <a:t> </a:t>
            </a:r>
          </a:p>
        </p:txBody>
      </p:sp>
      <p:pic>
        <p:nvPicPr>
          <p:cNvPr id="5" name="Picture 4">
            <a:extLst>
              <a:ext uri="{FF2B5EF4-FFF2-40B4-BE49-F238E27FC236}">
                <a16:creationId xmlns:a16="http://schemas.microsoft.com/office/drawing/2014/main" id="{7FD0997A-47F7-0F1B-F368-906AE8A87757}"/>
              </a:ext>
            </a:extLst>
          </p:cNvPr>
          <p:cNvPicPr>
            <a:picLocks noChangeAspect="1"/>
          </p:cNvPicPr>
          <p:nvPr/>
        </p:nvPicPr>
        <p:blipFill>
          <a:blip r:embed="rId2"/>
          <a:stretch>
            <a:fillRect/>
          </a:stretch>
        </p:blipFill>
        <p:spPr>
          <a:xfrm>
            <a:off x="571330" y="1226621"/>
            <a:ext cx="5916253" cy="3599716"/>
          </a:xfrm>
          <a:prstGeom prst="rect">
            <a:avLst/>
          </a:prstGeom>
        </p:spPr>
      </p:pic>
      <p:pic>
        <p:nvPicPr>
          <p:cNvPr id="7" name="Picture 6">
            <a:extLst>
              <a:ext uri="{FF2B5EF4-FFF2-40B4-BE49-F238E27FC236}">
                <a16:creationId xmlns:a16="http://schemas.microsoft.com/office/drawing/2014/main" id="{B9E3BA0E-9F0B-9083-15C4-4A62CC3E2614}"/>
              </a:ext>
            </a:extLst>
          </p:cNvPr>
          <p:cNvPicPr>
            <a:picLocks noChangeAspect="1"/>
          </p:cNvPicPr>
          <p:nvPr/>
        </p:nvPicPr>
        <p:blipFill>
          <a:blip r:embed="rId3"/>
          <a:stretch>
            <a:fillRect/>
          </a:stretch>
        </p:blipFill>
        <p:spPr>
          <a:xfrm>
            <a:off x="6775450" y="1198158"/>
            <a:ext cx="4826000" cy="3571706"/>
          </a:xfrm>
          <a:prstGeom prst="rect">
            <a:avLst/>
          </a:prstGeom>
        </p:spPr>
      </p:pic>
    </p:spTree>
    <p:extLst>
      <p:ext uri="{BB962C8B-B14F-4D97-AF65-F5344CB8AC3E}">
        <p14:creationId xmlns:p14="http://schemas.microsoft.com/office/powerpoint/2010/main" val="1423257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2723B-C33C-EDC9-1944-8A750750E2A0}"/>
              </a:ext>
            </a:extLst>
          </p:cNvPr>
          <p:cNvSpPr>
            <a:spLocks noGrp="1"/>
          </p:cNvSpPr>
          <p:nvPr>
            <p:ph type="title"/>
          </p:nvPr>
        </p:nvSpPr>
        <p:spPr/>
        <p:txBody>
          <a:bodyPr/>
          <a:lstStyle/>
          <a:p>
            <a:r>
              <a:rPr lang="en-US"/>
              <a:t>Small Office Net Zero Renovation</a:t>
            </a:r>
            <a:endParaRPr lang="en-US" dirty="0"/>
          </a:p>
        </p:txBody>
      </p:sp>
      <p:sp>
        <p:nvSpPr>
          <p:cNvPr id="3" name="Date Placeholder 2">
            <a:extLst>
              <a:ext uri="{FF2B5EF4-FFF2-40B4-BE49-F238E27FC236}">
                <a16:creationId xmlns:a16="http://schemas.microsoft.com/office/drawing/2014/main" id="{DF128C91-A3BD-08AD-AEEC-330E27E97CB6}"/>
              </a:ext>
            </a:extLst>
          </p:cNvPr>
          <p:cNvSpPr>
            <a:spLocks noGrp="1"/>
          </p:cNvSpPr>
          <p:nvPr>
            <p:ph type="dt" sz="half" idx="10"/>
          </p:nvPr>
        </p:nvSpPr>
        <p:spPr/>
        <p:txBody>
          <a:bodyPr/>
          <a:lstStyle/>
          <a:p>
            <a:fld id="{54CCCA44-8573-4616-973C-66FE7A7FA067}" type="datetime1">
              <a:rPr lang="en-US" smtClean="0"/>
              <a:t>6/5/2026</a:t>
            </a:fld>
            <a:endParaRPr lang="en-US"/>
          </a:p>
        </p:txBody>
      </p:sp>
      <p:sp>
        <p:nvSpPr>
          <p:cNvPr id="4" name="Slide Number Placeholder 3">
            <a:extLst>
              <a:ext uri="{FF2B5EF4-FFF2-40B4-BE49-F238E27FC236}">
                <a16:creationId xmlns:a16="http://schemas.microsoft.com/office/drawing/2014/main" id="{F84F121E-4D4C-F0FA-917A-F556FFF6090C}"/>
              </a:ext>
            </a:extLst>
          </p:cNvPr>
          <p:cNvSpPr>
            <a:spLocks noGrp="1"/>
          </p:cNvSpPr>
          <p:nvPr>
            <p:ph type="sldNum" sz="quarter" idx="12"/>
          </p:nvPr>
        </p:nvSpPr>
        <p:spPr/>
        <p:txBody>
          <a:bodyPr/>
          <a:lstStyle/>
          <a:p>
            <a:fld id="{7D19FC8C-636F-4B61-98CC-E41B290838A8}" type="slidenum">
              <a:rPr lang="en-US" smtClean="0"/>
              <a:pPr/>
              <a:t>2</a:t>
            </a:fld>
            <a:endParaRPr lang="en-US"/>
          </a:p>
        </p:txBody>
      </p:sp>
      <p:pic>
        <p:nvPicPr>
          <p:cNvPr id="5" name="Picture 4">
            <a:extLst>
              <a:ext uri="{FF2B5EF4-FFF2-40B4-BE49-F238E27FC236}">
                <a16:creationId xmlns:a16="http://schemas.microsoft.com/office/drawing/2014/main" id="{0C34BC55-D025-D328-C511-FDFA0D27F17C}"/>
              </a:ext>
            </a:extLst>
          </p:cNvPr>
          <p:cNvPicPr>
            <a:picLocks noChangeAspect="1"/>
          </p:cNvPicPr>
          <p:nvPr/>
        </p:nvPicPr>
        <p:blipFill>
          <a:blip r:embed="rId2"/>
          <a:stretch>
            <a:fillRect/>
          </a:stretch>
        </p:blipFill>
        <p:spPr>
          <a:xfrm>
            <a:off x="1359425" y="1241548"/>
            <a:ext cx="4425188" cy="2499477"/>
          </a:xfrm>
          <a:prstGeom prst="roundRect">
            <a:avLst/>
          </a:prstGeom>
          <a:ln>
            <a:solidFill>
              <a:schemeClr val="tx1"/>
            </a:solidFill>
          </a:ln>
        </p:spPr>
      </p:pic>
      <p:cxnSp>
        <p:nvCxnSpPr>
          <p:cNvPr id="7" name="Straight Connector 6">
            <a:extLst>
              <a:ext uri="{FF2B5EF4-FFF2-40B4-BE49-F238E27FC236}">
                <a16:creationId xmlns:a16="http://schemas.microsoft.com/office/drawing/2014/main" id="{0705A77D-E870-AA3F-6B65-77E2CEAF2711}"/>
              </a:ext>
            </a:extLst>
          </p:cNvPr>
          <p:cNvCxnSpPr>
            <a:cxnSpLocks/>
            <a:stCxn id="5" idx="1"/>
          </p:cNvCxnSpPr>
          <p:nvPr/>
        </p:nvCxnSpPr>
        <p:spPr>
          <a:xfrm flipH="1">
            <a:off x="0" y="2491287"/>
            <a:ext cx="13594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87B3121-EA51-77F9-BD3B-352E26A8CA51}"/>
              </a:ext>
            </a:extLst>
          </p:cNvPr>
          <p:cNvPicPr>
            <a:picLocks noChangeAspect="1"/>
          </p:cNvPicPr>
          <p:nvPr/>
        </p:nvPicPr>
        <p:blipFill>
          <a:blip r:embed="rId3"/>
          <a:stretch>
            <a:fillRect/>
          </a:stretch>
        </p:blipFill>
        <p:spPr>
          <a:xfrm>
            <a:off x="1359424" y="3912168"/>
            <a:ext cx="4468563" cy="2153615"/>
          </a:xfrm>
          <a:prstGeom prst="roundRect">
            <a:avLst/>
          </a:prstGeom>
          <a:ln>
            <a:solidFill>
              <a:schemeClr val="tx1"/>
            </a:solidFill>
          </a:ln>
        </p:spPr>
      </p:pic>
      <p:pic>
        <p:nvPicPr>
          <p:cNvPr id="22" name="Picture 21">
            <a:extLst>
              <a:ext uri="{FF2B5EF4-FFF2-40B4-BE49-F238E27FC236}">
                <a16:creationId xmlns:a16="http://schemas.microsoft.com/office/drawing/2014/main" id="{6950DDAF-E468-876A-278E-4705318B7F5F}"/>
              </a:ext>
            </a:extLst>
          </p:cNvPr>
          <p:cNvPicPr>
            <a:picLocks noChangeAspect="1"/>
          </p:cNvPicPr>
          <p:nvPr/>
        </p:nvPicPr>
        <p:blipFill>
          <a:blip r:embed="rId4"/>
          <a:stretch>
            <a:fillRect/>
          </a:stretch>
        </p:blipFill>
        <p:spPr>
          <a:xfrm>
            <a:off x="6740573" y="1241548"/>
            <a:ext cx="4092002" cy="2499477"/>
          </a:xfrm>
          <a:prstGeom prst="roundRect">
            <a:avLst/>
          </a:prstGeom>
          <a:ln>
            <a:solidFill>
              <a:schemeClr val="tx1"/>
            </a:solidFill>
          </a:ln>
        </p:spPr>
      </p:pic>
      <p:pic>
        <p:nvPicPr>
          <p:cNvPr id="26" name="Picture 25">
            <a:extLst>
              <a:ext uri="{FF2B5EF4-FFF2-40B4-BE49-F238E27FC236}">
                <a16:creationId xmlns:a16="http://schemas.microsoft.com/office/drawing/2014/main" id="{E7B625CF-5108-9E08-F1FE-1531C55C25A9}"/>
              </a:ext>
            </a:extLst>
          </p:cNvPr>
          <p:cNvPicPr>
            <a:picLocks noChangeAspect="1"/>
          </p:cNvPicPr>
          <p:nvPr/>
        </p:nvPicPr>
        <p:blipFill>
          <a:blip r:embed="rId5"/>
          <a:srcRect t="12172" b="981"/>
          <a:stretch>
            <a:fillRect/>
          </a:stretch>
        </p:blipFill>
        <p:spPr>
          <a:xfrm>
            <a:off x="6740573" y="3912168"/>
            <a:ext cx="4092002" cy="2153614"/>
          </a:xfrm>
          <a:prstGeom prst="roundRect">
            <a:avLst/>
          </a:prstGeom>
          <a:ln>
            <a:solidFill>
              <a:schemeClr val="tx1"/>
            </a:solidFill>
          </a:ln>
        </p:spPr>
      </p:pic>
      <p:cxnSp>
        <p:nvCxnSpPr>
          <p:cNvPr id="30" name="Straight Connector 29">
            <a:extLst>
              <a:ext uri="{FF2B5EF4-FFF2-40B4-BE49-F238E27FC236}">
                <a16:creationId xmlns:a16="http://schemas.microsoft.com/office/drawing/2014/main" id="{D6D98140-A168-3243-59C0-76DAA30E3E59}"/>
              </a:ext>
            </a:extLst>
          </p:cNvPr>
          <p:cNvCxnSpPr>
            <a:cxnSpLocks/>
          </p:cNvCxnSpPr>
          <p:nvPr/>
        </p:nvCxnSpPr>
        <p:spPr>
          <a:xfrm flipH="1">
            <a:off x="10841540" y="5029200"/>
            <a:ext cx="13594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14EBB39-E425-36D1-516A-3A58D5DA40BB}"/>
              </a:ext>
            </a:extLst>
          </p:cNvPr>
          <p:cNvCxnSpPr>
            <a:cxnSpLocks/>
          </p:cNvCxnSpPr>
          <p:nvPr/>
        </p:nvCxnSpPr>
        <p:spPr>
          <a:xfrm flipH="1">
            <a:off x="-1" y="5028298"/>
            <a:ext cx="13594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67171B-6FB7-C00B-0B71-9B33A60EA6C6}"/>
              </a:ext>
            </a:extLst>
          </p:cNvPr>
          <p:cNvCxnSpPr>
            <a:cxnSpLocks/>
          </p:cNvCxnSpPr>
          <p:nvPr/>
        </p:nvCxnSpPr>
        <p:spPr>
          <a:xfrm flipH="1">
            <a:off x="10832575" y="2496312"/>
            <a:ext cx="13594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141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2CD-E3FF-EA6F-27BC-C077740BA94F}"/>
              </a:ext>
            </a:extLst>
          </p:cNvPr>
          <p:cNvSpPr>
            <a:spLocks noGrp="1"/>
          </p:cNvSpPr>
          <p:nvPr>
            <p:ph type="title"/>
          </p:nvPr>
        </p:nvSpPr>
        <p:spPr/>
        <p:txBody>
          <a:bodyPr>
            <a:normAutofit/>
          </a:bodyPr>
          <a:lstStyle/>
          <a:p>
            <a:r>
              <a:rPr lang="en-US"/>
              <a:t>Project Overview</a:t>
            </a:r>
          </a:p>
        </p:txBody>
      </p:sp>
      <p:sp>
        <p:nvSpPr>
          <p:cNvPr id="3" name="Content Placeholder 2">
            <a:extLst>
              <a:ext uri="{FF2B5EF4-FFF2-40B4-BE49-F238E27FC236}">
                <a16:creationId xmlns:a16="http://schemas.microsoft.com/office/drawing/2014/main" id="{A176EB66-C1D9-F01E-76B6-E163C1A32A83}"/>
              </a:ext>
            </a:extLst>
          </p:cNvPr>
          <p:cNvSpPr>
            <a:spLocks noGrp="1"/>
          </p:cNvSpPr>
          <p:nvPr>
            <p:ph idx="1"/>
          </p:nvPr>
        </p:nvSpPr>
        <p:spPr/>
        <p:txBody>
          <a:bodyPr/>
          <a:lstStyle/>
          <a:p>
            <a:r>
              <a:rPr lang="en-US"/>
              <a:t>This project converted a standard 1970s-era concrete tilt-up building in Sunnyvale, California, into a high-performance, profitable asset.</a:t>
            </a:r>
          </a:p>
        </p:txBody>
      </p:sp>
      <p:sp>
        <p:nvSpPr>
          <p:cNvPr id="4" name="Date Placeholder 3">
            <a:extLst>
              <a:ext uri="{FF2B5EF4-FFF2-40B4-BE49-F238E27FC236}">
                <a16:creationId xmlns:a16="http://schemas.microsoft.com/office/drawing/2014/main" id="{3FCA5574-FF52-4B60-A2AB-583584403A72}"/>
              </a:ext>
            </a:extLst>
          </p:cNvPr>
          <p:cNvSpPr>
            <a:spLocks noGrp="1"/>
          </p:cNvSpPr>
          <p:nvPr>
            <p:ph type="dt" sz="half" idx="10"/>
          </p:nvPr>
        </p:nvSpPr>
        <p:spPr/>
        <p:txBody>
          <a:bodyPr/>
          <a:lstStyle/>
          <a:p>
            <a:fld id="{FA0459F0-1456-44E3-87A3-B4DF38E52260}" type="datetime1">
              <a:rPr lang="en-US" smtClean="0"/>
              <a:t>6/5/2026</a:t>
            </a:fld>
            <a:endParaRPr lang="en-US"/>
          </a:p>
        </p:txBody>
      </p:sp>
      <p:sp>
        <p:nvSpPr>
          <p:cNvPr id="6" name="Slide Number Placeholder 5">
            <a:extLst>
              <a:ext uri="{FF2B5EF4-FFF2-40B4-BE49-F238E27FC236}">
                <a16:creationId xmlns:a16="http://schemas.microsoft.com/office/drawing/2014/main" id="{FF340818-5BBE-7F69-E244-CC2E1235164B}"/>
              </a:ext>
            </a:extLst>
          </p:cNvPr>
          <p:cNvSpPr>
            <a:spLocks noGrp="1"/>
          </p:cNvSpPr>
          <p:nvPr>
            <p:ph type="sldNum" sz="quarter" idx="12"/>
          </p:nvPr>
        </p:nvSpPr>
        <p:spPr/>
        <p:txBody>
          <a:bodyPr/>
          <a:lstStyle/>
          <a:p>
            <a:fld id="{7D19FC8C-636F-4B61-98CC-E41B290838A8}" type="slidenum">
              <a:rPr lang="en-US" smtClean="0"/>
              <a:pPr/>
              <a:t>3</a:t>
            </a:fld>
            <a:endParaRPr lang="en-US"/>
          </a:p>
        </p:txBody>
      </p:sp>
      <p:sp>
        <p:nvSpPr>
          <p:cNvPr id="5" name="Rectangle: Rounded Corners 4">
            <a:extLst>
              <a:ext uri="{FF2B5EF4-FFF2-40B4-BE49-F238E27FC236}">
                <a16:creationId xmlns:a16="http://schemas.microsoft.com/office/drawing/2014/main" id="{E9C641A3-0DC1-E259-C626-7FAB05901614}"/>
              </a:ext>
            </a:extLst>
          </p:cNvPr>
          <p:cNvSpPr/>
          <p:nvPr/>
        </p:nvSpPr>
        <p:spPr>
          <a:xfrm>
            <a:off x="1009650" y="2242102"/>
            <a:ext cx="3054566" cy="293238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12A49575-173F-C131-FA95-27C8C78FD331}"/>
              </a:ext>
            </a:extLst>
          </p:cNvPr>
          <p:cNvCxnSpPr>
            <a:cxnSpLocks/>
            <a:stCxn id="5" idx="2"/>
          </p:cNvCxnSpPr>
          <p:nvPr/>
        </p:nvCxnSpPr>
        <p:spPr>
          <a:xfrm flipH="1">
            <a:off x="2536932" y="5174491"/>
            <a:ext cx="1" cy="1682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A30F9A0-6738-7EBC-9FAC-11AC2503166F}"/>
              </a:ext>
            </a:extLst>
          </p:cNvPr>
          <p:cNvSpPr txBox="1"/>
          <p:nvPr/>
        </p:nvSpPr>
        <p:spPr>
          <a:xfrm>
            <a:off x="4567402" y="2743200"/>
            <a:ext cx="3054566" cy="1754326"/>
          </a:xfrm>
          <a:prstGeom prst="rect">
            <a:avLst/>
          </a:prstGeom>
          <a:noFill/>
        </p:spPr>
        <p:txBody>
          <a:bodyPr wrap="square" rtlCol="0">
            <a:spAutoFit/>
          </a:bodyPr>
          <a:lstStyle/>
          <a:p>
            <a:pPr algn="ct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Energy Goal: </a:t>
            </a:r>
          </a:p>
          <a:p>
            <a:pPr algn="ctr"/>
            <a:endPar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Net zero cost retrofit, simple low-tech Solutions for thermal mass with night flush, effective daylighting.</a:t>
            </a:r>
          </a:p>
        </p:txBody>
      </p:sp>
      <p:sp>
        <p:nvSpPr>
          <p:cNvPr id="13" name="TextBox 12">
            <a:extLst>
              <a:ext uri="{FF2B5EF4-FFF2-40B4-BE49-F238E27FC236}">
                <a16:creationId xmlns:a16="http://schemas.microsoft.com/office/drawing/2014/main" id="{CB619EEE-465A-9995-39A5-BDE5175511B4}"/>
              </a:ext>
            </a:extLst>
          </p:cNvPr>
          <p:cNvSpPr txBox="1"/>
          <p:nvPr/>
        </p:nvSpPr>
        <p:spPr>
          <a:xfrm>
            <a:off x="1009649" y="2743200"/>
            <a:ext cx="3054566" cy="1754326"/>
          </a:xfrm>
          <a:prstGeom prst="rect">
            <a:avLst/>
          </a:prstGeom>
          <a:noFill/>
        </p:spPr>
        <p:txBody>
          <a:bodyPr wrap="square" rtlCol="0">
            <a:spAutoFit/>
          </a:bodyPr>
          <a:lstStyle/>
          <a:p>
            <a:pPr algn="ct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Building Overview</a:t>
            </a:r>
          </a:p>
          <a:p>
            <a:pPr algn="ctr"/>
            <a:endPar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Building Type: Office</a:t>
            </a: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Location: Sunnyvale, CA</a:t>
            </a: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Floor Area: 31,759 sf</a:t>
            </a: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Occupancy Date: May 2014</a:t>
            </a:r>
            <a:endParaRPr lang="en-US">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Rectangle: Rounded Corners 16">
            <a:extLst>
              <a:ext uri="{FF2B5EF4-FFF2-40B4-BE49-F238E27FC236}">
                <a16:creationId xmlns:a16="http://schemas.microsoft.com/office/drawing/2014/main" id="{B0A968D5-F337-8F07-1BEA-BE1D11965524}"/>
              </a:ext>
            </a:extLst>
          </p:cNvPr>
          <p:cNvSpPr/>
          <p:nvPr/>
        </p:nvSpPr>
        <p:spPr>
          <a:xfrm>
            <a:off x="4567402" y="2242102"/>
            <a:ext cx="3054566" cy="293238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020B0ED1-56CA-7522-182D-E0DBB19F4FF0}"/>
              </a:ext>
            </a:extLst>
          </p:cNvPr>
          <p:cNvCxnSpPr>
            <a:cxnSpLocks/>
            <a:stCxn id="17" idx="2"/>
          </p:cNvCxnSpPr>
          <p:nvPr/>
        </p:nvCxnSpPr>
        <p:spPr>
          <a:xfrm flipH="1">
            <a:off x="6094684" y="5174491"/>
            <a:ext cx="1" cy="1682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7B41E95-45D9-C3A4-9A86-CE9BBBF1B33F}"/>
              </a:ext>
            </a:extLst>
          </p:cNvPr>
          <p:cNvSpPr txBox="1"/>
          <p:nvPr/>
        </p:nvSpPr>
        <p:spPr>
          <a:xfrm>
            <a:off x="8125153" y="2743200"/>
            <a:ext cx="3054565" cy="2031325"/>
          </a:xfrm>
          <a:prstGeom prst="rect">
            <a:avLst/>
          </a:prstGeom>
          <a:noFill/>
        </p:spPr>
        <p:txBody>
          <a:bodyPr wrap="square" rtlCol="0">
            <a:spAutoFit/>
          </a:bodyPr>
          <a:lstStyle/>
          <a:p>
            <a:pPr algn="ctr"/>
            <a:r>
              <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Financial Goal: </a:t>
            </a:r>
          </a:p>
          <a:p>
            <a:pPr algn="ctr"/>
            <a:endParaRPr lang="en-US" b="1">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a:solidFill>
                  <a:srgbClr val="142D43"/>
                </a:solidFill>
                <a:latin typeface="Open Sans Light" panose="020B0306030504020204" pitchFamily="34" charset="0"/>
                <a:ea typeface="Open Sans Light" panose="020B0306030504020204" pitchFamily="34" charset="0"/>
                <a:cs typeface="Open Sans Light" panose="020B0306030504020204" pitchFamily="34" charset="0"/>
              </a:rPr>
              <a:t>The total return on investment for the ZNE design as a whole must be greater than that of a code-minimum building design</a:t>
            </a:r>
          </a:p>
        </p:txBody>
      </p:sp>
      <p:sp>
        <p:nvSpPr>
          <p:cNvPr id="21" name="Rectangle: Rounded Corners 20">
            <a:extLst>
              <a:ext uri="{FF2B5EF4-FFF2-40B4-BE49-F238E27FC236}">
                <a16:creationId xmlns:a16="http://schemas.microsoft.com/office/drawing/2014/main" id="{42F1B222-7731-BD4E-EA19-E2585F24037E}"/>
              </a:ext>
            </a:extLst>
          </p:cNvPr>
          <p:cNvSpPr/>
          <p:nvPr/>
        </p:nvSpPr>
        <p:spPr>
          <a:xfrm>
            <a:off x="8125153" y="2242102"/>
            <a:ext cx="3054566" cy="293238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CD1B6BD-9389-8916-0BEF-BE44AAF3F27F}"/>
              </a:ext>
            </a:extLst>
          </p:cNvPr>
          <p:cNvCxnSpPr>
            <a:cxnSpLocks/>
            <a:stCxn id="21" idx="2"/>
          </p:cNvCxnSpPr>
          <p:nvPr/>
        </p:nvCxnSpPr>
        <p:spPr>
          <a:xfrm flipH="1">
            <a:off x="9652435" y="5174491"/>
            <a:ext cx="1" cy="16824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07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A425-A6A0-C45B-C974-72260B767AD5}"/>
              </a:ext>
            </a:extLst>
          </p:cNvPr>
          <p:cNvSpPr>
            <a:spLocks noGrp="1"/>
          </p:cNvSpPr>
          <p:nvPr>
            <p:ph type="title"/>
          </p:nvPr>
        </p:nvSpPr>
        <p:spPr/>
        <p:txBody>
          <a:bodyPr/>
          <a:lstStyle/>
          <a:p>
            <a:r>
              <a:rPr lang="en-US"/>
              <a:t>Existing Building Conditions</a:t>
            </a:r>
          </a:p>
        </p:txBody>
      </p:sp>
      <p:sp>
        <p:nvSpPr>
          <p:cNvPr id="8" name="Content Placeholder 7">
            <a:extLst>
              <a:ext uri="{FF2B5EF4-FFF2-40B4-BE49-F238E27FC236}">
                <a16:creationId xmlns:a16="http://schemas.microsoft.com/office/drawing/2014/main" id="{D333F1F1-F9CC-C6C0-397E-47B037655B77}"/>
              </a:ext>
            </a:extLst>
          </p:cNvPr>
          <p:cNvSpPr txBox="1">
            <a:spLocks noGrp="1"/>
          </p:cNvSpPr>
          <p:nvPr>
            <p:ph idx="1"/>
          </p:nvPr>
        </p:nvSpPr>
        <p:spPr>
          <a:xfrm>
            <a:off x="847724" y="5149195"/>
            <a:ext cx="10515601" cy="1025922"/>
          </a:xfrm>
          <a:prstGeom prst="rect">
            <a:avLst/>
          </a:prstGeom>
          <a:noFill/>
        </p:spPr>
        <p:txBody>
          <a:bodyPr wrap="square">
            <a:spAutoFit/>
          </a:bodyPr>
          <a:lstStyle/>
          <a:p>
            <a:pPr marR="0" lvl="0" algn="l" rtl="0">
              <a:spcBef>
                <a:spcPts val="0"/>
              </a:spcBef>
              <a:spcAft>
                <a:spcPts val="0"/>
              </a:spcAft>
              <a:buClr>
                <a:srgbClr val="595959"/>
              </a:buClr>
              <a:buSzPts val="2000"/>
            </a:pPr>
            <a:r>
              <a:rPr lang="en-US" sz="2000" b="0" i="0" u="none" strike="noStrike" cap="none">
                <a:solidFill>
                  <a:srgbClr val="29A8DF"/>
                </a:solidFill>
                <a:ea typeface="Calibri"/>
                <a:cs typeface="Calibri"/>
                <a:sym typeface="Wingdings" panose="05000000000000000000" pitchFamily="2" charset="2"/>
              </a:rPr>
              <a:t></a:t>
            </a:r>
            <a:r>
              <a:rPr lang="en-US" sz="2000" b="0" i="0" u="none" strike="noStrike" cap="none">
                <a:solidFill>
                  <a:srgbClr val="142D43"/>
                </a:solidFill>
                <a:ea typeface="Calibri"/>
                <a:cs typeface="Calibri"/>
                <a:sym typeface="Calibri"/>
              </a:rPr>
              <a:t> 30,000 SF square one-story office warehouse circa 1970</a:t>
            </a:r>
            <a:endParaRPr lang="en-US" sz="2000">
              <a:solidFill>
                <a:srgbClr val="142D43"/>
              </a:solidFill>
            </a:endParaRPr>
          </a:p>
          <a:p>
            <a:pPr marR="0" lvl="0" algn="l" rtl="0">
              <a:spcBef>
                <a:spcPts val="400"/>
              </a:spcBef>
              <a:spcAft>
                <a:spcPts val="0"/>
              </a:spcAft>
              <a:buClr>
                <a:srgbClr val="595959"/>
              </a:buClr>
              <a:buSzPts val="2000"/>
            </a:pPr>
            <a:r>
              <a:rPr lang="en-US" sz="2000" b="0" i="0" u="none" strike="noStrike" cap="none">
                <a:solidFill>
                  <a:srgbClr val="29A8DF"/>
                </a:solidFill>
                <a:ea typeface="Calibri"/>
                <a:cs typeface="Calibri"/>
                <a:sym typeface="Wingdings" panose="05000000000000000000" pitchFamily="2" charset="2"/>
              </a:rPr>
              <a:t></a:t>
            </a:r>
            <a:r>
              <a:rPr lang="en-US" sz="2000" b="0" i="0" u="none" strike="noStrike" cap="none">
                <a:solidFill>
                  <a:schemeClr val="accent1"/>
                </a:solidFill>
                <a:ea typeface="Calibri"/>
                <a:cs typeface="Calibri"/>
                <a:sym typeface="Wingdings" panose="05000000000000000000" pitchFamily="2" charset="2"/>
              </a:rPr>
              <a:t> </a:t>
            </a:r>
            <a:r>
              <a:rPr lang="en-US" sz="2000" b="0" i="0" u="none" strike="noStrike" cap="none">
                <a:solidFill>
                  <a:srgbClr val="142D43"/>
                </a:solidFill>
                <a:ea typeface="Calibri"/>
                <a:cs typeface="Calibri"/>
                <a:sym typeface="Calibri"/>
              </a:rPr>
              <a:t>Uninsulated concrete walls, wood roof and single-pane windows</a:t>
            </a:r>
            <a:endParaRPr lang="en-US" sz="2000">
              <a:solidFill>
                <a:srgbClr val="142D43"/>
              </a:solidFill>
            </a:endParaRPr>
          </a:p>
          <a:p>
            <a:pPr marR="0" lvl="0" algn="l" rtl="0">
              <a:spcBef>
                <a:spcPts val="400"/>
              </a:spcBef>
              <a:spcAft>
                <a:spcPts val="0"/>
              </a:spcAft>
              <a:buClr>
                <a:srgbClr val="595959"/>
              </a:buClr>
              <a:buSzPts val="2000"/>
            </a:pPr>
            <a:r>
              <a:rPr lang="en-US" sz="2000" b="0" i="0" u="none" strike="noStrike" cap="none">
                <a:solidFill>
                  <a:srgbClr val="29A8DF"/>
                </a:solidFill>
                <a:ea typeface="Calibri"/>
                <a:cs typeface="Calibri"/>
                <a:sym typeface="Wingdings" panose="05000000000000000000" pitchFamily="2" charset="2"/>
              </a:rPr>
              <a:t></a:t>
            </a:r>
            <a:r>
              <a:rPr lang="en-US" sz="2000" b="0" i="0" u="none" strike="noStrike" cap="none">
                <a:solidFill>
                  <a:srgbClr val="142D43"/>
                </a:solidFill>
                <a:ea typeface="Calibri"/>
                <a:cs typeface="Calibri"/>
                <a:sym typeface="Calibri"/>
              </a:rPr>
              <a:t> DARK, DINGY, DERELICT and UNRENTABLE!</a:t>
            </a:r>
            <a:endParaRPr lang="en-US" sz="2000">
              <a:solidFill>
                <a:srgbClr val="142D43"/>
              </a:solidFill>
            </a:endParaRPr>
          </a:p>
        </p:txBody>
      </p:sp>
      <p:sp>
        <p:nvSpPr>
          <p:cNvPr id="3" name="Date Placeholder 2">
            <a:extLst>
              <a:ext uri="{FF2B5EF4-FFF2-40B4-BE49-F238E27FC236}">
                <a16:creationId xmlns:a16="http://schemas.microsoft.com/office/drawing/2014/main" id="{6DED12DF-DC57-BE28-7626-1A670E3EC47C}"/>
              </a:ext>
            </a:extLst>
          </p:cNvPr>
          <p:cNvSpPr>
            <a:spLocks noGrp="1"/>
          </p:cNvSpPr>
          <p:nvPr>
            <p:ph type="dt" sz="half" idx="10"/>
          </p:nvPr>
        </p:nvSpPr>
        <p:spPr/>
        <p:txBody>
          <a:bodyPr/>
          <a:lstStyle/>
          <a:p>
            <a:fld id="{76FD4D1D-78B2-4C3B-9B52-9AD8762DB82B}" type="datetime1">
              <a:rPr lang="en-US" smtClean="0"/>
              <a:t>6/5/2026</a:t>
            </a:fld>
            <a:endParaRPr lang="en-US"/>
          </a:p>
        </p:txBody>
      </p:sp>
      <p:sp>
        <p:nvSpPr>
          <p:cNvPr id="6" name="Slide Number Placeholder 5">
            <a:extLst>
              <a:ext uri="{FF2B5EF4-FFF2-40B4-BE49-F238E27FC236}">
                <a16:creationId xmlns:a16="http://schemas.microsoft.com/office/drawing/2014/main" id="{2181B5C2-0594-5E14-4EAF-802035D2E70C}"/>
              </a:ext>
            </a:extLst>
          </p:cNvPr>
          <p:cNvSpPr>
            <a:spLocks noGrp="1"/>
          </p:cNvSpPr>
          <p:nvPr>
            <p:ph type="sldNum" sz="quarter" idx="12"/>
          </p:nvPr>
        </p:nvSpPr>
        <p:spPr/>
        <p:txBody>
          <a:bodyPr/>
          <a:lstStyle/>
          <a:p>
            <a:fld id="{7D19FC8C-636F-4B61-98CC-E41B290838A8}" type="slidenum">
              <a:rPr lang="en-US" smtClean="0"/>
              <a:pPr/>
              <a:t>4</a:t>
            </a:fld>
            <a:endParaRPr lang="en-US"/>
          </a:p>
        </p:txBody>
      </p:sp>
      <p:pic>
        <p:nvPicPr>
          <p:cNvPr id="4" name="Google Shape;279;p36" descr="P:\2012\12209\documents\1100-Program\1107-ExSite-Photos\140210 - Photos for Acterra Site Visit\IMG_6419.JPG">
            <a:extLst>
              <a:ext uri="{FF2B5EF4-FFF2-40B4-BE49-F238E27FC236}">
                <a16:creationId xmlns:a16="http://schemas.microsoft.com/office/drawing/2014/main" id="{7DC26B80-A8D9-8AA8-C13C-AD0F2D76548D}"/>
              </a:ext>
            </a:extLst>
          </p:cNvPr>
          <p:cNvPicPr preferRelativeResize="0"/>
          <p:nvPr/>
        </p:nvPicPr>
        <p:blipFill rotWithShape="1">
          <a:blip r:embed="rId2">
            <a:alphaModFix/>
          </a:blip>
          <a:srcRect/>
          <a:stretch/>
        </p:blipFill>
        <p:spPr>
          <a:xfrm>
            <a:off x="1245709" y="1593970"/>
            <a:ext cx="4251904" cy="3189220"/>
          </a:xfrm>
          <a:prstGeom prst="roundRect">
            <a:avLst/>
          </a:prstGeom>
          <a:noFill/>
          <a:ln>
            <a:solidFill>
              <a:schemeClr val="tx1"/>
            </a:solidFill>
          </a:ln>
        </p:spPr>
      </p:pic>
      <p:pic>
        <p:nvPicPr>
          <p:cNvPr id="5" name="Google Shape;276;p36">
            <a:extLst>
              <a:ext uri="{FF2B5EF4-FFF2-40B4-BE49-F238E27FC236}">
                <a16:creationId xmlns:a16="http://schemas.microsoft.com/office/drawing/2014/main" id="{74A41D5D-C02B-714C-EEEA-1213C61AA5DA}"/>
              </a:ext>
            </a:extLst>
          </p:cNvPr>
          <p:cNvPicPr preferRelativeResize="0"/>
          <p:nvPr/>
        </p:nvPicPr>
        <p:blipFill rotWithShape="1">
          <a:blip r:embed="rId3">
            <a:alphaModFix/>
          </a:blip>
          <a:srcRect l="1130" t="4878" r="54803" b="4363"/>
          <a:stretch>
            <a:fillRect/>
          </a:stretch>
        </p:blipFill>
        <p:spPr>
          <a:xfrm>
            <a:off x="6722529" y="1593970"/>
            <a:ext cx="4251904" cy="3189220"/>
          </a:xfrm>
          <a:prstGeom prst="roundRect">
            <a:avLst/>
          </a:prstGeom>
          <a:noFill/>
          <a:ln>
            <a:solidFill>
              <a:schemeClr val="tx1"/>
            </a:solidFill>
          </a:ln>
        </p:spPr>
      </p:pic>
      <p:cxnSp>
        <p:nvCxnSpPr>
          <p:cNvPr id="10" name="Straight Connector 9">
            <a:extLst>
              <a:ext uri="{FF2B5EF4-FFF2-40B4-BE49-F238E27FC236}">
                <a16:creationId xmlns:a16="http://schemas.microsoft.com/office/drawing/2014/main" id="{6CB297CD-FE60-8CEA-B9B1-BAEDAF2FEFC7}"/>
              </a:ext>
            </a:extLst>
          </p:cNvPr>
          <p:cNvCxnSpPr>
            <a:cxnSpLocks/>
          </p:cNvCxnSpPr>
          <p:nvPr/>
        </p:nvCxnSpPr>
        <p:spPr>
          <a:xfrm flipH="1">
            <a:off x="2240" y="3188580"/>
            <a:ext cx="1234440" cy="6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965621-EDF9-44D2-76B0-59681BF49F30}"/>
              </a:ext>
            </a:extLst>
          </p:cNvPr>
          <p:cNvCxnSpPr>
            <a:cxnSpLocks/>
            <a:stCxn id="5" idx="1"/>
            <a:endCxn id="4" idx="3"/>
          </p:cNvCxnSpPr>
          <p:nvPr/>
        </p:nvCxnSpPr>
        <p:spPr>
          <a:xfrm flipH="1">
            <a:off x="5497613" y="3188580"/>
            <a:ext cx="12249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7BD12A-1606-1493-859A-7D763384A648}"/>
              </a:ext>
            </a:extLst>
          </p:cNvPr>
          <p:cNvCxnSpPr>
            <a:cxnSpLocks/>
            <a:endCxn id="5" idx="3"/>
          </p:cNvCxnSpPr>
          <p:nvPr/>
        </p:nvCxnSpPr>
        <p:spPr>
          <a:xfrm flipH="1" flipV="1">
            <a:off x="10974433" y="3188580"/>
            <a:ext cx="1234440" cy="68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86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71E53F-A140-E414-81D0-2D1EBD7739F8}"/>
              </a:ext>
            </a:extLst>
          </p:cNvPr>
          <p:cNvSpPr>
            <a:spLocks noGrp="1"/>
          </p:cNvSpPr>
          <p:nvPr>
            <p:ph sz="half" idx="1"/>
          </p:nvPr>
        </p:nvSpPr>
        <p:spPr/>
        <p:txBody>
          <a:bodyPr>
            <a:normAutofit fontScale="92500" lnSpcReduction="10000"/>
          </a:bodyPr>
          <a:lstStyle/>
          <a:p>
            <a:r>
              <a:rPr lang="en-US" sz="2400" b="1"/>
              <a:t>Reduced Costs:</a:t>
            </a:r>
            <a:r>
              <a:rPr lang="en-US" sz="2400"/>
              <a:t> Lower operating and maintenance costs were achieved through simpler, smaller, and more efficient building systems. </a:t>
            </a:r>
          </a:p>
          <a:p>
            <a:endParaRPr lang="en-US" sz="2400"/>
          </a:p>
          <a:p>
            <a:r>
              <a:rPr lang="en-US" sz="2400" b="1"/>
              <a:t>Accelerated Lease-Up:</a:t>
            </a:r>
            <a:r>
              <a:rPr lang="en-US" sz="2400"/>
              <a:t> The building's appeal as a high-quality, sustainable, and healthy workspace was proven in the market. It leased </a:t>
            </a:r>
            <a:r>
              <a:rPr lang="en-US" sz="2400" b="1"/>
              <a:t>15 months faster</a:t>
            </a:r>
            <a:r>
              <a:rPr lang="en-US" sz="2400"/>
              <a:t> than the market average</a:t>
            </a:r>
          </a:p>
          <a:p>
            <a:endParaRPr lang="en-US" sz="2400"/>
          </a:p>
          <a:p>
            <a:r>
              <a:rPr lang="en-US" sz="2400" b="1"/>
              <a:t>Enhanced Revenue:</a:t>
            </a:r>
            <a:r>
              <a:rPr lang="en-US" sz="2400"/>
              <a:t> The project commanded higher rental income and a lower tenant churn rate, boosting long-term cash flow and property value.</a:t>
            </a:r>
          </a:p>
        </p:txBody>
      </p:sp>
      <p:sp>
        <p:nvSpPr>
          <p:cNvPr id="4" name="Date Placeholder 3">
            <a:extLst>
              <a:ext uri="{FF2B5EF4-FFF2-40B4-BE49-F238E27FC236}">
                <a16:creationId xmlns:a16="http://schemas.microsoft.com/office/drawing/2014/main" id="{26BE75C6-2D50-F0EB-38E3-52271B00BA27}"/>
              </a:ext>
            </a:extLst>
          </p:cNvPr>
          <p:cNvSpPr>
            <a:spLocks noGrp="1"/>
          </p:cNvSpPr>
          <p:nvPr>
            <p:ph type="dt" sz="half" idx="10"/>
          </p:nvPr>
        </p:nvSpPr>
        <p:spPr/>
        <p:txBody>
          <a:bodyPr/>
          <a:lstStyle/>
          <a:p>
            <a:fld id="{7CB4796B-C177-45C2-AD8B-293BACEC0DB8}" type="datetime1">
              <a:rPr lang="en-US" smtClean="0"/>
              <a:t>6/5/2026</a:t>
            </a:fld>
            <a:endParaRPr lang="en-US"/>
          </a:p>
        </p:txBody>
      </p:sp>
      <p:sp>
        <p:nvSpPr>
          <p:cNvPr id="5" name="Slide Number Placeholder 4">
            <a:extLst>
              <a:ext uri="{FF2B5EF4-FFF2-40B4-BE49-F238E27FC236}">
                <a16:creationId xmlns:a16="http://schemas.microsoft.com/office/drawing/2014/main" id="{EB188949-F3F7-AD03-2EFF-40FF01299428}"/>
              </a:ext>
            </a:extLst>
          </p:cNvPr>
          <p:cNvSpPr>
            <a:spLocks noGrp="1"/>
          </p:cNvSpPr>
          <p:nvPr>
            <p:ph type="sldNum" sz="quarter" idx="12"/>
          </p:nvPr>
        </p:nvSpPr>
        <p:spPr/>
        <p:txBody>
          <a:bodyPr/>
          <a:lstStyle/>
          <a:p>
            <a:fld id="{7D19FC8C-636F-4B61-98CC-E41B290838A8}" type="slidenum">
              <a:rPr lang="en-US" smtClean="0"/>
              <a:pPr/>
              <a:t>5</a:t>
            </a:fld>
            <a:endParaRPr lang="en-US"/>
          </a:p>
        </p:txBody>
      </p:sp>
      <p:sp>
        <p:nvSpPr>
          <p:cNvPr id="2" name="Title 1">
            <a:extLst>
              <a:ext uri="{FF2B5EF4-FFF2-40B4-BE49-F238E27FC236}">
                <a16:creationId xmlns:a16="http://schemas.microsoft.com/office/drawing/2014/main" id="{27C350E0-37EA-BBAA-4682-850DA643DC6D}"/>
              </a:ext>
            </a:extLst>
          </p:cNvPr>
          <p:cNvSpPr>
            <a:spLocks noGrp="1"/>
          </p:cNvSpPr>
          <p:nvPr>
            <p:ph type="title"/>
          </p:nvPr>
        </p:nvSpPr>
        <p:spPr/>
        <p:txBody>
          <a:bodyPr>
            <a:normAutofit/>
          </a:bodyPr>
          <a:lstStyle/>
          <a:p>
            <a:r>
              <a:rPr lang="en-US"/>
              <a:t>Financial Framework: Proving the Profitability of ZNE</a:t>
            </a:r>
          </a:p>
        </p:txBody>
      </p:sp>
      <p:graphicFrame>
        <p:nvGraphicFramePr>
          <p:cNvPr id="6" name="Table 5">
            <a:extLst>
              <a:ext uri="{FF2B5EF4-FFF2-40B4-BE49-F238E27FC236}">
                <a16:creationId xmlns:a16="http://schemas.microsoft.com/office/drawing/2014/main" id="{7A3E38D1-AE40-2F57-D2BD-437EAF8D6A3B}"/>
              </a:ext>
            </a:extLst>
          </p:cNvPr>
          <p:cNvGraphicFramePr>
            <a:graphicFrameLocks noGrp="1"/>
          </p:cNvGraphicFramePr>
          <p:nvPr>
            <p:extLst>
              <p:ext uri="{D42A27DB-BD31-4B8C-83A1-F6EECF244321}">
                <p14:modId xmlns:p14="http://schemas.microsoft.com/office/powerpoint/2010/main" val="1717669394"/>
              </p:ext>
            </p:extLst>
          </p:nvPr>
        </p:nvGraphicFramePr>
        <p:xfrm>
          <a:off x="6278290" y="1965008"/>
          <a:ext cx="5084380" cy="3322320"/>
        </p:xfrm>
        <a:graphic>
          <a:graphicData uri="http://schemas.openxmlformats.org/drawingml/2006/table">
            <a:tbl>
              <a:tblPr/>
              <a:tblGrid>
                <a:gridCol w="2041633">
                  <a:extLst>
                    <a:ext uri="{9D8B030D-6E8A-4147-A177-3AD203B41FA5}">
                      <a16:colId xmlns:a16="http://schemas.microsoft.com/office/drawing/2014/main" val="2961948680"/>
                    </a:ext>
                  </a:extLst>
                </a:gridCol>
                <a:gridCol w="1615966">
                  <a:extLst>
                    <a:ext uri="{9D8B030D-6E8A-4147-A177-3AD203B41FA5}">
                      <a16:colId xmlns:a16="http://schemas.microsoft.com/office/drawing/2014/main" val="3713603660"/>
                    </a:ext>
                  </a:extLst>
                </a:gridCol>
                <a:gridCol w="1426781">
                  <a:extLst>
                    <a:ext uri="{9D8B030D-6E8A-4147-A177-3AD203B41FA5}">
                      <a16:colId xmlns:a16="http://schemas.microsoft.com/office/drawing/2014/main" val="3960905647"/>
                    </a:ext>
                  </a:extLst>
                </a:gridCol>
              </a:tblGrid>
              <a:tr h="0">
                <a:tc>
                  <a:txBody>
                    <a:bodyPr/>
                    <a:lstStyle/>
                    <a:p>
                      <a:pPr>
                        <a:buNone/>
                      </a:pPr>
                      <a:r>
                        <a:rPr lang="en-US" sz="1400" b="1">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Metric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b="1">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Code-Minimum (BAU)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b="1">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Sustainable ZNE Building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12391453"/>
                  </a:ext>
                </a:extLst>
              </a:tr>
              <a:tr h="0">
                <a:tc>
                  <a:txBody>
                    <a:bodyPr/>
                    <a:lstStyle/>
                    <a:p>
                      <a:pPr>
                        <a:buNone/>
                      </a:pPr>
                      <a:r>
                        <a:rPr lang="en-US" sz="1400" b="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Total Project Cost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$3,553,294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$5,136,015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15760485"/>
                  </a:ext>
                </a:extLst>
              </a:tr>
              <a:tr h="0">
                <a:tc>
                  <a:txBody>
                    <a:bodyPr/>
                    <a:lstStyle/>
                    <a:p>
                      <a:pPr>
                        <a:buNone/>
                      </a:pPr>
                      <a:r>
                        <a:rPr lang="en-US" sz="1400" b="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Annual Rent (Net of Operating Expenses)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$847,194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$1,086,848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81336529"/>
                  </a:ext>
                </a:extLst>
              </a:tr>
              <a:tr h="0">
                <a:tc>
                  <a:txBody>
                    <a:bodyPr/>
                    <a:lstStyle/>
                    <a:p>
                      <a:pPr>
                        <a:buNone/>
                      </a:pPr>
                      <a:r>
                        <a:rPr lang="en-US" sz="1400" b="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Value of Rent Differential (at 7.5% cap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b="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$3,195,387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46101992"/>
                  </a:ext>
                </a:extLst>
              </a:tr>
              <a:tr h="0">
                <a:tc>
                  <a:txBody>
                    <a:bodyPr/>
                    <a:lstStyle/>
                    <a:p>
                      <a:pPr>
                        <a:buNone/>
                      </a:pPr>
                      <a:r>
                        <a:rPr lang="en-US" sz="1400" b="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Net Additional Value (if sold in 18 mos.)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b="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$2,337,166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84225680"/>
                  </a:ext>
                </a:extLst>
              </a:tr>
              <a:tr h="0">
                <a:tc>
                  <a:txBody>
                    <a:bodyPr/>
                    <a:lstStyle/>
                    <a:p>
                      <a:pPr>
                        <a:buNone/>
                      </a:pPr>
                      <a:r>
                        <a:rPr lang="en-US" sz="1400" b="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Years to Amortize Additional Cost (with cash flow)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buNone/>
                      </a:pPr>
                      <a:r>
                        <a:rPr lang="en-US" sz="1400" b="0">
                          <a:solidFill>
                            <a:srgbClr val="142D43"/>
                          </a:solidFill>
                          <a:effectLst/>
                          <a:latin typeface="Open Sans Light" panose="020B0306030504020204" pitchFamily="34" charset="0"/>
                          <a:ea typeface="Open Sans Light" panose="020B0306030504020204" pitchFamily="34" charset="0"/>
                          <a:cs typeface="Open Sans Light" panose="020B0306030504020204" pitchFamily="34" charset="0"/>
                        </a:rPr>
                        <a:t>5.89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17880475"/>
                  </a:ext>
                </a:extLst>
              </a:tr>
            </a:tbl>
          </a:graphicData>
        </a:graphic>
      </p:graphicFrame>
    </p:spTree>
    <p:extLst>
      <p:ext uri="{BB962C8B-B14F-4D97-AF65-F5344CB8AC3E}">
        <p14:creationId xmlns:p14="http://schemas.microsoft.com/office/powerpoint/2010/main" val="541072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3EDC-334A-6EDC-102A-343F9E2ACE78}"/>
              </a:ext>
            </a:extLst>
          </p:cNvPr>
          <p:cNvSpPr>
            <a:spLocks noGrp="1"/>
          </p:cNvSpPr>
          <p:nvPr>
            <p:ph type="title"/>
          </p:nvPr>
        </p:nvSpPr>
        <p:spPr/>
        <p:txBody>
          <a:bodyPr>
            <a:normAutofit/>
          </a:bodyPr>
          <a:lstStyle/>
          <a:p>
            <a:r>
              <a:rPr lang="en-US"/>
              <a:t>Financial Framework: Proving the Profitability of ZNE</a:t>
            </a:r>
          </a:p>
        </p:txBody>
      </p:sp>
      <p:sp>
        <p:nvSpPr>
          <p:cNvPr id="3" name="Content Placeholder 2">
            <a:extLst>
              <a:ext uri="{FF2B5EF4-FFF2-40B4-BE49-F238E27FC236}">
                <a16:creationId xmlns:a16="http://schemas.microsoft.com/office/drawing/2014/main" id="{002603A1-B60D-D40E-03E8-4E9FC8AAF3DA}"/>
              </a:ext>
            </a:extLst>
          </p:cNvPr>
          <p:cNvSpPr>
            <a:spLocks noGrp="1"/>
          </p:cNvSpPr>
          <p:nvPr>
            <p:ph idx="1"/>
          </p:nvPr>
        </p:nvSpPr>
        <p:spPr/>
        <p:txBody>
          <a:bodyPr/>
          <a:lstStyle/>
          <a:p>
            <a:r>
              <a:rPr lang="en-US"/>
              <a:t>For a "build to sell" investment strategy, the ZNE building generated over </a:t>
            </a:r>
            <a:r>
              <a:rPr lang="en-US" b="1"/>
              <a:t>$2.3 million </a:t>
            </a:r>
            <a:r>
              <a:rPr lang="en-US"/>
              <a:t>in additional value within 18 months, far outweighing the initial cost premium.</a:t>
            </a:r>
          </a:p>
          <a:p>
            <a:endParaRPr lang="en-US"/>
          </a:p>
          <a:p>
            <a:r>
              <a:rPr lang="en-US"/>
              <a:t>For a long-term "hold" strategy, the superior cash flow from higher rents and lower expenses was projected to amortize the additional investment in </a:t>
            </a:r>
            <a:r>
              <a:rPr lang="en-US" b="1"/>
              <a:t>under six years</a:t>
            </a:r>
          </a:p>
        </p:txBody>
      </p:sp>
      <p:sp>
        <p:nvSpPr>
          <p:cNvPr id="4" name="Date Placeholder 3">
            <a:extLst>
              <a:ext uri="{FF2B5EF4-FFF2-40B4-BE49-F238E27FC236}">
                <a16:creationId xmlns:a16="http://schemas.microsoft.com/office/drawing/2014/main" id="{B0FF1107-1EEE-AB25-7A6A-9B95EA881DF9}"/>
              </a:ext>
            </a:extLst>
          </p:cNvPr>
          <p:cNvSpPr>
            <a:spLocks noGrp="1"/>
          </p:cNvSpPr>
          <p:nvPr>
            <p:ph type="dt" sz="half" idx="10"/>
          </p:nvPr>
        </p:nvSpPr>
        <p:spPr/>
        <p:txBody>
          <a:bodyPr/>
          <a:lstStyle/>
          <a:p>
            <a:fld id="{28EA8259-B716-4BDB-B8EB-EEE7DF3761D4}" type="datetime1">
              <a:rPr lang="en-US" smtClean="0"/>
              <a:t>6/5/2026</a:t>
            </a:fld>
            <a:endParaRPr lang="en-US"/>
          </a:p>
        </p:txBody>
      </p:sp>
      <p:sp>
        <p:nvSpPr>
          <p:cNvPr id="5" name="Slide Number Placeholder 4">
            <a:extLst>
              <a:ext uri="{FF2B5EF4-FFF2-40B4-BE49-F238E27FC236}">
                <a16:creationId xmlns:a16="http://schemas.microsoft.com/office/drawing/2014/main" id="{69866B73-AF9B-346B-ECAA-5678E5BD07F1}"/>
              </a:ext>
            </a:extLst>
          </p:cNvPr>
          <p:cNvSpPr>
            <a:spLocks noGrp="1"/>
          </p:cNvSpPr>
          <p:nvPr>
            <p:ph type="sldNum" sz="quarter" idx="12"/>
          </p:nvPr>
        </p:nvSpPr>
        <p:spPr/>
        <p:txBody>
          <a:bodyPr/>
          <a:lstStyle/>
          <a:p>
            <a:fld id="{7D19FC8C-636F-4B61-98CC-E41B290838A8}" type="slidenum">
              <a:rPr lang="en-US" smtClean="0"/>
              <a:pPr/>
              <a:t>6</a:t>
            </a:fld>
            <a:endParaRPr lang="en-US"/>
          </a:p>
        </p:txBody>
      </p:sp>
    </p:spTree>
    <p:extLst>
      <p:ext uri="{BB962C8B-B14F-4D97-AF65-F5344CB8AC3E}">
        <p14:creationId xmlns:p14="http://schemas.microsoft.com/office/powerpoint/2010/main" val="145412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62BD8A3-D8FE-E4E7-B589-18E6F3247888}"/>
              </a:ext>
            </a:extLst>
          </p:cNvPr>
          <p:cNvSpPr>
            <a:spLocks noGrp="1"/>
          </p:cNvSpPr>
          <p:nvPr>
            <p:ph type="dt" sz="half" idx="10"/>
          </p:nvPr>
        </p:nvSpPr>
        <p:spPr/>
        <p:txBody>
          <a:bodyPr/>
          <a:lstStyle/>
          <a:p>
            <a:fld id="{2D9E7480-65BE-403C-AC65-DD8890703428}" type="datetime1">
              <a:rPr lang="en-US" smtClean="0"/>
              <a:t>6/5/2026</a:t>
            </a:fld>
            <a:endParaRPr lang="en-US"/>
          </a:p>
        </p:txBody>
      </p:sp>
      <p:sp>
        <p:nvSpPr>
          <p:cNvPr id="6" name="Slide Number Placeholder 5">
            <a:extLst>
              <a:ext uri="{FF2B5EF4-FFF2-40B4-BE49-F238E27FC236}">
                <a16:creationId xmlns:a16="http://schemas.microsoft.com/office/drawing/2014/main" id="{23AC4924-3EEB-DD42-BE81-205502FC4AFA}"/>
              </a:ext>
            </a:extLst>
          </p:cNvPr>
          <p:cNvSpPr>
            <a:spLocks noGrp="1"/>
          </p:cNvSpPr>
          <p:nvPr>
            <p:ph type="sldNum" sz="quarter" idx="12"/>
          </p:nvPr>
        </p:nvSpPr>
        <p:spPr/>
        <p:txBody>
          <a:bodyPr/>
          <a:lstStyle/>
          <a:p>
            <a:fld id="{7D19FC8C-636F-4B61-98CC-E41B290838A8}" type="slidenum">
              <a:rPr lang="en-US" smtClean="0"/>
              <a:pPr/>
              <a:t>7</a:t>
            </a:fld>
            <a:endParaRPr lang="en-US"/>
          </a:p>
        </p:txBody>
      </p:sp>
      <p:sp>
        <p:nvSpPr>
          <p:cNvPr id="2" name="Title 1">
            <a:extLst>
              <a:ext uri="{FF2B5EF4-FFF2-40B4-BE49-F238E27FC236}">
                <a16:creationId xmlns:a16="http://schemas.microsoft.com/office/drawing/2014/main" id="{79591F23-86EC-CFA0-DCE1-5EB090DDEFC6}"/>
              </a:ext>
            </a:extLst>
          </p:cNvPr>
          <p:cNvSpPr>
            <a:spLocks noGrp="1"/>
          </p:cNvSpPr>
          <p:nvPr>
            <p:ph type="title"/>
          </p:nvPr>
        </p:nvSpPr>
        <p:spPr/>
        <p:txBody>
          <a:bodyPr anchor="ctr">
            <a:normAutofit/>
          </a:bodyPr>
          <a:lstStyle/>
          <a:p>
            <a:r>
              <a:rPr lang="en-US"/>
              <a:t>The Vision</a:t>
            </a:r>
          </a:p>
        </p:txBody>
      </p:sp>
      <p:pic>
        <p:nvPicPr>
          <p:cNvPr id="4" name="Google Shape;298;p39" descr="Picture1.jpg">
            <a:extLst>
              <a:ext uri="{FF2B5EF4-FFF2-40B4-BE49-F238E27FC236}">
                <a16:creationId xmlns:a16="http://schemas.microsoft.com/office/drawing/2014/main" id="{739D9EF4-C319-9C63-FBD6-DCF58688D216}"/>
              </a:ext>
            </a:extLst>
          </p:cNvPr>
          <p:cNvPicPr preferRelativeResize="0">
            <a:picLocks noChangeAspect="1"/>
          </p:cNvPicPr>
          <p:nvPr/>
        </p:nvPicPr>
        <p:blipFill rotWithShape="1">
          <a:blip r:embed="rId2"/>
          <a:srcRect l="2456" t="4294" r="4093" b="7155"/>
          <a:stretch/>
        </p:blipFill>
        <p:spPr>
          <a:xfrm>
            <a:off x="1807306" y="1186815"/>
            <a:ext cx="8577387" cy="4937760"/>
          </a:xfrm>
          <a:prstGeom prst="roundRect">
            <a:avLst/>
          </a:prstGeom>
          <a:noFill/>
          <a:ln>
            <a:solidFill>
              <a:schemeClr val="tx1"/>
            </a:solidFill>
          </a:ln>
        </p:spPr>
      </p:pic>
      <p:cxnSp>
        <p:nvCxnSpPr>
          <p:cNvPr id="5" name="Straight Connector 4">
            <a:extLst>
              <a:ext uri="{FF2B5EF4-FFF2-40B4-BE49-F238E27FC236}">
                <a16:creationId xmlns:a16="http://schemas.microsoft.com/office/drawing/2014/main" id="{DD102DB5-A734-7EB4-DAF2-53ED3E9E3C5F}"/>
              </a:ext>
            </a:extLst>
          </p:cNvPr>
          <p:cNvCxnSpPr>
            <a:cxnSpLocks/>
          </p:cNvCxnSpPr>
          <p:nvPr/>
        </p:nvCxnSpPr>
        <p:spPr>
          <a:xfrm flipH="1">
            <a:off x="0" y="2168415"/>
            <a:ext cx="181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5FBD22D-08E0-D6D7-0E93-53334590E6D7}"/>
              </a:ext>
            </a:extLst>
          </p:cNvPr>
          <p:cNvCxnSpPr>
            <a:cxnSpLocks/>
          </p:cNvCxnSpPr>
          <p:nvPr/>
        </p:nvCxnSpPr>
        <p:spPr>
          <a:xfrm flipH="1">
            <a:off x="10381488" y="5221342"/>
            <a:ext cx="181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9954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CBB8E9F-5A64-FCD0-70D4-ABF9553F4909}"/>
              </a:ext>
            </a:extLst>
          </p:cNvPr>
          <p:cNvSpPr>
            <a:spLocks noGrp="1"/>
          </p:cNvSpPr>
          <p:nvPr>
            <p:ph type="dt" sz="half" idx="10"/>
          </p:nvPr>
        </p:nvSpPr>
        <p:spPr/>
        <p:txBody>
          <a:bodyPr/>
          <a:lstStyle/>
          <a:p>
            <a:fld id="{41135D8E-51B9-49D7-B59F-63108D057E17}" type="datetime1">
              <a:rPr lang="en-US" smtClean="0"/>
              <a:t>6/5/2026</a:t>
            </a:fld>
            <a:endParaRPr lang="en-US"/>
          </a:p>
        </p:txBody>
      </p:sp>
      <p:sp>
        <p:nvSpPr>
          <p:cNvPr id="6" name="Slide Number Placeholder 5">
            <a:extLst>
              <a:ext uri="{FF2B5EF4-FFF2-40B4-BE49-F238E27FC236}">
                <a16:creationId xmlns:a16="http://schemas.microsoft.com/office/drawing/2014/main" id="{2F73AD82-DC91-B4FA-905B-91D33DEB8D73}"/>
              </a:ext>
            </a:extLst>
          </p:cNvPr>
          <p:cNvSpPr>
            <a:spLocks noGrp="1"/>
          </p:cNvSpPr>
          <p:nvPr>
            <p:ph type="sldNum" sz="quarter" idx="12"/>
          </p:nvPr>
        </p:nvSpPr>
        <p:spPr/>
        <p:txBody>
          <a:bodyPr/>
          <a:lstStyle/>
          <a:p>
            <a:fld id="{7D19FC8C-636F-4B61-98CC-E41B290838A8}" type="slidenum">
              <a:rPr lang="en-US" smtClean="0"/>
              <a:pPr/>
              <a:t>8</a:t>
            </a:fld>
            <a:endParaRPr lang="en-US"/>
          </a:p>
        </p:txBody>
      </p:sp>
      <p:sp>
        <p:nvSpPr>
          <p:cNvPr id="2" name="Title 1">
            <a:extLst>
              <a:ext uri="{FF2B5EF4-FFF2-40B4-BE49-F238E27FC236}">
                <a16:creationId xmlns:a16="http://schemas.microsoft.com/office/drawing/2014/main" id="{38096A7C-4A16-E4CE-93E8-C1702B54D5EA}"/>
              </a:ext>
            </a:extLst>
          </p:cNvPr>
          <p:cNvSpPr>
            <a:spLocks noGrp="1"/>
          </p:cNvSpPr>
          <p:nvPr>
            <p:ph type="title"/>
          </p:nvPr>
        </p:nvSpPr>
        <p:spPr/>
        <p:txBody>
          <a:bodyPr/>
          <a:lstStyle/>
          <a:p>
            <a:r>
              <a:rPr lang="en-US"/>
              <a:t>Floor and Roof Plans</a:t>
            </a:r>
          </a:p>
        </p:txBody>
      </p:sp>
      <p:pic>
        <p:nvPicPr>
          <p:cNvPr id="4" name="Google Shape;305;p40">
            <a:extLst>
              <a:ext uri="{FF2B5EF4-FFF2-40B4-BE49-F238E27FC236}">
                <a16:creationId xmlns:a16="http://schemas.microsoft.com/office/drawing/2014/main" id="{99B211E6-6121-001A-91DA-08BD80F379DA}"/>
              </a:ext>
            </a:extLst>
          </p:cNvPr>
          <p:cNvPicPr preferRelativeResize="0"/>
          <p:nvPr/>
        </p:nvPicPr>
        <p:blipFill rotWithShape="1">
          <a:blip r:embed="rId2">
            <a:alphaModFix/>
          </a:blip>
          <a:srcRect/>
          <a:stretch/>
        </p:blipFill>
        <p:spPr>
          <a:xfrm>
            <a:off x="1944688" y="1433177"/>
            <a:ext cx="3986212" cy="4572000"/>
          </a:xfrm>
          <a:prstGeom prst="rect">
            <a:avLst/>
          </a:prstGeom>
          <a:noFill/>
          <a:ln>
            <a:noFill/>
          </a:ln>
        </p:spPr>
      </p:pic>
      <p:pic>
        <p:nvPicPr>
          <p:cNvPr id="5" name="Google Shape;306;p40">
            <a:extLst>
              <a:ext uri="{FF2B5EF4-FFF2-40B4-BE49-F238E27FC236}">
                <a16:creationId xmlns:a16="http://schemas.microsoft.com/office/drawing/2014/main" id="{51FD37DD-7A8C-DB05-AA0F-B56ECBAE03BA}"/>
              </a:ext>
            </a:extLst>
          </p:cNvPr>
          <p:cNvPicPr preferRelativeResize="0"/>
          <p:nvPr/>
        </p:nvPicPr>
        <p:blipFill rotWithShape="1">
          <a:blip r:embed="rId3">
            <a:alphaModFix/>
          </a:blip>
          <a:srcRect/>
          <a:stretch/>
        </p:blipFill>
        <p:spPr>
          <a:xfrm>
            <a:off x="6381750" y="1407777"/>
            <a:ext cx="3968750" cy="4589462"/>
          </a:xfrm>
          <a:prstGeom prst="rect">
            <a:avLst/>
          </a:prstGeom>
          <a:noFill/>
          <a:ln>
            <a:noFill/>
          </a:ln>
        </p:spPr>
      </p:pic>
    </p:spTree>
    <p:extLst>
      <p:ext uri="{BB962C8B-B14F-4D97-AF65-F5344CB8AC3E}">
        <p14:creationId xmlns:p14="http://schemas.microsoft.com/office/powerpoint/2010/main" val="958992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11D383-0C56-7454-F841-E49C72FFC26A}"/>
              </a:ext>
            </a:extLst>
          </p:cNvPr>
          <p:cNvSpPr>
            <a:spLocks noGrp="1"/>
          </p:cNvSpPr>
          <p:nvPr>
            <p:ph type="dt" sz="half" idx="10"/>
          </p:nvPr>
        </p:nvSpPr>
        <p:spPr/>
        <p:txBody>
          <a:bodyPr/>
          <a:lstStyle/>
          <a:p>
            <a:fld id="{229177F6-6D65-402E-A0DC-909ADBCCE619}" type="datetime1">
              <a:rPr lang="en-US" smtClean="0"/>
              <a:t>6/5/2026</a:t>
            </a:fld>
            <a:endParaRPr lang="en-US"/>
          </a:p>
        </p:txBody>
      </p:sp>
      <p:sp>
        <p:nvSpPr>
          <p:cNvPr id="5" name="Slide Number Placeholder 4">
            <a:extLst>
              <a:ext uri="{FF2B5EF4-FFF2-40B4-BE49-F238E27FC236}">
                <a16:creationId xmlns:a16="http://schemas.microsoft.com/office/drawing/2014/main" id="{6746B3F4-DE06-FBBB-2924-0BE4F5C0078B}"/>
              </a:ext>
            </a:extLst>
          </p:cNvPr>
          <p:cNvSpPr>
            <a:spLocks noGrp="1"/>
          </p:cNvSpPr>
          <p:nvPr>
            <p:ph type="sldNum" sz="quarter" idx="12"/>
          </p:nvPr>
        </p:nvSpPr>
        <p:spPr/>
        <p:txBody>
          <a:bodyPr/>
          <a:lstStyle/>
          <a:p>
            <a:fld id="{7D19FC8C-636F-4B61-98CC-E41B290838A8}" type="slidenum">
              <a:rPr lang="en-US" smtClean="0"/>
              <a:pPr/>
              <a:t>9</a:t>
            </a:fld>
            <a:endParaRPr lang="en-US"/>
          </a:p>
        </p:txBody>
      </p:sp>
      <p:sp>
        <p:nvSpPr>
          <p:cNvPr id="2" name="Title 1">
            <a:extLst>
              <a:ext uri="{FF2B5EF4-FFF2-40B4-BE49-F238E27FC236}">
                <a16:creationId xmlns:a16="http://schemas.microsoft.com/office/drawing/2014/main" id="{F6092C99-1F6D-EB77-C8F8-AEE5C6C795AC}"/>
              </a:ext>
            </a:extLst>
          </p:cNvPr>
          <p:cNvSpPr>
            <a:spLocks noGrp="1"/>
          </p:cNvSpPr>
          <p:nvPr>
            <p:ph type="title"/>
          </p:nvPr>
        </p:nvSpPr>
        <p:spPr/>
        <p:txBody>
          <a:bodyPr anchor="ctr">
            <a:normAutofit/>
          </a:bodyPr>
          <a:lstStyle/>
          <a:p>
            <a:r>
              <a:rPr lang="en-US"/>
              <a:t>Net Zero Concept</a:t>
            </a:r>
          </a:p>
        </p:txBody>
      </p:sp>
      <p:pic>
        <p:nvPicPr>
          <p:cNvPr id="4" name="Google Shape;312;p41" descr="A diagram of a room with a fan and a few chairs&#10;&#10;AI-generated content may be incorrect.">
            <a:extLst>
              <a:ext uri="{FF2B5EF4-FFF2-40B4-BE49-F238E27FC236}">
                <a16:creationId xmlns:a16="http://schemas.microsoft.com/office/drawing/2014/main" id="{00FB7CC8-D416-0994-2A90-BE8AD644D951}"/>
              </a:ext>
            </a:extLst>
          </p:cNvPr>
          <p:cNvPicPr preferRelativeResize="0"/>
          <p:nvPr/>
        </p:nvPicPr>
        <p:blipFill rotWithShape="1">
          <a:blip r:embed="rId2"/>
          <a:srcRect l="936" r="4976" b="-1"/>
          <a:stretch>
            <a:fillRect/>
          </a:stretch>
        </p:blipFill>
        <p:spPr>
          <a:xfrm>
            <a:off x="847725" y="1613020"/>
            <a:ext cx="10515600" cy="4554418"/>
          </a:xfrm>
          <a:prstGeom prst="rect">
            <a:avLst/>
          </a:prstGeom>
          <a:noFill/>
          <a:ln>
            <a:noFill/>
          </a:ln>
        </p:spPr>
      </p:pic>
    </p:spTree>
    <p:extLst>
      <p:ext uri="{BB962C8B-B14F-4D97-AF65-F5344CB8AC3E}">
        <p14:creationId xmlns:p14="http://schemas.microsoft.com/office/powerpoint/2010/main" val="717825691"/>
      </p:ext>
    </p:extLst>
  </p:cSld>
  <p:clrMapOvr>
    <a:masterClrMapping/>
  </p:clrMapOvr>
</p:sld>
</file>

<file path=ppt/theme/theme1.xml><?xml version="1.0" encoding="utf-8"?>
<a:theme xmlns:a="http://schemas.openxmlformats.org/drawingml/2006/main" name="1_SCE 16x9 White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66889C-D109-419E-BE24-8D218A5C6D7E}" vid="{15181C94-D1FA-4876-B6A1-D66074978D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DF5EBB28E9AF458860AD508F799B77" ma:contentTypeVersion="19" ma:contentTypeDescription="Create a new document." ma:contentTypeScope="" ma:versionID="ed06f1db373b653e0244d203b6631eaa">
  <xsd:schema xmlns:xsd="http://www.w3.org/2001/XMLSchema" xmlns:xs="http://www.w3.org/2001/XMLSchema" xmlns:p="http://schemas.microsoft.com/office/2006/metadata/properties" xmlns:ns2="d2824cd7-2a3f-438f-abd5-34fea22f395b" xmlns:ns3="99f03392-5117-4f00-b8c7-c28d7de3d2f9" xmlns:ns4="d5d122ac-9198-417a-96dd-3fd9d8a02c5d" xmlns:ns5="b3aa00f3-ad7c-4c7c-b1bc-f653daa267e5" targetNamespace="http://schemas.microsoft.com/office/2006/metadata/properties" ma:root="true" ma:fieldsID="40e97fca66e85d42615d1a61bcd3f0d1" ns2:_="" ns3:_="" ns4:_="" ns5:_="">
    <xsd:import namespace="d2824cd7-2a3f-438f-abd5-34fea22f395b"/>
    <xsd:import namespace="99f03392-5117-4f00-b8c7-c28d7de3d2f9"/>
    <xsd:import namespace="d5d122ac-9198-417a-96dd-3fd9d8a02c5d"/>
    <xsd:import namespace="b3aa00f3-ad7c-4c7c-b1bc-f653daa267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4:SharedWithDetails" minOccurs="0"/>
                <xsd:element ref="ns5:lcf76f155ced4ddcb4097134ff3c332f" minOccurs="0"/>
                <xsd:element ref="ns3:TaxCatchAll" minOccurs="0"/>
                <xsd:element ref="ns2:MediaLengthInSeconds"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BillingMetadata" minOccurs="0"/>
                <xsd:element ref="ns2:Data_x0020_Center_x0020_Modeling_x0020_Enhance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824cd7-2a3f-438f-abd5-34fea22f39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Data_x0020_Center_x0020_Modeling_x0020_Enhancements" ma:index="26" nillable="true" ma:displayName="Data Center Modeling Enhancements" ma:format="Dropdown" ma:internalName="Data_x0020_Center_x0020_Modeling_x0020_Enhancements">
      <xsd:simpleType>
        <xsd:restriction base="dms:Choice">
          <xsd:enumeration value="High"/>
          <xsd:enumeration value="Choice 2"/>
          <xsd:enumeration value="Low"/>
        </xsd:restriction>
      </xsd:simpleType>
    </xsd:element>
  </xsd:schema>
  <xsd:schema xmlns:xsd="http://www.w3.org/2001/XMLSchema" xmlns:xs="http://www.w3.org/2001/XMLSchema" xmlns:dms="http://schemas.microsoft.com/office/2006/documentManagement/types" xmlns:pc="http://schemas.microsoft.com/office/infopath/2007/PartnerControls" targetNamespace="99f03392-5117-4f00-b8c7-c28d7de3d2f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7" nillable="true" ma:displayName="Taxonomy Catch All Column" ma:hidden="true" ma:list="{59c0f24b-8c7c-425b-a0b3-06561a6eab69}" ma:internalName="TaxCatchAll" ma:showField="CatchAllData" ma:web="99f03392-5117-4f00-b8c7-c28d7de3d2f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5d122ac-9198-417a-96dd-3fd9d8a02c5d" elementFormDefault="qualified">
    <xsd:import namespace="http://schemas.microsoft.com/office/2006/documentManagement/types"/>
    <xsd:import namespace="http://schemas.microsoft.com/office/infopath/2007/PartnerControls"/>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aa00f3-ad7c-4c7c-b1bc-f653daa267e5" elementFormDefault="qualified">
    <xsd:import namespace="http://schemas.microsoft.com/office/2006/documentManagement/types"/>
    <xsd:import namespace="http://schemas.microsoft.com/office/infopath/2007/PartnerControls"/>
    <xsd:element name="lcf76f155ced4ddcb4097134ff3c332f" ma:index="16" nillable="true" ma:taxonomy="true" ma:internalName="lcf76f155ced4ddcb4097134ff3c332f" ma:taxonomyFieldName="MediaServiceImageTags" ma:displayName="Image Tags" ma:default="" ma:fieldId="{5cf76f15-5ced-4ddc-b409-7134ff3c332f}" ma:taxonomyMulti="true" ma:sspId="d9fbabe8-1c89-47f3-93c4-f60b3feb87f1" ma:termSetId="00000000-0000-0000-0000-00000000000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3aa00f3-ad7c-4c7c-b1bc-f653daa267e5">
      <Terms xmlns="http://schemas.microsoft.com/office/infopath/2007/PartnerControls"/>
    </lcf76f155ced4ddcb4097134ff3c332f>
    <TaxCatchAll xmlns="99f03392-5117-4f00-b8c7-c28d7de3d2f9" xsi:nil="true"/>
    <SharedWithUsers xmlns="99f03392-5117-4f00-b8c7-c28d7de3d2f9">
      <UserInfo>
        <DisplayName/>
        <AccountId xsi:nil="true"/>
        <AccountType/>
      </UserInfo>
    </SharedWithUsers>
    <Data_x0020_Center_x0020_Modeling_x0020_Enhancements xmlns="d2824cd7-2a3f-438f-abd5-34fea22f39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F629B8-DCB9-467E-96FD-0C56D4901A1A}"/>
</file>

<file path=customXml/itemProps2.xml><?xml version="1.0" encoding="utf-8"?>
<ds:datastoreItem xmlns:ds="http://schemas.openxmlformats.org/officeDocument/2006/customXml" ds:itemID="{A10EDF58-4B72-43C0-BB8D-BDC4A26476FA}">
  <ds:schemaRefs>
    <ds:schemaRef ds:uri="http://schemas.microsoft.com/office/infopath/2007/PartnerControls"/>
    <ds:schemaRef ds:uri="6ee95dc4-288c-4586-81f5-cac091520622"/>
    <ds:schemaRef ds:uri="http://schemas.openxmlformats.org/package/2006/metadata/core-properties"/>
    <ds:schemaRef ds:uri="http://schemas.microsoft.com/office/2006/documentManagement/types"/>
    <ds:schemaRef ds:uri="http://purl.org/dc/elements/1.1/"/>
    <ds:schemaRef ds:uri="http://purl.org/dc/terms/"/>
    <ds:schemaRef ds:uri="http://purl.org/dc/dcmitype/"/>
    <ds:schemaRef ds:uri="9418430f-41b1-42c2-84e1-5b7366187ed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5E2661E-C2FD-4573-996E-FF41CAD14A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SCE PPT Template</Template>
  <TotalTime>0</TotalTime>
  <Words>970</Words>
  <Application>Microsoft Office PowerPoint</Application>
  <PresentationFormat>Widescreen</PresentationFormat>
  <Paragraphs>124</Paragraphs>
  <Slides>19</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Open Sans</vt:lpstr>
      <vt:lpstr>Open Sans ExtraBold</vt:lpstr>
      <vt:lpstr>Open Sans Light</vt:lpstr>
      <vt:lpstr>Segoe UI Semibold</vt:lpstr>
      <vt:lpstr>1_SCE 16x9 White Template</vt:lpstr>
      <vt:lpstr>Small Office Net Zero Renovation</vt:lpstr>
      <vt:lpstr>Small Office Net Zero Renovation</vt:lpstr>
      <vt:lpstr>Project Overview</vt:lpstr>
      <vt:lpstr>Existing Building Conditions</vt:lpstr>
      <vt:lpstr>Financial Framework: Proving the Profitability of ZNE</vt:lpstr>
      <vt:lpstr>Financial Framework: Proving the Profitability of ZNE</vt:lpstr>
      <vt:lpstr>The Vision</vt:lpstr>
      <vt:lpstr>Floor and Roof Plans</vt:lpstr>
      <vt:lpstr>Net Zero Concept</vt:lpstr>
      <vt:lpstr>Engineering Strategies – Building Envelope</vt:lpstr>
      <vt:lpstr>Daylighting</vt:lpstr>
      <vt:lpstr>HVAC &amp; Ventilation: A Mixed-Mode System</vt:lpstr>
      <vt:lpstr>Passive Thermal Comfort</vt:lpstr>
      <vt:lpstr>Passive Daytime Cooling</vt:lpstr>
      <vt:lpstr>Passive Nighttime Cooling</vt:lpstr>
      <vt:lpstr>Performance Analysis</vt:lpstr>
      <vt:lpstr>Performance Analysis</vt:lpstr>
      <vt:lpstr>Performance – Gap Analysis</vt:lpstr>
      <vt:lpstr>On-Site Renewable System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Neil Bulger</dc:creator>
  <cp:lastModifiedBy>Michelle Reyes</cp:lastModifiedBy>
  <cp:revision>1</cp:revision>
  <dcterms:created xsi:type="dcterms:W3CDTF">2025-12-15T20:46:03Z</dcterms:created>
  <dcterms:modified xsi:type="dcterms:W3CDTF">2026-06-05T18:29:23Z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0x0101001DDF5EBB28E9AF458860AD508F799B77</vt:lpwstr>
  </property>
  <property fmtid="{D5CDD505-2E9C-101B-9397-08002B2CF9AE}" pid="3" name="MediaServiceImageTags">
    <vt:lpwstr/>
  </property>
</Properties>
</file>