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4"/>
  </p:sldMasterIdLst>
  <p:notesMasterIdLst>
    <p:notesMasterId r:id="rId19"/>
  </p:notesMasterIdLst>
  <p:sldIdLst>
    <p:sldId id="3045" r:id="rId5"/>
    <p:sldId id="3023" r:id="rId6"/>
    <p:sldId id="3024" r:id="rId7"/>
    <p:sldId id="3018" r:id="rId8"/>
    <p:sldId id="3025" r:id="rId9"/>
    <p:sldId id="3028" r:id="rId10"/>
    <p:sldId id="3029" r:id="rId11"/>
    <p:sldId id="3019" r:id="rId12"/>
    <p:sldId id="3030" r:id="rId13"/>
    <p:sldId id="3032" r:id="rId14"/>
    <p:sldId id="3021" r:id="rId15"/>
    <p:sldId id="3033" r:id="rId16"/>
    <p:sldId id="3022" r:id="rId17"/>
    <p:sldId id="303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785F18-85F9-B1A5-5CC2-BCFB47EA0367}" name="Michael Sawford" initials="MS" userId="S::michael.sawford@a2efficiency.com::33d6be40-a6e6-4043-805f-f608fad8b581" providerId="AD"/>
  <p188:author id="{DE82CC3B-4ABD-D8C3-1DB2-03FD0ECD6BA0}" name="Neil Bulger" initials="NB" userId="S::neil@a2efficiency.com::e8674582-6166-4571-8d0f-e172428a4ae7" providerId="AD"/>
  <p188:author id="{EB0FB279-1626-83BD-11E0-919DF8FB7C6A}" name="Fatima Saeed" initials="FS" userId="S::fatima.saeed@a2efficiency.com::2c8940f4-db59-43e0-a227-911d6203ed2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7451"/>
    <a:srgbClr val="F2F2F2"/>
    <a:srgbClr val="142D43"/>
    <a:srgbClr val="B14133"/>
    <a:srgbClr val="5EAFC3"/>
    <a:srgbClr val="FEEBD7"/>
    <a:srgbClr val="59260B"/>
    <a:srgbClr val="225378"/>
    <a:srgbClr val="AFD7E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993" autoAdjust="0"/>
  </p:normalViewPr>
  <p:slideViewPr>
    <p:cSldViewPr snapToGrid="0" showGuides="1">
      <p:cViewPr varScale="1">
        <p:scale>
          <a:sx n="86" d="100"/>
          <a:sy n="86" d="100"/>
        </p:scale>
        <p:origin x="143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il Bulger" userId="e8674582-6166-4571-8d0f-e172428a4ae7" providerId="ADAL" clId="{45AB86E9-2A5C-4AAD-92F7-2BD477A6EA13}"/>
    <pc:docChg chg="custSel modSld">
      <pc:chgData name="Neil Bulger" userId="e8674582-6166-4571-8d0f-e172428a4ae7" providerId="ADAL" clId="{45AB86E9-2A5C-4AAD-92F7-2BD477A6EA13}" dt="2026-06-03T17:52:52.021" v="3" actId="20577"/>
      <pc:docMkLst>
        <pc:docMk/>
      </pc:docMkLst>
      <pc:sldChg chg="modSp mod">
        <pc:chgData name="Neil Bulger" userId="e8674582-6166-4571-8d0f-e172428a4ae7" providerId="ADAL" clId="{45AB86E9-2A5C-4AAD-92F7-2BD477A6EA13}" dt="2026-06-03T17:52:52.021" v="3" actId="20577"/>
        <pc:sldMkLst>
          <pc:docMk/>
          <pc:sldMk cId="3455273649" sldId="3045"/>
        </pc:sldMkLst>
        <pc:spChg chg="mod">
          <ac:chgData name="Neil Bulger" userId="e8674582-6166-4571-8d0f-e172428a4ae7" providerId="ADAL" clId="{45AB86E9-2A5C-4AAD-92F7-2BD477A6EA13}" dt="2026-06-03T17:52:52.021" v="3" actId="20577"/>
          <ac:spMkLst>
            <pc:docMk/>
            <pc:sldMk cId="3455273649" sldId="3045"/>
            <ac:spMk id="3" creationId="{BE62395A-F240-5B5B-E163-B8369A6476C0}"/>
          </ac:spMkLst>
        </pc:spChg>
      </pc:sldChg>
    </pc:docChg>
  </pc:docChgLst>
  <pc:docChgLst>
    <pc:chgData name="Michelle Reyes" userId="ed312c2f-0208-4d3c-bbc0-30250a68a824" providerId="ADAL" clId="{D08B33E5-CE0B-49C1-9E1E-7DF0807B3CFA}"/>
    <pc:docChg chg="custSel modSld modMainMaster delSection">
      <pc:chgData name="Michelle Reyes" userId="ed312c2f-0208-4d3c-bbc0-30250a68a824" providerId="ADAL" clId="{D08B33E5-CE0B-49C1-9E1E-7DF0807B3CFA}" dt="2026-06-05T18:27:59.587" v="57" actId="478"/>
      <pc:docMkLst>
        <pc:docMk/>
      </pc:docMkLst>
      <pc:sldChg chg="modNotesTx">
        <pc:chgData name="Michelle Reyes" userId="ed312c2f-0208-4d3c-bbc0-30250a68a824" providerId="ADAL" clId="{D08B33E5-CE0B-49C1-9E1E-7DF0807B3CFA}" dt="2026-06-04T20:54:30.253" v="3" actId="113"/>
        <pc:sldMkLst>
          <pc:docMk/>
          <pc:sldMk cId="200507714" sldId="3019"/>
        </pc:sldMkLst>
      </pc:sldChg>
      <pc:sldChg chg="modNotesTx">
        <pc:chgData name="Michelle Reyes" userId="ed312c2f-0208-4d3c-bbc0-30250a68a824" providerId="ADAL" clId="{D08B33E5-CE0B-49C1-9E1E-7DF0807B3CFA}" dt="2026-06-04T17:00:13.718" v="0" actId="6549"/>
        <pc:sldMkLst>
          <pc:docMk/>
          <pc:sldMk cId="239182533" sldId="3023"/>
        </pc:sldMkLst>
      </pc:sldChg>
      <pc:sldChg chg="modNotesTx">
        <pc:chgData name="Michelle Reyes" userId="ed312c2f-0208-4d3c-bbc0-30250a68a824" providerId="ADAL" clId="{D08B33E5-CE0B-49C1-9E1E-7DF0807B3CFA}" dt="2026-06-04T17:06:47.561" v="1" actId="6549"/>
        <pc:sldMkLst>
          <pc:docMk/>
          <pc:sldMk cId="2345665392" sldId="3024"/>
        </pc:sldMkLst>
      </pc:sldChg>
      <pc:sldChg chg="modSp mod">
        <pc:chgData name="Michelle Reyes" userId="ed312c2f-0208-4d3c-bbc0-30250a68a824" providerId="ADAL" clId="{D08B33E5-CE0B-49C1-9E1E-7DF0807B3CFA}" dt="2026-06-05T15:41:55.149" v="55" actId="20577"/>
        <pc:sldMkLst>
          <pc:docMk/>
          <pc:sldMk cId="3455273649" sldId="3045"/>
        </pc:sldMkLst>
        <pc:spChg chg="mod">
          <ac:chgData name="Michelle Reyes" userId="ed312c2f-0208-4d3c-bbc0-30250a68a824" providerId="ADAL" clId="{D08B33E5-CE0B-49C1-9E1E-7DF0807B3CFA}" dt="2026-06-05T15:41:17.500" v="43" actId="1076"/>
          <ac:spMkLst>
            <pc:docMk/>
            <pc:sldMk cId="3455273649" sldId="3045"/>
            <ac:spMk id="2" creationId="{E06DA76D-6BCF-4630-5D68-59821FA8FED6}"/>
          </ac:spMkLst>
        </pc:spChg>
        <pc:spChg chg="mod">
          <ac:chgData name="Michelle Reyes" userId="ed312c2f-0208-4d3c-bbc0-30250a68a824" providerId="ADAL" clId="{D08B33E5-CE0B-49C1-9E1E-7DF0807B3CFA}" dt="2026-06-05T15:41:55.149" v="55" actId="20577"/>
          <ac:spMkLst>
            <pc:docMk/>
            <pc:sldMk cId="3455273649" sldId="3045"/>
            <ac:spMk id="3" creationId="{BE62395A-F240-5B5B-E163-B8369A6476C0}"/>
          </ac:spMkLst>
        </pc:spChg>
      </pc:sldChg>
      <pc:sldMasterChg chg="delSp mod">
        <pc:chgData name="Michelle Reyes" userId="ed312c2f-0208-4d3c-bbc0-30250a68a824" providerId="ADAL" clId="{D08B33E5-CE0B-49C1-9E1E-7DF0807B3CFA}" dt="2026-06-05T18:27:59.587" v="57" actId="478"/>
        <pc:sldMasterMkLst>
          <pc:docMk/>
          <pc:sldMasterMk cId="1667389906" sldId="2147483683"/>
        </pc:sldMasterMkLst>
        <pc:grpChg chg="del">
          <ac:chgData name="Michelle Reyes" userId="ed312c2f-0208-4d3c-bbc0-30250a68a824" providerId="ADAL" clId="{D08B33E5-CE0B-49C1-9E1E-7DF0807B3CFA}" dt="2026-06-05T18:27:59.587" v="57" actId="478"/>
          <ac:grpSpMkLst>
            <pc:docMk/>
            <pc:sldMasterMk cId="1667389906" sldId="2147483683"/>
            <ac:grpSpMk id="30" creationId="{45C29985-7CD4-F8D7-1B7B-8F4AD9917211}"/>
          </ac:grpSpMkLst>
        </pc:gr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85C78A-FCD1-5540-80C7-8D04754B5189}" type="datetimeFigureOut">
              <a:rPr lang="en-US" smtClean="0"/>
              <a:t>6/5/2026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4EB0B4-7063-C446-B413-60D213CBB8AB}" type="slidenum">
              <a:rPr lang="en-US" smtClean="0"/>
              <a:t>‹#›</a:t>
            </a:fld>
            <a:endParaRPr lang="en-US"/>
          </a:p>
        </p:txBody>
      </p:sp>
    </p:spTree>
    <p:extLst>
      <p:ext uri="{BB962C8B-B14F-4D97-AF65-F5344CB8AC3E}">
        <p14:creationId xmlns:p14="http://schemas.microsoft.com/office/powerpoint/2010/main" val="4103631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A54EB0B4-7063-C446-B413-60D213CBB8AB}" type="slidenum">
              <a:rPr lang="en-US" smtClean="0"/>
              <a:t>2</a:t>
            </a:fld>
            <a:endParaRPr lang="en-US"/>
          </a:p>
        </p:txBody>
      </p:sp>
    </p:spTree>
    <p:extLst>
      <p:ext uri="{BB962C8B-B14F-4D97-AF65-F5344CB8AC3E}">
        <p14:creationId xmlns:p14="http://schemas.microsoft.com/office/powerpoint/2010/main" val="770231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EAC33-E09F-9718-1E2A-D1203605FA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D243D0-FCEC-69DB-3919-9C44D9AD47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7C1A77-88F0-D28E-1101-B0EB1CC97A76}"/>
              </a:ext>
            </a:extLst>
          </p:cNvPr>
          <p:cNvSpPr>
            <a:spLocks noGrp="1"/>
          </p:cNvSpPr>
          <p:nvPr>
            <p:ph type="body" idx="1"/>
          </p:nvPr>
        </p:nvSpPr>
        <p:spPr/>
        <p:txBody>
          <a:bodyPr/>
          <a:lstStyle/>
          <a:p>
            <a:r>
              <a:rPr lang="en-US"/>
              <a:t>** the PHPP tool is used to show certification with compliance and uses accurate assumptions for building envelope performance and system efficiencies, however it is not intended to model the actual use of a building with real occupancy patterns, thermostat setpoints, etc. so a difference in performance would be expected.</a:t>
            </a:r>
          </a:p>
        </p:txBody>
      </p:sp>
      <p:sp>
        <p:nvSpPr>
          <p:cNvPr id="4" name="Slide Number Placeholder 3">
            <a:extLst>
              <a:ext uri="{FF2B5EF4-FFF2-40B4-BE49-F238E27FC236}">
                <a16:creationId xmlns:a16="http://schemas.microsoft.com/office/drawing/2014/main" id="{790C32D4-0FA9-EE74-3F08-74F410F4E551}"/>
              </a:ext>
            </a:extLst>
          </p:cNvPr>
          <p:cNvSpPr>
            <a:spLocks noGrp="1"/>
          </p:cNvSpPr>
          <p:nvPr>
            <p:ph type="sldNum" sz="quarter" idx="5"/>
          </p:nvPr>
        </p:nvSpPr>
        <p:spPr/>
        <p:txBody>
          <a:bodyPr/>
          <a:lstStyle/>
          <a:p>
            <a:fld id="{A54EB0B4-7063-C446-B413-60D213CBB8AB}" type="slidenum">
              <a:rPr lang="en-US" smtClean="0"/>
              <a:t>11</a:t>
            </a:fld>
            <a:endParaRPr lang="en-US"/>
          </a:p>
        </p:txBody>
      </p:sp>
    </p:spTree>
    <p:extLst>
      <p:ext uri="{BB962C8B-B14F-4D97-AF65-F5344CB8AC3E}">
        <p14:creationId xmlns:p14="http://schemas.microsoft.com/office/powerpoint/2010/main" val="1356390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FA40C-2955-30B8-D1E3-63B70FA119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0AFBCE-A092-04E0-CD9F-47AA2C2418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2C2CE5-5DB0-AF71-2E4A-809283A20F3B}"/>
              </a:ext>
            </a:extLst>
          </p:cNvPr>
          <p:cNvSpPr>
            <a:spLocks noGrp="1"/>
          </p:cNvSpPr>
          <p:nvPr>
            <p:ph type="body" idx="1"/>
          </p:nvPr>
        </p:nvSpPr>
        <p:spPr/>
        <p:txBody>
          <a:bodyPr/>
          <a:lstStyle/>
          <a:p>
            <a:r>
              <a:rPr lang="en-US"/>
              <a:t>Annually the project generated 7,700 kWh and consumed 6,200 kWh approximately. With only the winter heating months (Nov-Feb) being in a monthly net negative state.</a:t>
            </a:r>
          </a:p>
        </p:txBody>
      </p:sp>
      <p:sp>
        <p:nvSpPr>
          <p:cNvPr id="4" name="Slide Number Placeholder 3">
            <a:extLst>
              <a:ext uri="{FF2B5EF4-FFF2-40B4-BE49-F238E27FC236}">
                <a16:creationId xmlns:a16="http://schemas.microsoft.com/office/drawing/2014/main" id="{DB8E20A5-84B1-5A0C-DDE8-8649AF4F2744}"/>
              </a:ext>
            </a:extLst>
          </p:cNvPr>
          <p:cNvSpPr>
            <a:spLocks noGrp="1"/>
          </p:cNvSpPr>
          <p:nvPr>
            <p:ph type="sldNum" sz="quarter" idx="5"/>
          </p:nvPr>
        </p:nvSpPr>
        <p:spPr/>
        <p:txBody>
          <a:bodyPr/>
          <a:lstStyle/>
          <a:p>
            <a:fld id="{A54EB0B4-7063-C446-B413-60D213CBB8AB}" type="slidenum">
              <a:rPr lang="en-US" smtClean="0"/>
              <a:t>12</a:t>
            </a:fld>
            <a:endParaRPr lang="en-US"/>
          </a:p>
        </p:txBody>
      </p:sp>
    </p:spTree>
    <p:extLst>
      <p:ext uri="{BB962C8B-B14F-4D97-AF65-F5344CB8AC3E}">
        <p14:creationId xmlns:p14="http://schemas.microsoft.com/office/powerpoint/2010/main" val="4251735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3D63C-A205-1BCC-F413-68B6560544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05D84B-305E-5C80-E31C-C5E80F4A46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12584C-C71F-67D1-5D92-2B8956C26E5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F6BF14B-3744-1976-BDFB-41D7B5E5FCFC}"/>
              </a:ext>
            </a:extLst>
          </p:cNvPr>
          <p:cNvSpPr>
            <a:spLocks noGrp="1"/>
          </p:cNvSpPr>
          <p:nvPr>
            <p:ph type="sldNum" sz="quarter" idx="5"/>
          </p:nvPr>
        </p:nvSpPr>
        <p:spPr/>
        <p:txBody>
          <a:bodyPr/>
          <a:lstStyle/>
          <a:p>
            <a:fld id="{A54EB0B4-7063-C446-B413-60D213CBB8AB}" type="slidenum">
              <a:rPr lang="en-US" smtClean="0"/>
              <a:t>13</a:t>
            </a:fld>
            <a:endParaRPr lang="en-US"/>
          </a:p>
        </p:txBody>
      </p:sp>
    </p:spTree>
    <p:extLst>
      <p:ext uri="{BB962C8B-B14F-4D97-AF65-F5344CB8AC3E}">
        <p14:creationId xmlns:p14="http://schemas.microsoft.com/office/powerpoint/2010/main" val="3973517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40A94-9331-0A2B-B3E9-557156398E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646E16-E856-291B-6929-D03E8B92FC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CA0102-2262-8B63-A8B5-AF953D9AF51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44DDE90-BEF2-8C68-D003-F7B8634A6465}"/>
              </a:ext>
            </a:extLst>
          </p:cNvPr>
          <p:cNvSpPr>
            <a:spLocks noGrp="1"/>
          </p:cNvSpPr>
          <p:nvPr>
            <p:ph type="sldNum" sz="quarter" idx="5"/>
          </p:nvPr>
        </p:nvSpPr>
        <p:spPr/>
        <p:txBody>
          <a:bodyPr/>
          <a:lstStyle/>
          <a:p>
            <a:fld id="{A54EB0B4-7063-C446-B413-60D213CBB8AB}" type="slidenum">
              <a:rPr lang="en-US" smtClean="0"/>
              <a:t>14</a:t>
            </a:fld>
            <a:endParaRPr lang="en-US"/>
          </a:p>
        </p:txBody>
      </p:sp>
    </p:spTree>
    <p:extLst>
      <p:ext uri="{BB962C8B-B14F-4D97-AF65-F5344CB8AC3E}">
        <p14:creationId xmlns:p14="http://schemas.microsoft.com/office/powerpoint/2010/main" val="2175217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9F2F3-0718-4B27-EF50-141407D75A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D61AE1-314E-9C5E-12B3-A917F4DDDC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2102A3-0201-E513-6AA7-19C6D1E1B76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98D234-7B29-B81D-A1BB-FA49DE7213D0}"/>
              </a:ext>
            </a:extLst>
          </p:cNvPr>
          <p:cNvSpPr>
            <a:spLocks noGrp="1"/>
          </p:cNvSpPr>
          <p:nvPr>
            <p:ph type="sldNum" sz="quarter" idx="5"/>
          </p:nvPr>
        </p:nvSpPr>
        <p:spPr/>
        <p:txBody>
          <a:bodyPr/>
          <a:lstStyle/>
          <a:p>
            <a:fld id="{A54EB0B4-7063-C446-B413-60D213CBB8AB}" type="slidenum">
              <a:rPr lang="en-US" smtClean="0"/>
              <a:t>3</a:t>
            </a:fld>
            <a:endParaRPr lang="en-US"/>
          </a:p>
        </p:txBody>
      </p:sp>
    </p:spTree>
    <p:extLst>
      <p:ext uri="{BB962C8B-B14F-4D97-AF65-F5344CB8AC3E}">
        <p14:creationId xmlns:p14="http://schemas.microsoft.com/office/powerpoint/2010/main" val="2246274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DBEEB-9874-7FA7-534E-358849E395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1FE0DE-B8D0-6DD3-2AD2-658710F8AA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96A513-9BDD-3B82-AD28-15F3D02E27ED}"/>
              </a:ext>
            </a:extLst>
          </p:cNvPr>
          <p:cNvSpPr>
            <a:spLocks noGrp="1"/>
          </p:cNvSpPr>
          <p:nvPr>
            <p:ph type="body" idx="1"/>
          </p:nvPr>
        </p:nvSpPr>
        <p:spPr/>
        <p:txBody>
          <a:bodyPr/>
          <a:lstStyle/>
          <a:p>
            <a:r>
              <a:rPr lang="en-US" b="1"/>
              <a:t>PHLA+ Context, Mission, and Performance Goals</a:t>
            </a:r>
          </a:p>
          <a:p>
            <a:endParaRPr lang="en-US"/>
          </a:p>
          <a:p>
            <a:r>
              <a:rPr lang="en-US"/>
              <a:t>1. Passive House Certification – Designed to meet the world’s most rigorous standard for energy efficiency</a:t>
            </a:r>
          </a:p>
          <a:p>
            <a:endParaRPr lang="en-US"/>
          </a:p>
          <a:p>
            <a:r>
              <a:rPr lang="en-US"/>
              <a:t>2. ZNE – Mandated to generate as much energy on-site as it consumes over a year</a:t>
            </a:r>
          </a:p>
          <a:p>
            <a:endParaRPr lang="en-US"/>
          </a:p>
          <a:p>
            <a:r>
              <a:rPr lang="en-US"/>
              <a:t>3. A commitment to full decarbonization by eliminating natural gas systems</a:t>
            </a:r>
          </a:p>
          <a:p>
            <a:endParaRPr lang="en-US"/>
          </a:p>
        </p:txBody>
      </p:sp>
      <p:sp>
        <p:nvSpPr>
          <p:cNvPr id="4" name="Slide Number Placeholder 3">
            <a:extLst>
              <a:ext uri="{FF2B5EF4-FFF2-40B4-BE49-F238E27FC236}">
                <a16:creationId xmlns:a16="http://schemas.microsoft.com/office/drawing/2014/main" id="{7D4B977D-7832-E080-5C88-A5AA41BA4745}"/>
              </a:ext>
            </a:extLst>
          </p:cNvPr>
          <p:cNvSpPr>
            <a:spLocks noGrp="1"/>
          </p:cNvSpPr>
          <p:nvPr>
            <p:ph type="sldNum" sz="quarter" idx="5"/>
          </p:nvPr>
        </p:nvSpPr>
        <p:spPr/>
        <p:txBody>
          <a:bodyPr/>
          <a:lstStyle/>
          <a:p>
            <a:fld id="{A54EB0B4-7063-C446-B413-60D213CBB8AB}" type="slidenum">
              <a:rPr lang="en-US" smtClean="0"/>
              <a:t>4</a:t>
            </a:fld>
            <a:endParaRPr lang="en-US"/>
          </a:p>
        </p:txBody>
      </p:sp>
    </p:spTree>
    <p:extLst>
      <p:ext uri="{BB962C8B-B14F-4D97-AF65-F5344CB8AC3E}">
        <p14:creationId xmlns:p14="http://schemas.microsoft.com/office/powerpoint/2010/main" val="4059915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E8B85-5800-E400-35CE-821BF6E6B5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4DBDAF-264E-26BC-9A11-D59A42FE61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F96575-ED56-E935-DB42-F38293303D27}"/>
              </a:ext>
            </a:extLst>
          </p:cNvPr>
          <p:cNvSpPr>
            <a:spLocks noGrp="1"/>
          </p:cNvSpPr>
          <p:nvPr>
            <p:ph type="body" idx="1"/>
          </p:nvPr>
        </p:nvSpPr>
        <p:spPr/>
        <p:txBody>
          <a:bodyPr/>
          <a:lstStyle/>
          <a:p>
            <a:r>
              <a:rPr lang="en-US" sz="1200" b="1"/>
              <a:t>Airtight, Super-Insulated Envelope</a:t>
            </a:r>
            <a:r>
              <a:rPr lang="en-US" sz="1200" b="0"/>
              <a:t> – Building a thermal shell that dramatically reduces heating and cooling demand through improved insulation and high-performance windows</a:t>
            </a:r>
            <a:endParaRPr lang="en-US" sz="1200" b="1"/>
          </a:p>
          <a:p>
            <a:endParaRPr lang="en-US" sz="1200" b="1"/>
          </a:p>
          <a:p>
            <a:r>
              <a:rPr lang="en-US" sz="1200" b="1"/>
              <a:t>Efficient Systems </a:t>
            </a:r>
            <a:r>
              <a:rPr lang="en-US" sz="1200" b="0"/>
              <a:t>– Leveraging all-electric HP technology for space conditioning and hot water for minimal energy consumption</a:t>
            </a:r>
          </a:p>
          <a:p>
            <a:endParaRPr lang="en-US" sz="1200" b="1"/>
          </a:p>
          <a:p>
            <a:r>
              <a:rPr lang="en-US" sz="1200" b="1"/>
              <a:t>Renewables &amp; Resiliency </a:t>
            </a:r>
            <a:r>
              <a:rPr lang="en-US" sz="1200" b="0"/>
              <a:t>– Generating and storing power on-site for a net-positive annual energy balance.</a:t>
            </a:r>
          </a:p>
          <a:p>
            <a:endParaRPr lang="en-US"/>
          </a:p>
        </p:txBody>
      </p:sp>
      <p:sp>
        <p:nvSpPr>
          <p:cNvPr id="4" name="Slide Number Placeholder 3">
            <a:extLst>
              <a:ext uri="{FF2B5EF4-FFF2-40B4-BE49-F238E27FC236}">
                <a16:creationId xmlns:a16="http://schemas.microsoft.com/office/drawing/2014/main" id="{9D4525EE-492D-2F39-A9C7-46C8C4F7379B}"/>
              </a:ext>
            </a:extLst>
          </p:cNvPr>
          <p:cNvSpPr>
            <a:spLocks noGrp="1"/>
          </p:cNvSpPr>
          <p:nvPr>
            <p:ph type="sldNum" sz="quarter" idx="5"/>
          </p:nvPr>
        </p:nvSpPr>
        <p:spPr/>
        <p:txBody>
          <a:bodyPr/>
          <a:lstStyle/>
          <a:p>
            <a:fld id="{A54EB0B4-7063-C446-B413-60D213CBB8AB}" type="slidenum">
              <a:rPr lang="en-US" smtClean="0"/>
              <a:t>5</a:t>
            </a:fld>
            <a:endParaRPr lang="en-US"/>
          </a:p>
        </p:txBody>
      </p:sp>
    </p:spTree>
    <p:extLst>
      <p:ext uri="{BB962C8B-B14F-4D97-AF65-F5344CB8AC3E}">
        <p14:creationId xmlns:p14="http://schemas.microsoft.com/office/powerpoint/2010/main" val="3662704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8F47C-C97B-E23A-F37C-6BF8A327B7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32B595-EA9C-ED27-754B-12641EBB71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1FC9E6-9E99-EF7A-2ADA-B7417F37BA7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060C759-F2BE-93E8-334F-A812F7724DCD}"/>
              </a:ext>
            </a:extLst>
          </p:cNvPr>
          <p:cNvSpPr>
            <a:spLocks noGrp="1"/>
          </p:cNvSpPr>
          <p:nvPr>
            <p:ph type="sldNum" sz="quarter" idx="5"/>
          </p:nvPr>
        </p:nvSpPr>
        <p:spPr/>
        <p:txBody>
          <a:bodyPr/>
          <a:lstStyle/>
          <a:p>
            <a:fld id="{A54EB0B4-7063-C446-B413-60D213CBB8AB}" type="slidenum">
              <a:rPr lang="en-US" smtClean="0"/>
              <a:t>6</a:t>
            </a:fld>
            <a:endParaRPr lang="en-US"/>
          </a:p>
        </p:txBody>
      </p:sp>
    </p:spTree>
    <p:extLst>
      <p:ext uri="{BB962C8B-B14F-4D97-AF65-F5344CB8AC3E}">
        <p14:creationId xmlns:p14="http://schemas.microsoft.com/office/powerpoint/2010/main" val="3804279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0C0F1-17EF-2852-3307-726A6BC2EA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FE8C7F-D24C-82E0-F507-A7E89A4749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DC9E88-F859-89F1-19CE-115F61326C60}"/>
              </a:ext>
            </a:extLst>
          </p:cNvPr>
          <p:cNvSpPr>
            <a:spLocks noGrp="1"/>
          </p:cNvSpPr>
          <p:nvPr>
            <p:ph type="body" idx="1"/>
          </p:nvPr>
        </p:nvSpPr>
        <p:spPr/>
        <p:txBody>
          <a:bodyPr/>
          <a:lstStyle/>
          <a:p>
            <a:r>
              <a:rPr lang="en-US"/>
              <a:t>Passive House requires that a ‘blower door’ test be carried out and maximum air changes per hour (ACH) at a certain pressure is achieved. The value passive house required in 2019 was 0.6 ACH at 50 pascals of pressure. The house is pressurized using the blower door and the difference in pressure is measured.</a:t>
            </a:r>
          </a:p>
        </p:txBody>
      </p:sp>
      <p:sp>
        <p:nvSpPr>
          <p:cNvPr id="4" name="Slide Number Placeholder 3">
            <a:extLst>
              <a:ext uri="{FF2B5EF4-FFF2-40B4-BE49-F238E27FC236}">
                <a16:creationId xmlns:a16="http://schemas.microsoft.com/office/drawing/2014/main" id="{3DAB4CB2-10ED-7980-1A34-69898AA1BA7A}"/>
              </a:ext>
            </a:extLst>
          </p:cNvPr>
          <p:cNvSpPr>
            <a:spLocks noGrp="1"/>
          </p:cNvSpPr>
          <p:nvPr>
            <p:ph type="sldNum" sz="quarter" idx="5"/>
          </p:nvPr>
        </p:nvSpPr>
        <p:spPr/>
        <p:txBody>
          <a:bodyPr/>
          <a:lstStyle/>
          <a:p>
            <a:fld id="{A54EB0B4-7063-C446-B413-60D213CBB8AB}" type="slidenum">
              <a:rPr lang="en-US" smtClean="0"/>
              <a:t>7</a:t>
            </a:fld>
            <a:endParaRPr lang="en-US"/>
          </a:p>
        </p:txBody>
      </p:sp>
    </p:spTree>
    <p:extLst>
      <p:ext uri="{BB962C8B-B14F-4D97-AF65-F5344CB8AC3E}">
        <p14:creationId xmlns:p14="http://schemas.microsoft.com/office/powerpoint/2010/main" val="2462399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73447-7926-7ECD-98B1-A01AEA192B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F8551C-B6C6-C111-2E3A-DAD8A79BE5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278F98-7AB8-6836-4620-539529C9210E}"/>
              </a:ext>
            </a:extLst>
          </p:cNvPr>
          <p:cNvSpPr>
            <a:spLocks noGrp="1"/>
          </p:cNvSpPr>
          <p:nvPr>
            <p:ph type="body" idx="1"/>
          </p:nvPr>
        </p:nvSpPr>
        <p:spPr/>
        <p:txBody>
          <a:bodyPr/>
          <a:lstStyle/>
          <a:p>
            <a:r>
              <a:rPr lang="en-US" b="1" dirty="0"/>
              <a:t>Triple-glazed windows: </a:t>
            </a:r>
            <a:r>
              <a:rPr lang="en-US" dirty="0"/>
              <a:t>European ‘tilt-and-turn’ windows selected for superior thermal performance and noise attenuation from nearby LAX flight paths. Window can also be opened to provide natural ventilation for space conditioning and fresh air.</a:t>
            </a:r>
          </a:p>
          <a:p>
            <a:endParaRPr lang="en-US" dirty="0"/>
          </a:p>
          <a:p>
            <a:r>
              <a:rPr lang="en-US" b="1" dirty="0"/>
              <a:t>Automated exterior blinds: </a:t>
            </a:r>
            <a:r>
              <a:rPr lang="en-US" dirty="0"/>
              <a:t>A smart system with rooftop sensors that adjusts blade angles to block direct solar gain and glare while maximizing daylight.</a:t>
            </a:r>
          </a:p>
        </p:txBody>
      </p:sp>
      <p:sp>
        <p:nvSpPr>
          <p:cNvPr id="4" name="Slide Number Placeholder 3">
            <a:extLst>
              <a:ext uri="{FF2B5EF4-FFF2-40B4-BE49-F238E27FC236}">
                <a16:creationId xmlns:a16="http://schemas.microsoft.com/office/drawing/2014/main" id="{D4301911-B02F-C67F-4A32-C74287EEAF3A}"/>
              </a:ext>
            </a:extLst>
          </p:cNvPr>
          <p:cNvSpPr>
            <a:spLocks noGrp="1"/>
          </p:cNvSpPr>
          <p:nvPr>
            <p:ph type="sldNum" sz="quarter" idx="5"/>
          </p:nvPr>
        </p:nvSpPr>
        <p:spPr/>
        <p:txBody>
          <a:bodyPr/>
          <a:lstStyle/>
          <a:p>
            <a:fld id="{A54EB0B4-7063-C446-B413-60D213CBB8AB}" type="slidenum">
              <a:rPr lang="en-US" smtClean="0"/>
              <a:t>8</a:t>
            </a:fld>
            <a:endParaRPr lang="en-US"/>
          </a:p>
        </p:txBody>
      </p:sp>
    </p:spTree>
    <p:extLst>
      <p:ext uri="{BB962C8B-B14F-4D97-AF65-F5344CB8AC3E}">
        <p14:creationId xmlns:p14="http://schemas.microsoft.com/office/powerpoint/2010/main" val="2923004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723F4-9C88-70B4-2592-8A94A98DD4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138CA8-5765-4100-B344-9962DD6AAE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181A1F-D5FF-D7C6-A536-EFBAEEC654D9}"/>
              </a:ext>
            </a:extLst>
          </p:cNvPr>
          <p:cNvSpPr>
            <a:spLocks noGrp="1"/>
          </p:cNvSpPr>
          <p:nvPr>
            <p:ph type="body" idx="1"/>
          </p:nvPr>
        </p:nvSpPr>
        <p:spPr/>
        <p:txBody>
          <a:bodyPr/>
          <a:lstStyle/>
          <a:p>
            <a:r>
              <a:rPr lang="en-US"/>
              <a:t>All-electric appliances also include an induction cooktop and a condensation clothes dryer.</a:t>
            </a:r>
          </a:p>
        </p:txBody>
      </p:sp>
      <p:sp>
        <p:nvSpPr>
          <p:cNvPr id="4" name="Slide Number Placeholder 3">
            <a:extLst>
              <a:ext uri="{FF2B5EF4-FFF2-40B4-BE49-F238E27FC236}">
                <a16:creationId xmlns:a16="http://schemas.microsoft.com/office/drawing/2014/main" id="{A5D1C313-0D54-05FD-CCA8-95E6CE7A81A2}"/>
              </a:ext>
            </a:extLst>
          </p:cNvPr>
          <p:cNvSpPr>
            <a:spLocks noGrp="1"/>
          </p:cNvSpPr>
          <p:nvPr>
            <p:ph type="sldNum" sz="quarter" idx="5"/>
          </p:nvPr>
        </p:nvSpPr>
        <p:spPr/>
        <p:txBody>
          <a:bodyPr/>
          <a:lstStyle/>
          <a:p>
            <a:fld id="{A54EB0B4-7063-C446-B413-60D213CBB8AB}" type="slidenum">
              <a:rPr lang="en-US" smtClean="0"/>
              <a:t>9</a:t>
            </a:fld>
            <a:endParaRPr lang="en-US"/>
          </a:p>
        </p:txBody>
      </p:sp>
    </p:spTree>
    <p:extLst>
      <p:ext uri="{BB962C8B-B14F-4D97-AF65-F5344CB8AC3E}">
        <p14:creationId xmlns:p14="http://schemas.microsoft.com/office/powerpoint/2010/main" val="2544530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FB6A6-0A42-BA2A-E8C6-5066A280F3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1C3FB9-7931-5E0A-2C80-007B8BF0F9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B696B3-DEC8-573E-BCC1-1BED1FCA8336}"/>
              </a:ext>
            </a:extLst>
          </p:cNvPr>
          <p:cNvSpPr>
            <a:spLocks noGrp="1"/>
          </p:cNvSpPr>
          <p:nvPr>
            <p:ph type="body" idx="1"/>
          </p:nvPr>
        </p:nvSpPr>
        <p:spPr/>
        <p:txBody>
          <a:bodyPr/>
          <a:lstStyle/>
          <a:p>
            <a:r>
              <a:rPr lang="en-US"/>
              <a:t>**study was not specified to use modeling, but it could have used a shading analysis of the building and surrounding trees and buildings to determine solar access to the rooftop.</a:t>
            </a:r>
          </a:p>
        </p:txBody>
      </p:sp>
      <p:sp>
        <p:nvSpPr>
          <p:cNvPr id="4" name="Slide Number Placeholder 3">
            <a:extLst>
              <a:ext uri="{FF2B5EF4-FFF2-40B4-BE49-F238E27FC236}">
                <a16:creationId xmlns:a16="http://schemas.microsoft.com/office/drawing/2014/main" id="{18363970-8D2B-4B03-B3C4-564B3151806C}"/>
              </a:ext>
            </a:extLst>
          </p:cNvPr>
          <p:cNvSpPr>
            <a:spLocks noGrp="1"/>
          </p:cNvSpPr>
          <p:nvPr>
            <p:ph type="sldNum" sz="quarter" idx="5"/>
          </p:nvPr>
        </p:nvSpPr>
        <p:spPr/>
        <p:txBody>
          <a:bodyPr/>
          <a:lstStyle/>
          <a:p>
            <a:fld id="{A54EB0B4-7063-C446-B413-60D213CBB8AB}" type="slidenum">
              <a:rPr lang="en-US" smtClean="0"/>
              <a:t>10</a:t>
            </a:fld>
            <a:endParaRPr lang="en-US"/>
          </a:p>
        </p:txBody>
      </p:sp>
    </p:spTree>
    <p:extLst>
      <p:ext uri="{BB962C8B-B14F-4D97-AF65-F5344CB8AC3E}">
        <p14:creationId xmlns:p14="http://schemas.microsoft.com/office/powerpoint/2010/main" val="25069285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
    <p:bg>
      <p:bgPr>
        <a:solidFill>
          <a:srgbClr val="59260B"/>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40418" y="2048450"/>
            <a:ext cx="9144000" cy="1076495"/>
          </a:xfrm>
        </p:spPr>
        <p:txBody>
          <a:bodyPr/>
          <a:lstStyle>
            <a:lvl1pPr marL="0" indent="0" algn="l">
              <a:buNone/>
              <a:defRPr sz="2400">
                <a:solidFill>
                  <a:schemeClr val="bg1"/>
                </a:solidFill>
                <a:latin typeface="Open Sans Light" panose="020B0606030504020204" pitchFamily="34" charset="0"/>
                <a:ea typeface="Open Sans Light" panose="020B0606030504020204" pitchFamily="34" charset="0"/>
                <a:cs typeface="Open Sans Light"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Title 3"/>
          <p:cNvSpPr>
            <a:spLocks noGrp="1"/>
          </p:cNvSpPr>
          <p:nvPr>
            <p:ph type="title"/>
          </p:nvPr>
        </p:nvSpPr>
        <p:spPr>
          <a:xfrm>
            <a:off x="844113" y="675860"/>
            <a:ext cx="10515600" cy="1325563"/>
          </a:xfrm>
          <a:prstGeom prst="rect">
            <a:avLst/>
          </a:prstGeom>
        </p:spPr>
        <p:txBody>
          <a:bodyPr anchor="b" anchorCtr="0">
            <a:normAutofit/>
          </a:bodyPr>
          <a:lstStyle>
            <a:lvl1pPr>
              <a:defRPr sz="36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pic>
        <p:nvPicPr>
          <p:cNvPr id="9" name="Picture 8" descr="A picture containing building, tower&#10;&#10;Description automatically generated">
            <a:extLst>
              <a:ext uri="{FF2B5EF4-FFF2-40B4-BE49-F238E27FC236}">
                <a16:creationId xmlns:a16="http://schemas.microsoft.com/office/drawing/2014/main" id="{71711436-7C57-2C43-80BF-0057F985BC63}"/>
              </a:ext>
            </a:extLst>
          </p:cNvPr>
          <p:cNvPicPr>
            <a:picLocks noChangeAspect="1"/>
          </p:cNvPicPr>
          <p:nvPr/>
        </p:nvPicPr>
        <p:blipFill rotWithShape="1">
          <a:blip r:embed="rId2">
            <a:alphaModFix amt="20000"/>
          </a:blip>
          <a:srcRect r="20889" b="20129"/>
          <a:stretch/>
        </p:blipFill>
        <p:spPr>
          <a:xfrm>
            <a:off x="6909514" y="2830548"/>
            <a:ext cx="5282485" cy="4027452"/>
          </a:xfrm>
          <a:prstGeom prst="rect">
            <a:avLst/>
          </a:prstGeom>
        </p:spPr>
      </p:pic>
      <p:pic>
        <p:nvPicPr>
          <p:cNvPr id="12" name="Picture 11" descr="A picture containing building, tower&#10;&#10;Description automatically generated">
            <a:extLst>
              <a:ext uri="{FF2B5EF4-FFF2-40B4-BE49-F238E27FC236}">
                <a16:creationId xmlns:a16="http://schemas.microsoft.com/office/drawing/2014/main" id="{2BDB93BC-61E7-DD40-8183-870D3AC1A4FB}"/>
              </a:ext>
            </a:extLst>
          </p:cNvPr>
          <p:cNvPicPr>
            <a:picLocks noChangeAspect="1"/>
          </p:cNvPicPr>
          <p:nvPr/>
        </p:nvPicPr>
        <p:blipFill>
          <a:blip r:embed="rId2"/>
          <a:stretch>
            <a:fillRect/>
          </a:stretch>
        </p:blipFill>
        <p:spPr>
          <a:xfrm>
            <a:off x="9913377" y="5248140"/>
            <a:ext cx="1839402" cy="1389041"/>
          </a:xfrm>
          <a:prstGeom prst="rect">
            <a:avLst/>
          </a:prstGeom>
        </p:spPr>
      </p:pic>
    </p:spTree>
    <p:extLst>
      <p:ext uri="{BB962C8B-B14F-4D97-AF65-F5344CB8AC3E}">
        <p14:creationId xmlns:p14="http://schemas.microsoft.com/office/powerpoint/2010/main" val="2031656584"/>
      </p:ext>
    </p:extLst>
  </p:cSld>
  <p:clrMapOvr>
    <a:masterClrMapping/>
  </p:clrMapOvr>
  <p:extLst>
    <p:ext uri="{DCECCB84-F9BA-43D5-87BE-67443E8EF086}">
      <p15:sldGuideLst xmlns:p15="http://schemas.microsoft.com/office/powerpoint/2012/main">
        <p15:guide id="1" orient="horz" pos="72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xt and 3 Photos">
    <p:spTree>
      <p:nvGrpSpPr>
        <p:cNvPr id="1" name=""/>
        <p:cNvGrpSpPr/>
        <p:nvPr/>
      </p:nvGrpSpPr>
      <p:grpSpPr>
        <a:xfrm>
          <a:off x="0" y="0"/>
          <a:ext cx="0" cy="0"/>
          <a:chOff x="0" y="0"/>
          <a:chExt cx="0" cy="0"/>
        </a:xfrm>
      </p:grpSpPr>
      <p:sp>
        <p:nvSpPr>
          <p:cNvPr id="12" name="Picture Placeholder 2"/>
          <p:cNvSpPr>
            <a:spLocks noGrp="1"/>
          </p:cNvSpPr>
          <p:nvPr>
            <p:ph type="pic" idx="13"/>
          </p:nvPr>
        </p:nvSpPr>
        <p:spPr>
          <a:xfrm>
            <a:off x="5613562" y="1143000"/>
            <a:ext cx="6159338" cy="2505456"/>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13" name="Picture Placeholder 2"/>
          <p:cNvSpPr>
            <a:spLocks noGrp="1"/>
          </p:cNvSpPr>
          <p:nvPr>
            <p:ph type="pic" idx="14"/>
          </p:nvPr>
        </p:nvSpPr>
        <p:spPr>
          <a:xfrm>
            <a:off x="5613562" y="3648456"/>
            <a:ext cx="3081528" cy="2505456"/>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14" name="Picture Placeholder 2"/>
          <p:cNvSpPr>
            <a:spLocks noGrp="1"/>
          </p:cNvSpPr>
          <p:nvPr>
            <p:ph type="pic" idx="15"/>
          </p:nvPr>
        </p:nvSpPr>
        <p:spPr>
          <a:xfrm>
            <a:off x="8693231" y="3648456"/>
            <a:ext cx="3081528" cy="2505456"/>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7" name="Content Placeholder 2"/>
          <p:cNvSpPr>
            <a:spLocks noGrp="1"/>
          </p:cNvSpPr>
          <p:nvPr>
            <p:ph sz="half" idx="1"/>
          </p:nvPr>
        </p:nvSpPr>
        <p:spPr>
          <a:xfrm>
            <a:off x="847003" y="1143000"/>
            <a:ext cx="4227991" cy="5029200"/>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a:spLocks noGrp="1"/>
          </p:cNvSpPr>
          <p:nvPr>
            <p:ph type="sldNum" sz="quarter" idx="12"/>
          </p:nvPr>
        </p:nvSpPr>
        <p:spPr>
          <a:xfrm>
            <a:off x="11082528" y="6355080"/>
            <a:ext cx="688760" cy="365125"/>
          </a:xfrm>
          <a:prstGeom prst="rect">
            <a:avLst/>
          </a:prstGeom>
        </p:spPr>
        <p:txBody>
          <a:bodyPr/>
          <a:lstStyle/>
          <a:p>
            <a:fld id="{7D19FC8C-636F-4B61-98CC-E41B290838A8}" type="slidenum">
              <a:rPr lang="en-US" smtClean="0"/>
              <a:t>‹#›</a:t>
            </a:fld>
            <a:endParaRPr lang="en-US"/>
          </a:p>
        </p:txBody>
      </p:sp>
      <p:sp>
        <p:nvSpPr>
          <p:cNvPr id="11" name="Date Placeholder 3"/>
          <p:cNvSpPr>
            <a:spLocks noGrp="1"/>
          </p:cNvSpPr>
          <p:nvPr>
            <p:ph type="dt" sz="half" idx="2"/>
          </p:nvPr>
        </p:nvSpPr>
        <p:spPr>
          <a:xfrm>
            <a:off x="393192" y="6356351"/>
            <a:ext cx="932688" cy="365125"/>
          </a:xfrm>
          <a:prstGeom prst="rect">
            <a:avLst/>
          </a:prstGeom>
        </p:spPr>
        <p:txBody>
          <a:bodyPr vert="horz" lIns="91440" tIns="45720" rIns="91440" bIns="45720" rtlCol="0" anchor="ctr"/>
          <a:lstStyle>
            <a:lvl1pPr algn="l">
              <a:defRPr sz="1000" b="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F9DBF0A7-E644-4692-AD1E-C2BA978EBCFF}" type="datetime1">
              <a:rPr lang="en-US" smtClean="0"/>
              <a:t>6/5/2026</a:t>
            </a:fld>
            <a:endParaRPr lang="en-US"/>
          </a:p>
        </p:txBody>
      </p:sp>
      <p:sp>
        <p:nvSpPr>
          <p:cNvPr id="15" name="Footer Placeholder 4"/>
          <p:cNvSpPr>
            <a:spLocks noGrp="1"/>
          </p:cNvSpPr>
          <p:nvPr>
            <p:ph type="ftr" sz="quarter" idx="3"/>
          </p:nvPr>
        </p:nvSpPr>
        <p:spPr>
          <a:xfrm>
            <a:off x="3556162" y="6355080"/>
            <a:ext cx="4114800" cy="365125"/>
          </a:xfrm>
          <a:prstGeom prst="rect">
            <a:avLst/>
          </a:prstGeom>
        </p:spPr>
        <p:txBody>
          <a:bodyPr vert="horz" lIns="91440" tIns="45720" rIns="91440" bIns="45720" rtlCol="0" anchor="ctr"/>
          <a:lstStyle>
            <a:lvl1pPr algn="l">
              <a:defRPr sz="1100">
                <a:solidFill>
                  <a:schemeClr val="tx1">
                    <a:tint val="75000"/>
                  </a:schemeClr>
                </a:solidFill>
                <a:latin typeface="Segoe UI Semibold" panose="020B0702040204020203" pitchFamily="34" charset="0"/>
              </a:defRPr>
            </a:lvl1pPr>
          </a:lstStyle>
          <a:p>
            <a:endParaRPr lang="en-US"/>
          </a:p>
        </p:txBody>
      </p:sp>
    </p:spTree>
    <p:extLst>
      <p:ext uri="{BB962C8B-B14F-4D97-AF65-F5344CB8AC3E}">
        <p14:creationId xmlns:p14="http://schemas.microsoft.com/office/powerpoint/2010/main" val="3359586768"/>
      </p:ext>
    </p:extLst>
  </p:cSld>
  <p:clrMapOvr>
    <a:masterClrMapping/>
  </p:clrMapOvr>
  <p:extLst>
    <p:ext uri="{DCECCB84-F9BA-43D5-87BE-67443E8EF086}">
      <p15:sldGuideLst xmlns:p15="http://schemas.microsoft.com/office/powerpoint/2012/main">
        <p15:guide id="1" orient="horz" pos="7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Chart ">
    <p:spTree>
      <p:nvGrpSpPr>
        <p:cNvPr id="1" name=""/>
        <p:cNvGrpSpPr/>
        <p:nvPr/>
      </p:nvGrpSpPr>
      <p:grpSpPr>
        <a:xfrm>
          <a:off x="0" y="0"/>
          <a:ext cx="0" cy="0"/>
          <a:chOff x="0" y="0"/>
          <a:chExt cx="0" cy="0"/>
        </a:xfrm>
      </p:grpSpPr>
      <p:sp>
        <p:nvSpPr>
          <p:cNvPr id="7" name="Content Placeholder 2"/>
          <p:cNvSpPr>
            <a:spLocks noGrp="1"/>
          </p:cNvSpPr>
          <p:nvPr>
            <p:ph sz="half" idx="1"/>
          </p:nvPr>
        </p:nvSpPr>
        <p:spPr>
          <a:xfrm>
            <a:off x="7119501" y="1820862"/>
            <a:ext cx="4227991"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a:spLocks noGrp="1"/>
          </p:cNvSpPr>
          <p:nvPr>
            <p:ph type="sldNum" sz="quarter" idx="12"/>
          </p:nvPr>
        </p:nvSpPr>
        <p:spPr>
          <a:xfrm>
            <a:off x="11082528" y="6355080"/>
            <a:ext cx="688760" cy="365125"/>
          </a:xfrm>
          <a:prstGeom prst="rect">
            <a:avLst/>
          </a:prstGeom>
        </p:spPr>
        <p:txBody>
          <a:bodyPr/>
          <a:lstStyle/>
          <a:p>
            <a:fld id="{7D19FC8C-636F-4B61-98CC-E41B290838A8}" type="slidenum">
              <a:rPr lang="en-US" smtClean="0"/>
              <a:t>‹#›</a:t>
            </a:fld>
            <a:endParaRPr lang="en-US"/>
          </a:p>
        </p:txBody>
      </p:sp>
      <p:sp>
        <p:nvSpPr>
          <p:cNvPr id="6" name="Chart Placeholder 5"/>
          <p:cNvSpPr>
            <a:spLocks noGrp="1"/>
          </p:cNvSpPr>
          <p:nvPr>
            <p:ph type="chart" sz="quarter" idx="13"/>
          </p:nvPr>
        </p:nvSpPr>
        <p:spPr>
          <a:xfrm>
            <a:off x="386493" y="1820862"/>
            <a:ext cx="6305354" cy="4351338"/>
          </a:xfrm>
          <a:solidFill>
            <a:schemeClr val="bg1">
              <a:lumMod val="75000"/>
            </a:schemeClr>
          </a:solidFill>
        </p:spPr>
        <p:txBody>
          <a:bodyPr/>
          <a:lstStyle>
            <a:lvl1pPr marL="0" indent="0">
              <a:buNone/>
              <a:defRPr/>
            </a:lvl1pPr>
          </a:lstStyle>
          <a:p>
            <a:r>
              <a:rPr lang="en-US"/>
              <a:t>Click icon to add chart</a:t>
            </a:r>
          </a:p>
        </p:txBody>
      </p:sp>
      <p:sp>
        <p:nvSpPr>
          <p:cNvPr id="15" name="Title 1"/>
          <p:cNvSpPr>
            <a:spLocks noGrp="1"/>
          </p:cNvSpPr>
          <p:nvPr>
            <p:ph type="title"/>
          </p:nvPr>
        </p:nvSpPr>
        <p:spPr>
          <a:xfrm>
            <a:off x="841248" y="365760"/>
            <a:ext cx="10515600" cy="731520"/>
          </a:xfrm>
          <a:prstGeom prst="rect">
            <a:avLst/>
          </a:prstGeom>
        </p:spPr>
        <p:txBody>
          <a:bodyPr/>
          <a:lstStyle>
            <a:lvl1pPr>
              <a:defRPr lang="en-US" sz="3200" b="1" kern="1200" dirty="0">
                <a:solidFill>
                  <a:srgbClr val="142D43"/>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r>
              <a:rPr lang="en-US"/>
              <a:t>Click to edit Master title style</a:t>
            </a:r>
          </a:p>
        </p:txBody>
      </p:sp>
      <p:sp>
        <p:nvSpPr>
          <p:cNvPr id="16" name="Date Placeholder 3"/>
          <p:cNvSpPr>
            <a:spLocks noGrp="1"/>
          </p:cNvSpPr>
          <p:nvPr>
            <p:ph type="dt" sz="half" idx="2"/>
          </p:nvPr>
        </p:nvSpPr>
        <p:spPr>
          <a:xfrm>
            <a:off x="393192" y="6356352"/>
            <a:ext cx="932688" cy="365125"/>
          </a:xfrm>
          <a:prstGeom prst="rect">
            <a:avLst/>
          </a:prstGeom>
        </p:spPr>
        <p:txBody>
          <a:bodyPr vert="horz" lIns="91440" tIns="45720" rIns="91440" bIns="45720" rtlCol="0" anchor="ctr"/>
          <a:lstStyle>
            <a:lvl1pPr algn="l">
              <a:defRPr sz="10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BE060F1B-3EE7-452F-A904-ABFAC6FC1792}" type="datetime1">
              <a:rPr lang="en-US" smtClean="0"/>
              <a:t>6/5/2026</a:t>
            </a:fld>
            <a:endParaRPr lang="en-US"/>
          </a:p>
        </p:txBody>
      </p:sp>
      <p:sp>
        <p:nvSpPr>
          <p:cNvPr id="17" name="Footer Placeholder 4"/>
          <p:cNvSpPr>
            <a:spLocks noGrp="1"/>
          </p:cNvSpPr>
          <p:nvPr>
            <p:ph type="ftr" sz="quarter" idx="3"/>
          </p:nvPr>
        </p:nvSpPr>
        <p:spPr>
          <a:xfrm>
            <a:off x="3410146" y="6355079"/>
            <a:ext cx="4114800" cy="365125"/>
          </a:xfrm>
          <a:prstGeom prst="rect">
            <a:avLst/>
          </a:prstGeom>
        </p:spPr>
        <p:txBody>
          <a:bodyPr vert="horz" lIns="91440" tIns="45720" rIns="91440" bIns="45720" rtlCol="0" anchor="ctr"/>
          <a:lstStyle>
            <a:lvl1pPr algn="l">
              <a:defRPr sz="1100">
                <a:solidFill>
                  <a:schemeClr val="tx1">
                    <a:tint val="75000"/>
                  </a:schemeClr>
                </a:solidFill>
                <a:latin typeface="Segoe UI Semibold" panose="020B0702040204020203" pitchFamily="34" charset="0"/>
              </a:defRPr>
            </a:lvl1pPr>
          </a:lstStyle>
          <a:p>
            <a:endParaRPr lang="en-US"/>
          </a:p>
        </p:txBody>
      </p:sp>
    </p:spTree>
    <p:extLst>
      <p:ext uri="{BB962C8B-B14F-4D97-AF65-F5344CB8AC3E}">
        <p14:creationId xmlns:p14="http://schemas.microsoft.com/office/powerpoint/2010/main" val="3616598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hart ">
    <p:spTree>
      <p:nvGrpSpPr>
        <p:cNvPr id="1" name=""/>
        <p:cNvGrpSpPr/>
        <p:nvPr/>
      </p:nvGrpSpPr>
      <p:grpSpPr>
        <a:xfrm>
          <a:off x="0" y="0"/>
          <a:ext cx="0" cy="0"/>
          <a:chOff x="0" y="0"/>
          <a:chExt cx="0" cy="0"/>
        </a:xfrm>
      </p:grpSpPr>
      <p:sp>
        <p:nvSpPr>
          <p:cNvPr id="7" name="Content Placeholder 2"/>
          <p:cNvSpPr>
            <a:spLocks noGrp="1"/>
          </p:cNvSpPr>
          <p:nvPr>
            <p:ph sz="half" idx="1"/>
          </p:nvPr>
        </p:nvSpPr>
        <p:spPr>
          <a:xfrm>
            <a:off x="841248" y="1820862"/>
            <a:ext cx="4227991"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a:spLocks noGrp="1"/>
          </p:cNvSpPr>
          <p:nvPr>
            <p:ph type="sldNum" sz="quarter" idx="12"/>
          </p:nvPr>
        </p:nvSpPr>
        <p:spPr>
          <a:xfrm>
            <a:off x="11082528" y="6355080"/>
            <a:ext cx="688760" cy="365125"/>
          </a:xfrm>
          <a:prstGeom prst="rect">
            <a:avLst/>
          </a:prstGeom>
        </p:spPr>
        <p:txBody>
          <a:bodyPr/>
          <a:lstStyle/>
          <a:p>
            <a:fld id="{7D19FC8C-636F-4B61-98CC-E41B290838A8}" type="slidenum">
              <a:rPr lang="en-US" smtClean="0"/>
              <a:t>‹#›</a:t>
            </a:fld>
            <a:endParaRPr lang="en-US"/>
          </a:p>
        </p:txBody>
      </p:sp>
      <p:sp>
        <p:nvSpPr>
          <p:cNvPr id="6" name="Chart Placeholder 5"/>
          <p:cNvSpPr>
            <a:spLocks noGrp="1"/>
          </p:cNvSpPr>
          <p:nvPr>
            <p:ph type="chart" sz="quarter" idx="13"/>
          </p:nvPr>
        </p:nvSpPr>
        <p:spPr>
          <a:xfrm>
            <a:off x="5467546" y="1820862"/>
            <a:ext cx="6305354" cy="4351338"/>
          </a:xfrm>
          <a:solidFill>
            <a:schemeClr val="bg1">
              <a:lumMod val="75000"/>
            </a:schemeClr>
          </a:solidFill>
        </p:spPr>
        <p:txBody>
          <a:bodyPr/>
          <a:lstStyle>
            <a:lvl1pPr marL="0" indent="0">
              <a:buNone/>
              <a:defRPr/>
            </a:lvl1pPr>
          </a:lstStyle>
          <a:p>
            <a:r>
              <a:rPr lang="en-US"/>
              <a:t>Click icon to add chart</a:t>
            </a:r>
          </a:p>
        </p:txBody>
      </p:sp>
      <p:sp>
        <p:nvSpPr>
          <p:cNvPr id="15" name="Title 1"/>
          <p:cNvSpPr>
            <a:spLocks noGrp="1"/>
          </p:cNvSpPr>
          <p:nvPr>
            <p:ph type="title"/>
          </p:nvPr>
        </p:nvSpPr>
        <p:spPr>
          <a:xfrm>
            <a:off x="841248" y="365760"/>
            <a:ext cx="10515600" cy="731520"/>
          </a:xfrm>
          <a:prstGeom prst="rect">
            <a:avLst/>
          </a:prstGeom>
        </p:spPr>
        <p:txBody>
          <a:bodyPr/>
          <a:lstStyle>
            <a:lvl1pPr>
              <a:defRPr lang="en-US" sz="3200" b="1" kern="1200" dirty="0">
                <a:solidFill>
                  <a:srgbClr val="142D43"/>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r>
              <a:rPr lang="en-US"/>
              <a:t>Click to edit Master title style</a:t>
            </a:r>
          </a:p>
        </p:txBody>
      </p:sp>
      <p:sp>
        <p:nvSpPr>
          <p:cNvPr id="16" name="Date Placeholder 3"/>
          <p:cNvSpPr>
            <a:spLocks noGrp="1"/>
          </p:cNvSpPr>
          <p:nvPr>
            <p:ph type="dt" sz="half" idx="2"/>
          </p:nvPr>
        </p:nvSpPr>
        <p:spPr>
          <a:xfrm>
            <a:off x="393192" y="6356352"/>
            <a:ext cx="932688" cy="365125"/>
          </a:xfrm>
          <a:prstGeom prst="rect">
            <a:avLst/>
          </a:prstGeom>
        </p:spPr>
        <p:txBody>
          <a:bodyPr vert="horz" lIns="91440" tIns="45720" rIns="91440" bIns="45720" rtlCol="0" anchor="ctr"/>
          <a:lstStyle>
            <a:lvl1pPr algn="l">
              <a:defRPr sz="10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F78929B7-14D6-44FF-9217-0BD8B47E9056}" type="datetime1">
              <a:rPr lang="en-US" smtClean="0"/>
              <a:t>6/5/2026</a:t>
            </a:fld>
            <a:endParaRPr lang="en-US"/>
          </a:p>
        </p:txBody>
      </p:sp>
      <p:sp>
        <p:nvSpPr>
          <p:cNvPr id="17" name="Footer Placeholder 4"/>
          <p:cNvSpPr>
            <a:spLocks noGrp="1"/>
          </p:cNvSpPr>
          <p:nvPr>
            <p:ph type="ftr" sz="quarter" idx="3"/>
          </p:nvPr>
        </p:nvSpPr>
        <p:spPr>
          <a:xfrm>
            <a:off x="3410146" y="6355079"/>
            <a:ext cx="4114800" cy="365125"/>
          </a:xfrm>
          <a:prstGeom prst="rect">
            <a:avLst/>
          </a:prstGeom>
        </p:spPr>
        <p:txBody>
          <a:bodyPr vert="horz" lIns="91440" tIns="45720" rIns="91440" bIns="45720" rtlCol="0" anchor="ctr"/>
          <a:lstStyle>
            <a:lvl1pPr algn="l">
              <a:defRPr sz="1100">
                <a:solidFill>
                  <a:schemeClr val="tx1">
                    <a:tint val="75000"/>
                  </a:schemeClr>
                </a:solidFill>
                <a:latin typeface="Segoe UI Semibold" panose="020B0702040204020203" pitchFamily="34" charset="0"/>
              </a:defRPr>
            </a:lvl1pPr>
          </a:lstStyle>
          <a:p>
            <a:endParaRPr lang="en-US"/>
          </a:p>
        </p:txBody>
      </p:sp>
    </p:spTree>
    <p:extLst>
      <p:ext uri="{BB962C8B-B14F-4D97-AF65-F5344CB8AC3E}">
        <p14:creationId xmlns:p14="http://schemas.microsoft.com/office/powerpoint/2010/main" val="3369900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mportant Emphasis 2">
    <p:bg>
      <p:bgPr>
        <a:solidFill>
          <a:srgbClr val="E9745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010B3-9757-44BF-B1CE-A2704A6D5B6F}"/>
              </a:ext>
            </a:extLst>
          </p:cNvPr>
          <p:cNvSpPr>
            <a:spLocks noGrp="1"/>
          </p:cNvSpPr>
          <p:nvPr>
            <p:ph type="title" hasCustomPrompt="1"/>
          </p:nvPr>
        </p:nvSpPr>
        <p:spPr>
          <a:xfrm>
            <a:off x="838200" y="2528222"/>
            <a:ext cx="10515600" cy="1325563"/>
          </a:xfrm>
          <a:prstGeom prst="rect">
            <a:avLst/>
          </a:prstGeom>
        </p:spPr>
        <p:txBody>
          <a:bodyPr>
            <a:noAutofit/>
          </a:bodyPr>
          <a:lstStyle>
            <a:lvl1pPr algn="ctr">
              <a:defRPr sz="5400">
                <a:solidFill>
                  <a:schemeClr val="bg1"/>
                </a:solidFill>
              </a:defRPr>
            </a:lvl1pPr>
          </a:lstStyle>
          <a:p>
            <a:r>
              <a:rPr lang="en-US"/>
              <a:t>Insert an impactful statement here.</a:t>
            </a:r>
          </a:p>
        </p:txBody>
      </p:sp>
      <p:sp>
        <p:nvSpPr>
          <p:cNvPr id="5" name="Slide Number Placeholder 4">
            <a:extLst>
              <a:ext uri="{FF2B5EF4-FFF2-40B4-BE49-F238E27FC236}">
                <a16:creationId xmlns:a16="http://schemas.microsoft.com/office/drawing/2014/main" id="{5CD5C6FC-71AA-4254-BCB6-4AC57B297449}"/>
              </a:ext>
            </a:extLst>
          </p:cNvPr>
          <p:cNvSpPr>
            <a:spLocks noGrp="1"/>
          </p:cNvSpPr>
          <p:nvPr>
            <p:ph type="sldNum" sz="quarter" idx="12"/>
          </p:nvPr>
        </p:nvSpPr>
        <p:spPr>
          <a:xfrm>
            <a:off x="11082528" y="6355080"/>
            <a:ext cx="685800" cy="365125"/>
          </a:xfrm>
        </p:spPr>
        <p:txBody>
          <a:bodyPr/>
          <a:lstStyle>
            <a:lvl1pPr>
              <a:defRPr>
                <a:solidFill>
                  <a:schemeClr val="bg1"/>
                </a:solidFill>
              </a:defRPr>
            </a:lvl1pPr>
          </a:lstStyle>
          <a:p>
            <a:fld id="{7D19FC8C-636F-4B61-98CC-E41B290838A8}" type="slidenum">
              <a:rPr lang="en-US" smtClean="0"/>
              <a:t>‹#›</a:t>
            </a:fld>
            <a:endParaRPr lang="en-US"/>
          </a:p>
        </p:txBody>
      </p:sp>
      <p:sp>
        <p:nvSpPr>
          <p:cNvPr id="4" name="Content Placeholder 2">
            <a:extLst>
              <a:ext uri="{FF2B5EF4-FFF2-40B4-BE49-F238E27FC236}">
                <a16:creationId xmlns:a16="http://schemas.microsoft.com/office/drawing/2014/main" id="{F4EA3EC5-D2FC-443A-B2F8-6EF710A08C51}"/>
              </a:ext>
            </a:extLst>
          </p:cNvPr>
          <p:cNvSpPr>
            <a:spLocks noGrp="1"/>
          </p:cNvSpPr>
          <p:nvPr>
            <p:ph idx="1" hasCustomPrompt="1"/>
          </p:nvPr>
        </p:nvSpPr>
        <p:spPr>
          <a:xfrm>
            <a:off x="1458410" y="4225458"/>
            <a:ext cx="9275180" cy="825532"/>
          </a:xfrm>
        </p:spPr>
        <p:txBody>
          <a:bodyPr>
            <a:normAutofit lnSpcReduction="10000"/>
          </a:bodyPr>
          <a:lstStyle>
            <a:lvl1pPr algn="ctr">
              <a:defRPr>
                <a:solidFill>
                  <a:schemeClr val="bg1"/>
                </a:solidFill>
              </a:defRPr>
            </a:lvl1pPr>
          </a:lstStyle>
          <a:p>
            <a:pPr marL="0" indent="0" algn="ctr">
              <a:buNone/>
            </a:pPr>
            <a:r>
              <a:rPr lang="en-US"/>
              <a:t>Insert a follow up thought here.</a:t>
            </a:r>
          </a:p>
        </p:txBody>
      </p:sp>
      <p:sp>
        <p:nvSpPr>
          <p:cNvPr id="3" name="Date Placeholder 3">
            <a:extLst>
              <a:ext uri="{FF2B5EF4-FFF2-40B4-BE49-F238E27FC236}">
                <a16:creationId xmlns:a16="http://schemas.microsoft.com/office/drawing/2014/main" id="{309C56E6-ACC7-DC13-2C4C-AD3AE0213B43}"/>
              </a:ext>
            </a:extLst>
          </p:cNvPr>
          <p:cNvSpPr>
            <a:spLocks noGrp="1"/>
          </p:cNvSpPr>
          <p:nvPr>
            <p:ph type="dt" sz="half" idx="2"/>
          </p:nvPr>
        </p:nvSpPr>
        <p:spPr>
          <a:xfrm>
            <a:off x="389878" y="6356351"/>
            <a:ext cx="932895" cy="365125"/>
          </a:xfrm>
          <a:prstGeom prst="rect">
            <a:avLst/>
          </a:prstGeom>
        </p:spPr>
        <p:txBody>
          <a:bodyPr vert="horz" lIns="91440" tIns="45720" rIns="91440" bIns="45720" rtlCol="0" anchor="ctr"/>
          <a:lstStyle>
            <a:lvl1pPr algn="l">
              <a:defRPr sz="1000">
                <a:solidFill>
                  <a:schemeClr val="bg1"/>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fld id="{46536D3B-A282-4F61-A0DB-6DD279698310}" type="datetime1">
              <a:rPr lang="en-US" smtClean="0"/>
              <a:t>6/5/2026</a:t>
            </a:fld>
            <a:endParaRPr lang="en-US">
              <a:solidFill>
                <a:schemeClr val="bg1"/>
              </a:solidFill>
            </a:endParaRPr>
          </a:p>
        </p:txBody>
      </p:sp>
    </p:spTree>
    <p:extLst>
      <p:ext uri="{BB962C8B-B14F-4D97-AF65-F5344CB8AC3E}">
        <p14:creationId xmlns:p14="http://schemas.microsoft.com/office/powerpoint/2010/main" val="11042154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1_Important Emphasis 2">
    <p:bg>
      <p:bgPr>
        <a:solidFill>
          <a:srgbClr val="5EAFC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010B3-9757-44BF-B1CE-A2704A6D5B6F}"/>
              </a:ext>
            </a:extLst>
          </p:cNvPr>
          <p:cNvSpPr>
            <a:spLocks noGrp="1"/>
          </p:cNvSpPr>
          <p:nvPr>
            <p:ph type="title" hasCustomPrompt="1"/>
          </p:nvPr>
        </p:nvSpPr>
        <p:spPr>
          <a:xfrm>
            <a:off x="838200" y="2528222"/>
            <a:ext cx="10515600" cy="1325563"/>
          </a:xfrm>
          <a:prstGeom prst="rect">
            <a:avLst/>
          </a:prstGeom>
        </p:spPr>
        <p:txBody>
          <a:bodyPr>
            <a:noAutofit/>
          </a:bodyPr>
          <a:lstStyle>
            <a:lvl1pPr algn="ctr">
              <a:defRPr sz="5400">
                <a:solidFill>
                  <a:schemeClr val="bg1"/>
                </a:solidFill>
              </a:defRPr>
            </a:lvl1pPr>
          </a:lstStyle>
          <a:p>
            <a:r>
              <a:rPr lang="en-US"/>
              <a:t>Insert an impactful statement here.</a:t>
            </a:r>
          </a:p>
        </p:txBody>
      </p:sp>
      <p:sp>
        <p:nvSpPr>
          <p:cNvPr id="5" name="Slide Number Placeholder 4">
            <a:extLst>
              <a:ext uri="{FF2B5EF4-FFF2-40B4-BE49-F238E27FC236}">
                <a16:creationId xmlns:a16="http://schemas.microsoft.com/office/drawing/2014/main" id="{5CD5C6FC-71AA-4254-BCB6-4AC57B297449}"/>
              </a:ext>
            </a:extLst>
          </p:cNvPr>
          <p:cNvSpPr>
            <a:spLocks noGrp="1"/>
          </p:cNvSpPr>
          <p:nvPr>
            <p:ph type="sldNum" sz="quarter" idx="12"/>
          </p:nvPr>
        </p:nvSpPr>
        <p:spPr>
          <a:xfrm>
            <a:off x="11082528" y="6355080"/>
            <a:ext cx="685800" cy="365125"/>
          </a:xfrm>
        </p:spPr>
        <p:txBody>
          <a:bodyPr/>
          <a:lstStyle>
            <a:lvl1pPr>
              <a:defRPr>
                <a:solidFill>
                  <a:schemeClr val="bg1"/>
                </a:solidFill>
              </a:defRPr>
            </a:lvl1pPr>
          </a:lstStyle>
          <a:p>
            <a:fld id="{7D19FC8C-636F-4B61-98CC-E41B290838A8}" type="slidenum">
              <a:rPr lang="en-US" smtClean="0"/>
              <a:t>‹#›</a:t>
            </a:fld>
            <a:endParaRPr lang="en-US"/>
          </a:p>
        </p:txBody>
      </p:sp>
      <p:sp>
        <p:nvSpPr>
          <p:cNvPr id="4" name="Content Placeholder 2">
            <a:extLst>
              <a:ext uri="{FF2B5EF4-FFF2-40B4-BE49-F238E27FC236}">
                <a16:creationId xmlns:a16="http://schemas.microsoft.com/office/drawing/2014/main" id="{F4EA3EC5-D2FC-443A-B2F8-6EF710A08C51}"/>
              </a:ext>
            </a:extLst>
          </p:cNvPr>
          <p:cNvSpPr>
            <a:spLocks noGrp="1"/>
          </p:cNvSpPr>
          <p:nvPr>
            <p:ph idx="1" hasCustomPrompt="1"/>
          </p:nvPr>
        </p:nvSpPr>
        <p:spPr>
          <a:xfrm>
            <a:off x="1458410" y="4225458"/>
            <a:ext cx="9275180" cy="825532"/>
          </a:xfrm>
        </p:spPr>
        <p:txBody>
          <a:bodyPr>
            <a:normAutofit lnSpcReduction="10000"/>
          </a:bodyPr>
          <a:lstStyle>
            <a:lvl1pPr algn="ctr">
              <a:defRPr>
                <a:solidFill>
                  <a:schemeClr val="bg1"/>
                </a:solidFill>
              </a:defRPr>
            </a:lvl1pPr>
          </a:lstStyle>
          <a:p>
            <a:pPr marL="0" indent="0" algn="ctr">
              <a:buNone/>
            </a:pPr>
            <a:r>
              <a:rPr lang="en-US"/>
              <a:t>Insert a follow up thought here.</a:t>
            </a:r>
          </a:p>
        </p:txBody>
      </p:sp>
      <p:sp>
        <p:nvSpPr>
          <p:cNvPr id="3" name="Date Placeholder 3">
            <a:extLst>
              <a:ext uri="{FF2B5EF4-FFF2-40B4-BE49-F238E27FC236}">
                <a16:creationId xmlns:a16="http://schemas.microsoft.com/office/drawing/2014/main" id="{309C56E6-ACC7-DC13-2C4C-AD3AE0213B43}"/>
              </a:ext>
            </a:extLst>
          </p:cNvPr>
          <p:cNvSpPr>
            <a:spLocks noGrp="1"/>
          </p:cNvSpPr>
          <p:nvPr>
            <p:ph type="dt" sz="half" idx="2"/>
          </p:nvPr>
        </p:nvSpPr>
        <p:spPr>
          <a:xfrm>
            <a:off x="389878" y="6356351"/>
            <a:ext cx="932895" cy="365125"/>
          </a:xfrm>
          <a:prstGeom prst="rect">
            <a:avLst/>
          </a:prstGeom>
        </p:spPr>
        <p:txBody>
          <a:bodyPr vert="horz" lIns="91440" tIns="45720" rIns="91440" bIns="45720" rtlCol="0" anchor="ctr"/>
          <a:lstStyle>
            <a:lvl1pPr algn="l">
              <a:defRPr sz="1000">
                <a:solidFill>
                  <a:schemeClr val="bg1"/>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fld id="{4C3542FE-4F86-427E-A7B8-07B32863833E}" type="datetime1">
              <a:rPr lang="en-US" smtClean="0"/>
              <a:t>6/5/2026</a:t>
            </a:fld>
            <a:endParaRPr lang="en-US"/>
          </a:p>
        </p:txBody>
      </p:sp>
    </p:spTree>
    <p:extLst>
      <p:ext uri="{BB962C8B-B14F-4D97-AF65-F5344CB8AC3E}">
        <p14:creationId xmlns:p14="http://schemas.microsoft.com/office/powerpoint/2010/main" val="504858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2_Important Emphasis 2">
    <p:bg>
      <p:bgPr>
        <a:solidFill>
          <a:srgbClr val="123C5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010B3-9757-44BF-B1CE-A2704A6D5B6F}"/>
              </a:ext>
            </a:extLst>
          </p:cNvPr>
          <p:cNvSpPr>
            <a:spLocks noGrp="1"/>
          </p:cNvSpPr>
          <p:nvPr>
            <p:ph type="title" hasCustomPrompt="1"/>
          </p:nvPr>
        </p:nvSpPr>
        <p:spPr>
          <a:xfrm>
            <a:off x="838200" y="2528222"/>
            <a:ext cx="10515600" cy="1325563"/>
          </a:xfrm>
          <a:prstGeom prst="rect">
            <a:avLst/>
          </a:prstGeom>
        </p:spPr>
        <p:txBody>
          <a:bodyPr>
            <a:noAutofit/>
          </a:bodyPr>
          <a:lstStyle>
            <a:lvl1pPr algn="ctr">
              <a:defRPr sz="5400">
                <a:solidFill>
                  <a:schemeClr val="bg1"/>
                </a:solidFill>
              </a:defRPr>
            </a:lvl1pPr>
          </a:lstStyle>
          <a:p>
            <a:r>
              <a:rPr lang="en-US"/>
              <a:t>Insert an impactful statement here.</a:t>
            </a:r>
          </a:p>
        </p:txBody>
      </p:sp>
      <p:sp>
        <p:nvSpPr>
          <p:cNvPr id="5" name="Slide Number Placeholder 4">
            <a:extLst>
              <a:ext uri="{FF2B5EF4-FFF2-40B4-BE49-F238E27FC236}">
                <a16:creationId xmlns:a16="http://schemas.microsoft.com/office/drawing/2014/main" id="{5CD5C6FC-71AA-4254-BCB6-4AC57B297449}"/>
              </a:ext>
            </a:extLst>
          </p:cNvPr>
          <p:cNvSpPr>
            <a:spLocks noGrp="1"/>
          </p:cNvSpPr>
          <p:nvPr>
            <p:ph type="sldNum" sz="quarter" idx="12"/>
          </p:nvPr>
        </p:nvSpPr>
        <p:spPr>
          <a:xfrm>
            <a:off x="11082528" y="6355080"/>
            <a:ext cx="685800" cy="365125"/>
          </a:xfrm>
        </p:spPr>
        <p:txBody>
          <a:bodyPr/>
          <a:lstStyle>
            <a:lvl1pPr>
              <a:defRPr>
                <a:solidFill>
                  <a:schemeClr val="bg1"/>
                </a:solidFill>
              </a:defRPr>
            </a:lvl1pPr>
          </a:lstStyle>
          <a:p>
            <a:fld id="{7D19FC8C-636F-4B61-98CC-E41B290838A8}" type="slidenum">
              <a:rPr lang="en-US" smtClean="0"/>
              <a:t>‹#›</a:t>
            </a:fld>
            <a:endParaRPr lang="en-US"/>
          </a:p>
        </p:txBody>
      </p:sp>
      <p:sp>
        <p:nvSpPr>
          <p:cNvPr id="4" name="Content Placeholder 2">
            <a:extLst>
              <a:ext uri="{FF2B5EF4-FFF2-40B4-BE49-F238E27FC236}">
                <a16:creationId xmlns:a16="http://schemas.microsoft.com/office/drawing/2014/main" id="{F4EA3EC5-D2FC-443A-B2F8-6EF710A08C51}"/>
              </a:ext>
            </a:extLst>
          </p:cNvPr>
          <p:cNvSpPr>
            <a:spLocks noGrp="1"/>
          </p:cNvSpPr>
          <p:nvPr>
            <p:ph idx="1" hasCustomPrompt="1"/>
          </p:nvPr>
        </p:nvSpPr>
        <p:spPr>
          <a:xfrm>
            <a:off x="1458410" y="4225458"/>
            <a:ext cx="9275180" cy="825532"/>
          </a:xfrm>
        </p:spPr>
        <p:txBody>
          <a:bodyPr>
            <a:normAutofit lnSpcReduction="10000"/>
          </a:bodyPr>
          <a:lstStyle>
            <a:lvl1pPr algn="ctr">
              <a:defRPr>
                <a:solidFill>
                  <a:schemeClr val="bg1"/>
                </a:solidFill>
              </a:defRPr>
            </a:lvl1pPr>
          </a:lstStyle>
          <a:p>
            <a:pPr marL="0" indent="0" algn="ctr">
              <a:buNone/>
            </a:pPr>
            <a:r>
              <a:rPr lang="en-US"/>
              <a:t>Insert a follow up thought here.</a:t>
            </a:r>
          </a:p>
        </p:txBody>
      </p:sp>
      <p:sp>
        <p:nvSpPr>
          <p:cNvPr id="3" name="Date Placeholder 3">
            <a:extLst>
              <a:ext uri="{FF2B5EF4-FFF2-40B4-BE49-F238E27FC236}">
                <a16:creationId xmlns:a16="http://schemas.microsoft.com/office/drawing/2014/main" id="{309C56E6-ACC7-DC13-2C4C-AD3AE0213B43}"/>
              </a:ext>
            </a:extLst>
          </p:cNvPr>
          <p:cNvSpPr>
            <a:spLocks noGrp="1"/>
          </p:cNvSpPr>
          <p:nvPr>
            <p:ph type="dt" sz="half" idx="2"/>
          </p:nvPr>
        </p:nvSpPr>
        <p:spPr>
          <a:xfrm>
            <a:off x="389878" y="6356351"/>
            <a:ext cx="932895" cy="365125"/>
          </a:xfrm>
          <a:prstGeom prst="rect">
            <a:avLst/>
          </a:prstGeom>
        </p:spPr>
        <p:txBody>
          <a:bodyPr vert="horz" lIns="91440" tIns="45720" rIns="91440" bIns="45720" rtlCol="0" anchor="ctr"/>
          <a:lstStyle>
            <a:lvl1pPr algn="l">
              <a:defRPr sz="1000">
                <a:solidFill>
                  <a:schemeClr val="bg1"/>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fld id="{5817BFFD-92F2-4F16-A907-567CA6B6D3C5}" type="datetime1">
              <a:rPr lang="en-US" smtClean="0"/>
              <a:t>6/5/2026</a:t>
            </a:fld>
            <a:endParaRPr lang="en-US"/>
          </a:p>
        </p:txBody>
      </p:sp>
    </p:spTree>
    <p:extLst>
      <p:ext uri="{BB962C8B-B14F-4D97-AF65-F5344CB8AC3E}">
        <p14:creationId xmlns:p14="http://schemas.microsoft.com/office/powerpoint/2010/main" val="25031247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Ligh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B6BEE4-8CAC-4BC0-988C-AA6CF0B38F43}"/>
              </a:ext>
            </a:extLst>
          </p:cNvPr>
          <p:cNvSpPr>
            <a:spLocks noGrp="1"/>
          </p:cNvSpPr>
          <p:nvPr>
            <p:ph type="dt" sz="half" idx="10"/>
          </p:nvPr>
        </p:nvSpPr>
        <p:spPr/>
        <p:txBody>
          <a:bodyPr/>
          <a:lstStyle/>
          <a:p>
            <a:fld id="{F49BD6D3-612C-4D2A-8F96-EDDF303A3462}" type="datetime1">
              <a:rPr lang="en-US" smtClean="0"/>
              <a:t>6/5/2026</a:t>
            </a:fld>
            <a:endParaRPr lang="en-US"/>
          </a:p>
        </p:txBody>
      </p:sp>
      <p:sp>
        <p:nvSpPr>
          <p:cNvPr id="3" name="Footer Placeholder 2">
            <a:extLst>
              <a:ext uri="{FF2B5EF4-FFF2-40B4-BE49-F238E27FC236}">
                <a16:creationId xmlns:a16="http://schemas.microsoft.com/office/drawing/2014/main" id="{B16EF818-D9F8-431B-8513-B88E3B52AC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1382B9-6610-453E-841D-F92037CC5E38}"/>
              </a:ext>
            </a:extLst>
          </p:cNvPr>
          <p:cNvSpPr>
            <a:spLocks noGrp="1"/>
          </p:cNvSpPr>
          <p:nvPr>
            <p:ph type="sldNum" sz="quarter" idx="12"/>
          </p:nvPr>
        </p:nvSpPr>
        <p:spPr/>
        <p:txBody>
          <a:bodyPr/>
          <a:lstStyle/>
          <a:p>
            <a:fld id="{7D19FC8C-636F-4B61-98CC-E41B290838A8}" type="slidenum">
              <a:rPr lang="en-US" smtClean="0"/>
              <a:t>‹#›</a:t>
            </a:fld>
            <a:endParaRPr lang="en-US"/>
          </a:p>
        </p:txBody>
      </p:sp>
    </p:spTree>
    <p:extLst>
      <p:ext uri="{BB962C8B-B14F-4D97-AF65-F5344CB8AC3E}">
        <p14:creationId xmlns:p14="http://schemas.microsoft.com/office/powerpoint/2010/main" val="13472715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106F-A246-2E48-9544-E8146AB80CF1}"/>
              </a:ext>
            </a:extLst>
          </p:cNvPr>
          <p:cNvSpPr>
            <a:spLocks noGrp="1"/>
          </p:cNvSpPr>
          <p:nvPr>
            <p:ph type="ctrTitle"/>
          </p:nvPr>
        </p:nvSpPr>
        <p:spPr>
          <a:xfrm>
            <a:off x="1524000" y="1157875"/>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229C53-2CA9-764A-93AB-ECAD546B01FA}"/>
              </a:ext>
            </a:extLst>
          </p:cNvPr>
          <p:cNvSpPr>
            <a:spLocks noGrp="1"/>
          </p:cNvSpPr>
          <p:nvPr>
            <p:ph type="subTitle" idx="1"/>
          </p:nvPr>
        </p:nvSpPr>
        <p:spPr>
          <a:xfrm>
            <a:off x="1524000" y="363755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6C782C-8745-7347-B6AC-4D8772289B98}"/>
              </a:ext>
            </a:extLst>
          </p:cNvPr>
          <p:cNvSpPr>
            <a:spLocks noGrp="1"/>
          </p:cNvSpPr>
          <p:nvPr>
            <p:ph type="dt" sz="half" idx="10"/>
          </p:nvPr>
        </p:nvSpPr>
        <p:spPr/>
        <p:txBody>
          <a:bodyPr/>
          <a:lstStyle/>
          <a:p>
            <a:fld id="{60041D19-B04C-4D34-8433-13EA639F724B}" type="datetime1">
              <a:rPr lang="en-US" smtClean="0"/>
              <a:t>6/5/2026</a:t>
            </a:fld>
            <a:endParaRPr lang="en-US"/>
          </a:p>
        </p:txBody>
      </p:sp>
      <p:sp>
        <p:nvSpPr>
          <p:cNvPr id="5" name="Footer Placeholder 4">
            <a:extLst>
              <a:ext uri="{FF2B5EF4-FFF2-40B4-BE49-F238E27FC236}">
                <a16:creationId xmlns:a16="http://schemas.microsoft.com/office/drawing/2014/main" id="{0A1CFD0D-118D-4441-A91C-1B836A28AA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B8388-0632-6942-96AC-2D619404EDCE}"/>
              </a:ext>
            </a:extLst>
          </p:cNvPr>
          <p:cNvSpPr>
            <a:spLocks noGrp="1"/>
          </p:cNvSpPr>
          <p:nvPr>
            <p:ph type="sldNum" sz="quarter" idx="12"/>
          </p:nvPr>
        </p:nvSpPr>
        <p:spPr>
          <a:xfrm>
            <a:off x="11082528" y="6355080"/>
            <a:ext cx="688760" cy="365125"/>
          </a:xfrm>
          <a:prstGeom prst="rect">
            <a:avLst/>
          </a:prstGeom>
        </p:spPr>
        <p:txBody>
          <a:bodyPr/>
          <a:lstStyle/>
          <a:p>
            <a:fld id="{7D19FC8C-636F-4B61-98CC-E41B290838A8}" type="slidenum">
              <a:rPr lang="en-US" smtClean="0"/>
              <a:t>‹#›</a:t>
            </a:fld>
            <a:endParaRPr lang="en-US"/>
          </a:p>
        </p:txBody>
      </p:sp>
    </p:spTree>
    <p:extLst>
      <p:ext uri="{BB962C8B-B14F-4D97-AF65-F5344CB8AC3E}">
        <p14:creationId xmlns:p14="http://schemas.microsoft.com/office/powerpoint/2010/main" val="36073380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Graphic with title and descri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2D844F-6E66-4B76-A2DF-A2DBBBEC551A}"/>
              </a:ext>
            </a:extLst>
          </p:cNvPr>
          <p:cNvSpPr/>
          <p:nvPr/>
        </p:nvSpPr>
        <p:spPr>
          <a:xfrm>
            <a:off x="0" y="0"/>
            <a:ext cx="4744074" cy="6858000"/>
          </a:xfrm>
          <a:prstGeom prst="rect">
            <a:avLst/>
          </a:prstGeom>
          <a:solidFill>
            <a:srgbClr val="123C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Title 1">
            <a:extLst>
              <a:ext uri="{FF2B5EF4-FFF2-40B4-BE49-F238E27FC236}">
                <a16:creationId xmlns:a16="http://schemas.microsoft.com/office/drawing/2014/main" id="{EEB9A265-990D-47B5-A18D-9B35B9412805}"/>
              </a:ext>
            </a:extLst>
          </p:cNvPr>
          <p:cNvSpPr>
            <a:spLocks noGrp="1"/>
          </p:cNvSpPr>
          <p:nvPr>
            <p:ph type="title" hasCustomPrompt="1"/>
          </p:nvPr>
        </p:nvSpPr>
        <p:spPr>
          <a:xfrm>
            <a:off x="391947" y="1974689"/>
            <a:ext cx="3843184" cy="1316967"/>
          </a:xfrm>
        </p:spPr>
        <p:txBody>
          <a:bodyPr>
            <a:normAutofit/>
          </a:bodyPr>
          <a:lstStyle>
            <a:lvl1pPr>
              <a:defRPr sz="4000">
                <a:solidFill>
                  <a:schemeClr val="bg1"/>
                </a:solidFill>
              </a:defRPr>
            </a:lvl1pPr>
          </a:lstStyle>
          <a:p>
            <a:r>
              <a:rPr lang="en-US"/>
              <a:t>Click to edit title text</a:t>
            </a:r>
          </a:p>
        </p:txBody>
      </p:sp>
      <p:sp>
        <p:nvSpPr>
          <p:cNvPr id="4" name="Content Placeholder 3">
            <a:extLst>
              <a:ext uri="{FF2B5EF4-FFF2-40B4-BE49-F238E27FC236}">
                <a16:creationId xmlns:a16="http://schemas.microsoft.com/office/drawing/2014/main" id="{68635C71-C912-4053-B3F4-3916EF564208}"/>
              </a:ext>
            </a:extLst>
          </p:cNvPr>
          <p:cNvSpPr>
            <a:spLocks noGrp="1"/>
          </p:cNvSpPr>
          <p:nvPr>
            <p:ph sz="half" idx="2" hasCustomPrompt="1"/>
          </p:nvPr>
        </p:nvSpPr>
        <p:spPr>
          <a:xfrm>
            <a:off x="391947" y="3303639"/>
            <a:ext cx="3843184" cy="1835868"/>
          </a:xfrm>
        </p:spPr>
        <p:txBody>
          <a:bodyPr/>
          <a:lstStyle>
            <a:lvl1pPr marL="0" indent="0">
              <a:buNone/>
              <a:defRPr>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add secondary description</a:t>
            </a:r>
          </a:p>
        </p:txBody>
      </p:sp>
      <p:sp>
        <p:nvSpPr>
          <p:cNvPr id="7" name="Date Placeholder 6">
            <a:extLst>
              <a:ext uri="{FF2B5EF4-FFF2-40B4-BE49-F238E27FC236}">
                <a16:creationId xmlns:a16="http://schemas.microsoft.com/office/drawing/2014/main" id="{D2154D51-DFA5-47E9-8A9A-161DEBA45574}"/>
              </a:ext>
            </a:extLst>
          </p:cNvPr>
          <p:cNvSpPr>
            <a:spLocks noGrp="1"/>
          </p:cNvSpPr>
          <p:nvPr>
            <p:ph type="dt" sz="half" idx="10"/>
          </p:nvPr>
        </p:nvSpPr>
        <p:spPr/>
        <p:txBody>
          <a:bodyPr/>
          <a:lstStyle>
            <a:lvl1pPr>
              <a:defRPr>
                <a:solidFill>
                  <a:schemeClr val="bg1"/>
                </a:solidFill>
              </a:defRPr>
            </a:lvl1pPr>
          </a:lstStyle>
          <a:p>
            <a:fld id="{BF318F9E-D4BA-44B6-B6C6-01048502E653}" type="datetime1">
              <a:rPr lang="en-US" smtClean="0"/>
              <a:t>6/5/2026</a:t>
            </a:fld>
            <a:endParaRPr lang="en-US"/>
          </a:p>
        </p:txBody>
      </p:sp>
      <p:sp>
        <p:nvSpPr>
          <p:cNvPr id="8" name="Footer Placeholder 7">
            <a:extLst>
              <a:ext uri="{FF2B5EF4-FFF2-40B4-BE49-F238E27FC236}">
                <a16:creationId xmlns:a16="http://schemas.microsoft.com/office/drawing/2014/main" id="{37B49F03-611F-411C-98A0-798490E264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CB22838-CE74-4C77-B1A0-EF028770F665}"/>
              </a:ext>
            </a:extLst>
          </p:cNvPr>
          <p:cNvSpPr>
            <a:spLocks noGrp="1"/>
          </p:cNvSpPr>
          <p:nvPr>
            <p:ph type="sldNum" sz="quarter" idx="12"/>
          </p:nvPr>
        </p:nvSpPr>
        <p:spPr/>
        <p:txBody>
          <a:bodyPr/>
          <a:lstStyle/>
          <a:p>
            <a:fld id="{7D19FC8C-636F-4B61-98CC-E41B290838A8}" type="slidenum">
              <a:rPr lang="en-US" smtClean="0"/>
              <a:t>‹#›</a:t>
            </a:fld>
            <a:endParaRPr lang="en-US"/>
          </a:p>
        </p:txBody>
      </p:sp>
      <p:sp>
        <p:nvSpPr>
          <p:cNvPr id="11" name="Content Placeholder 10">
            <a:extLst>
              <a:ext uri="{FF2B5EF4-FFF2-40B4-BE49-F238E27FC236}">
                <a16:creationId xmlns:a16="http://schemas.microsoft.com/office/drawing/2014/main" id="{A1D32AE5-25D3-4B35-AD19-9DD7D771C259}"/>
              </a:ext>
            </a:extLst>
          </p:cNvPr>
          <p:cNvSpPr>
            <a:spLocks noGrp="1"/>
          </p:cNvSpPr>
          <p:nvPr>
            <p:ph sz="quarter" idx="13" hasCustomPrompt="1"/>
          </p:nvPr>
        </p:nvSpPr>
        <p:spPr>
          <a:xfrm>
            <a:off x="5621960" y="1143000"/>
            <a:ext cx="5731840" cy="5029200"/>
          </a:xfrm>
        </p:spPr>
        <p:txBody>
          <a:bodyPr/>
          <a:lstStyle>
            <a:lvl1pPr>
              <a:defRPr>
                <a:solidFill>
                  <a:srgbClr val="142D43"/>
                </a:solidFill>
              </a:defRPr>
            </a:lvl1pPr>
            <a:lvl2pPr>
              <a:defRPr>
                <a:solidFill>
                  <a:schemeClr val="bg2"/>
                </a:solidFill>
              </a:defRPr>
            </a:lvl2pPr>
            <a:lvl3pPr>
              <a:defRPr>
                <a:solidFill>
                  <a:schemeClr val="bg2"/>
                </a:solidFill>
              </a:defRPr>
            </a:lvl3pPr>
            <a:lvl4pPr>
              <a:defRPr>
                <a:solidFill>
                  <a:srgbClr val="142D43"/>
                </a:solidFill>
              </a:defRPr>
            </a:lvl4pPr>
            <a:lvl5pPr>
              <a:defRPr>
                <a:solidFill>
                  <a:srgbClr val="142D43"/>
                </a:solidFill>
              </a:defRPr>
            </a:lvl5pPr>
          </a:lstStyle>
          <a:p>
            <a:pPr lvl="0"/>
            <a:r>
              <a:rPr lang="en-US"/>
              <a:t>Insert graphic, chart, table, etc.</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1D244CE-62E2-E992-32B9-52E2398EDEB0}"/>
              </a:ext>
            </a:extLst>
          </p:cNvPr>
          <p:cNvSpPr/>
          <p:nvPr userDrawn="1"/>
        </p:nvSpPr>
        <p:spPr>
          <a:xfrm>
            <a:off x="0" y="0"/>
            <a:ext cx="47440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6223564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Ligh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96139-4A4C-4D96-8414-3FA1AB05A9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18F1DB-9613-45F9-864C-67D872D0C97D}"/>
              </a:ext>
            </a:extLst>
          </p:cNvPr>
          <p:cNvSpPr>
            <a:spLocks noGrp="1"/>
          </p:cNvSpPr>
          <p:nvPr>
            <p:ph type="dt" sz="half" idx="10"/>
          </p:nvPr>
        </p:nvSpPr>
        <p:spPr/>
        <p:txBody>
          <a:bodyPr/>
          <a:lstStyle/>
          <a:p>
            <a:fld id="{2C227065-92B9-4D99-AD96-65AF7E75DC3E}" type="datetime1">
              <a:rPr lang="en-US" smtClean="0"/>
              <a:t>6/5/2026</a:t>
            </a:fld>
            <a:endParaRPr lang="en-US"/>
          </a:p>
        </p:txBody>
      </p:sp>
      <p:sp>
        <p:nvSpPr>
          <p:cNvPr id="4" name="Footer Placeholder 3">
            <a:extLst>
              <a:ext uri="{FF2B5EF4-FFF2-40B4-BE49-F238E27FC236}">
                <a16:creationId xmlns:a16="http://schemas.microsoft.com/office/drawing/2014/main" id="{87B6412B-A701-494D-9B6D-DE0A257A7A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04E7212-AA04-4C97-94E6-61F252BB2404}"/>
              </a:ext>
            </a:extLst>
          </p:cNvPr>
          <p:cNvSpPr>
            <a:spLocks noGrp="1"/>
          </p:cNvSpPr>
          <p:nvPr>
            <p:ph type="sldNum" sz="quarter" idx="12"/>
          </p:nvPr>
        </p:nvSpPr>
        <p:spPr/>
        <p:txBody>
          <a:bodyPr/>
          <a:lstStyle/>
          <a:p>
            <a:fld id="{7D19FC8C-636F-4B61-98CC-E41B290838A8}" type="slidenum">
              <a:rPr lang="en-US" smtClean="0"/>
              <a:t>‹#›</a:t>
            </a:fld>
            <a:endParaRPr lang="en-US"/>
          </a:p>
        </p:txBody>
      </p:sp>
    </p:spTree>
    <p:extLst>
      <p:ext uri="{BB962C8B-B14F-4D97-AF65-F5344CB8AC3E}">
        <p14:creationId xmlns:p14="http://schemas.microsoft.com/office/powerpoint/2010/main" val="2386488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Agenda Slide">
    <p:bg>
      <p:bgPr>
        <a:solidFill>
          <a:srgbClr val="E9745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255" y="1141875"/>
            <a:ext cx="4597881" cy="1325563"/>
          </a:xfrm>
          <a:prstGeom prst="rect">
            <a:avLst/>
          </a:prstGeom>
        </p:spPr>
        <p:txBody>
          <a:bodyPr/>
          <a:lstStyle>
            <a:lvl1pPr>
              <a:defRPr>
                <a:solidFill>
                  <a:srgbClr val="142D43"/>
                </a:solidFill>
              </a:defRPr>
            </a:lvl1pPr>
          </a:lstStyle>
          <a:p>
            <a:r>
              <a:rPr lang="en-US"/>
              <a:t>Agenda Slide Title</a:t>
            </a:r>
          </a:p>
        </p:txBody>
      </p:sp>
      <p:sp>
        <p:nvSpPr>
          <p:cNvPr id="9" name="Rectangle 8"/>
          <p:cNvSpPr/>
          <p:nvPr/>
        </p:nvSpPr>
        <p:spPr>
          <a:xfrm>
            <a:off x="8078993" y="0"/>
            <a:ext cx="4113007" cy="6858000"/>
          </a:xfrm>
          <a:prstGeom prst="rect">
            <a:avLst/>
          </a:prstGeom>
          <a:gradFill flip="none" rotWithShape="1">
            <a:gsLst>
              <a:gs pos="0">
                <a:schemeClr val="bg1">
                  <a:alpha val="39000"/>
                </a:schemeClr>
              </a:gs>
              <a:gs pos="37000">
                <a:schemeClr val="bg1">
                  <a:alpha val="22000"/>
                </a:schemeClr>
              </a:gs>
              <a:gs pos="100000">
                <a:schemeClr val="accent1">
                  <a:lumMod val="30000"/>
                  <a:lumOff val="7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building, tower&#10;&#10;Description automatically generated">
            <a:extLst>
              <a:ext uri="{FF2B5EF4-FFF2-40B4-BE49-F238E27FC236}">
                <a16:creationId xmlns:a16="http://schemas.microsoft.com/office/drawing/2014/main" id="{2298002F-6377-484A-B2F6-6D109732CD5D}"/>
              </a:ext>
            </a:extLst>
          </p:cNvPr>
          <p:cNvPicPr>
            <a:picLocks noChangeAspect="1"/>
          </p:cNvPicPr>
          <p:nvPr/>
        </p:nvPicPr>
        <p:blipFill rotWithShape="1">
          <a:blip r:embed="rId2">
            <a:alphaModFix amt="35000"/>
          </a:blip>
          <a:srcRect r="23361"/>
          <a:stretch/>
        </p:blipFill>
        <p:spPr>
          <a:xfrm flipH="1">
            <a:off x="0" y="2478196"/>
            <a:ext cx="4597881" cy="4486915"/>
          </a:xfrm>
          <a:prstGeom prst="rect">
            <a:avLst/>
          </a:prstGeom>
        </p:spPr>
      </p:pic>
      <p:sp>
        <p:nvSpPr>
          <p:cNvPr id="8" name="Text Placeholder 7">
            <a:extLst>
              <a:ext uri="{FF2B5EF4-FFF2-40B4-BE49-F238E27FC236}">
                <a16:creationId xmlns:a16="http://schemas.microsoft.com/office/drawing/2014/main" id="{A7B4C029-2EB1-6843-821F-6CA85021B0C9}"/>
              </a:ext>
            </a:extLst>
          </p:cNvPr>
          <p:cNvSpPr>
            <a:spLocks noGrp="1"/>
          </p:cNvSpPr>
          <p:nvPr>
            <p:ph type="body" sz="quarter" idx="10"/>
          </p:nvPr>
        </p:nvSpPr>
        <p:spPr>
          <a:xfrm>
            <a:off x="5945082" y="1143000"/>
            <a:ext cx="5400675" cy="5028148"/>
          </a:xfrm>
        </p:spPr>
        <p:txBody>
          <a:bodyPr/>
          <a:lstStyle>
            <a:lvl1pPr marL="342900" indent="-342900">
              <a:buClr>
                <a:srgbClr val="142D43"/>
              </a:buClr>
              <a:buSzPct val="110000"/>
              <a:buFont typeface="Arial" panose="020B0604020202020204" pitchFamily="34" charset="0"/>
              <a:buChar char="•"/>
              <a:defRPr>
                <a:solidFill>
                  <a:srgbClr val="142D43"/>
                </a:solidFill>
              </a:defRPr>
            </a:lvl1pPr>
            <a:lvl2pPr marL="800100" indent="-342900">
              <a:buClr>
                <a:srgbClr val="142D43"/>
              </a:buClr>
              <a:buSzPct val="110000"/>
              <a:buFont typeface="Arial" panose="020B0604020202020204" pitchFamily="34" charset="0"/>
              <a:buChar char="•"/>
              <a:defRPr>
                <a:solidFill>
                  <a:srgbClr val="142D43"/>
                </a:solidFill>
              </a:defRPr>
            </a:lvl2pPr>
            <a:lvl3pPr marL="1200150" indent="-285750">
              <a:buClr>
                <a:srgbClr val="142D43"/>
              </a:buClr>
              <a:buSzPct val="110000"/>
              <a:buFont typeface="Arial" panose="020B0604020202020204" pitchFamily="34" charset="0"/>
              <a:buChar char="•"/>
              <a:defRPr>
                <a:solidFill>
                  <a:srgbClr val="142D43"/>
                </a:solidFill>
              </a:defRPr>
            </a:lvl3pPr>
            <a:lvl4pPr marL="1657350" indent="-285750">
              <a:buClr>
                <a:srgbClr val="142D43"/>
              </a:buClr>
              <a:buSzPct val="110000"/>
              <a:buFont typeface="Arial" panose="020B0604020202020204" pitchFamily="34" charset="0"/>
              <a:buChar char="•"/>
              <a:defRPr>
                <a:solidFill>
                  <a:srgbClr val="142D43"/>
                </a:solidFill>
              </a:defRPr>
            </a:lvl4pPr>
            <a:lvl5pPr marL="2114550" indent="-285750">
              <a:buClr>
                <a:srgbClr val="142D43"/>
              </a:buClr>
              <a:buSzPct val="110000"/>
              <a:buFont typeface="Arial" panose="020B0604020202020204" pitchFamily="34" charset="0"/>
              <a:buChar char="•"/>
              <a:defRPr sz="1400">
                <a:solidFill>
                  <a:srgbClr val="142D4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61F72D15-49EE-CF08-A6E8-013C99A7F32B}"/>
              </a:ext>
            </a:extLst>
          </p:cNvPr>
          <p:cNvSpPr>
            <a:spLocks noGrp="1"/>
          </p:cNvSpPr>
          <p:nvPr>
            <p:ph type="sldNum" sz="quarter" idx="4"/>
          </p:nvPr>
        </p:nvSpPr>
        <p:spPr>
          <a:xfrm>
            <a:off x="11084140" y="6356351"/>
            <a:ext cx="688760" cy="365125"/>
          </a:xfrm>
          <a:prstGeom prst="rect">
            <a:avLst/>
          </a:prstGeom>
        </p:spPr>
        <p:txBody>
          <a:bodyPr vert="horz" lIns="91440" tIns="45720" rIns="91440" bIns="45720" rtlCol="0" anchor="ctr"/>
          <a:lstStyle>
            <a:lvl1pPr algn="r">
              <a:defRPr sz="1100" b="1">
                <a:solidFill>
                  <a:schemeClr val="bg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fld id="{7D19FC8C-636F-4B61-98CC-E41B290838A8}" type="slidenum">
              <a:rPr lang="en-US" smtClean="0"/>
              <a:t>‹#›</a:t>
            </a:fld>
            <a:endParaRPr lang="en-US"/>
          </a:p>
        </p:txBody>
      </p:sp>
    </p:spTree>
    <p:extLst>
      <p:ext uri="{BB962C8B-B14F-4D97-AF65-F5344CB8AC3E}">
        <p14:creationId xmlns:p14="http://schemas.microsoft.com/office/powerpoint/2010/main" val="4160921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Divider Slide">
    <p:bg>
      <p:bgPr>
        <a:solidFill>
          <a:srgbClr val="E9745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248" y="1141875"/>
            <a:ext cx="7027607" cy="1325563"/>
          </a:xfrm>
          <a:prstGeom prst="rect">
            <a:avLst/>
          </a:prstGeom>
        </p:spPr>
        <p:txBody>
          <a:bodyPr/>
          <a:lstStyle>
            <a:lvl1pPr>
              <a:defRPr>
                <a:solidFill>
                  <a:srgbClr val="142D43"/>
                </a:solidFill>
              </a:defRPr>
            </a:lvl1pPr>
          </a:lstStyle>
          <a:p>
            <a:r>
              <a:rPr lang="en-US"/>
              <a:t>Slide Title</a:t>
            </a:r>
          </a:p>
        </p:txBody>
      </p:sp>
      <p:sp>
        <p:nvSpPr>
          <p:cNvPr id="9" name="Rectangle 8"/>
          <p:cNvSpPr/>
          <p:nvPr/>
        </p:nvSpPr>
        <p:spPr>
          <a:xfrm>
            <a:off x="8078993" y="0"/>
            <a:ext cx="4113007" cy="6858000"/>
          </a:xfrm>
          <a:prstGeom prst="rect">
            <a:avLst/>
          </a:prstGeom>
          <a:gradFill flip="none" rotWithShape="1">
            <a:gsLst>
              <a:gs pos="0">
                <a:schemeClr val="bg1">
                  <a:alpha val="39000"/>
                </a:schemeClr>
              </a:gs>
              <a:gs pos="37000">
                <a:schemeClr val="bg1">
                  <a:alpha val="22000"/>
                </a:schemeClr>
              </a:gs>
              <a:gs pos="100000">
                <a:schemeClr val="accent1">
                  <a:lumMod val="30000"/>
                  <a:lumOff val="7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building, tower&#10;&#10;Description automatically generated">
            <a:extLst>
              <a:ext uri="{FF2B5EF4-FFF2-40B4-BE49-F238E27FC236}">
                <a16:creationId xmlns:a16="http://schemas.microsoft.com/office/drawing/2014/main" id="{2298002F-6377-484A-B2F6-6D109732CD5D}"/>
              </a:ext>
            </a:extLst>
          </p:cNvPr>
          <p:cNvPicPr>
            <a:picLocks noChangeAspect="1"/>
          </p:cNvPicPr>
          <p:nvPr/>
        </p:nvPicPr>
        <p:blipFill rotWithShape="1">
          <a:blip r:embed="rId2">
            <a:alphaModFix amt="35000"/>
          </a:blip>
          <a:srcRect r="23361"/>
          <a:stretch/>
        </p:blipFill>
        <p:spPr>
          <a:xfrm flipH="1">
            <a:off x="0" y="2478196"/>
            <a:ext cx="4597881" cy="4486915"/>
          </a:xfrm>
          <a:prstGeom prst="rect">
            <a:avLst/>
          </a:prstGeom>
        </p:spPr>
      </p:pic>
      <p:sp>
        <p:nvSpPr>
          <p:cNvPr id="3" name="Slide Number Placeholder 5">
            <a:extLst>
              <a:ext uri="{FF2B5EF4-FFF2-40B4-BE49-F238E27FC236}">
                <a16:creationId xmlns:a16="http://schemas.microsoft.com/office/drawing/2014/main" id="{13DE0A56-05C6-63FB-8FD0-DBF8BD4EA10E}"/>
              </a:ext>
            </a:extLst>
          </p:cNvPr>
          <p:cNvSpPr>
            <a:spLocks noGrp="1"/>
          </p:cNvSpPr>
          <p:nvPr>
            <p:ph type="sldNum" sz="quarter" idx="4"/>
          </p:nvPr>
        </p:nvSpPr>
        <p:spPr>
          <a:xfrm>
            <a:off x="11084140" y="6356351"/>
            <a:ext cx="688760" cy="365125"/>
          </a:xfrm>
          <a:prstGeom prst="rect">
            <a:avLst/>
          </a:prstGeom>
        </p:spPr>
        <p:txBody>
          <a:bodyPr vert="horz" lIns="91440" tIns="45720" rIns="91440" bIns="45720" rtlCol="0" anchor="ctr"/>
          <a:lstStyle>
            <a:lvl1pPr algn="r">
              <a:defRPr sz="1100" b="1">
                <a:solidFill>
                  <a:schemeClr val="bg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fld id="{7D19FC8C-636F-4B61-98CC-E41B290838A8}" type="slidenum">
              <a:rPr lang="en-US" smtClean="0"/>
              <a:t>‹#›</a:t>
            </a:fld>
            <a:endParaRPr lang="en-US"/>
          </a:p>
        </p:txBody>
      </p:sp>
    </p:spTree>
    <p:extLst>
      <p:ext uri="{BB962C8B-B14F-4D97-AF65-F5344CB8AC3E}">
        <p14:creationId xmlns:p14="http://schemas.microsoft.com/office/powerpoint/2010/main" val="1409121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729577"/>
          </a:xfrm>
          <a:prstGeom prst="rect">
            <a:avLst/>
          </a:prstGeom>
        </p:spPr>
        <p:txBody>
          <a:bodyPr/>
          <a:lstStyle>
            <a:lvl1pPr>
              <a:defRPr b="1">
                <a:solidFill>
                  <a:srgbClr val="142D43"/>
                </a:solidFill>
              </a:defRPr>
            </a:lvl1pPr>
          </a:lstStyle>
          <a:p>
            <a:r>
              <a:rPr lang="en-US"/>
              <a:t>Click to edit Master title style</a:t>
            </a:r>
          </a:p>
        </p:txBody>
      </p:sp>
      <p:sp>
        <p:nvSpPr>
          <p:cNvPr id="3" name="Content Placeholder 2"/>
          <p:cNvSpPr>
            <a:spLocks noGrp="1"/>
          </p:cNvSpPr>
          <p:nvPr>
            <p:ph idx="1"/>
          </p:nvPr>
        </p:nvSpPr>
        <p:spPr>
          <a:xfrm>
            <a:off x="838200" y="1146220"/>
            <a:ext cx="10515600" cy="5030743"/>
          </a:xfrm>
        </p:spPr>
        <p:txBody>
          <a:bodyPr/>
          <a:lstStyle>
            <a:lvl1pPr marL="0" indent="0">
              <a:buNone/>
              <a:defRPr/>
            </a:lvl1pPr>
            <a:lvl2pPr marL="461963" indent="-228600">
              <a:defRPr/>
            </a:lvl2pPr>
            <a:lvl3pPr marL="914400" indent="-228600">
              <a:defRPr/>
            </a:lvl3pPr>
            <a:lvl4pPr marL="1376363" indent="-228600">
              <a:defRPr/>
            </a:lvl4pPr>
            <a:lvl5pPr marL="1828800" indent="-2286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FD2E39-A838-3623-CB98-D54E0253ADFF}"/>
              </a:ext>
            </a:extLst>
          </p:cNvPr>
          <p:cNvSpPr>
            <a:spLocks noGrp="1"/>
          </p:cNvSpPr>
          <p:nvPr>
            <p:ph type="dt" sz="half" idx="10"/>
          </p:nvPr>
        </p:nvSpPr>
        <p:spPr/>
        <p:txBody>
          <a:bodyPr/>
          <a:lstStyle/>
          <a:p>
            <a:fld id="{38A219B3-DC5B-45B1-AE63-F353932DE7D7}" type="datetime1">
              <a:rPr lang="en-US" smtClean="0"/>
              <a:t>6/5/2026</a:t>
            </a:fld>
            <a:endParaRPr lang="en-US"/>
          </a:p>
        </p:txBody>
      </p:sp>
      <p:sp>
        <p:nvSpPr>
          <p:cNvPr id="8" name="Footer Placeholder 7">
            <a:extLst>
              <a:ext uri="{FF2B5EF4-FFF2-40B4-BE49-F238E27FC236}">
                <a16:creationId xmlns:a16="http://schemas.microsoft.com/office/drawing/2014/main" id="{2069C7AE-9B95-9DAE-A443-A48DC1D1BC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2E0FBB-9329-6501-D598-4889F987109B}"/>
              </a:ext>
            </a:extLst>
          </p:cNvPr>
          <p:cNvSpPr>
            <a:spLocks noGrp="1"/>
          </p:cNvSpPr>
          <p:nvPr>
            <p:ph type="sldNum" sz="quarter" idx="12"/>
          </p:nvPr>
        </p:nvSpPr>
        <p:spPr/>
        <p:txBody>
          <a:bodyPr/>
          <a:lstStyle/>
          <a:p>
            <a:fld id="{7D19FC8C-636F-4B61-98CC-E41B290838A8}" type="slidenum">
              <a:rPr lang="en-US" smtClean="0"/>
              <a:t>‹#›</a:t>
            </a:fld>
            <a:endParaRPr lang="en-US"/>
          </a:p>
        </p:txBody>
      </p:sp>
    </p:spTree>
    <p:extLst>
      <p:ext uri="{BB962C8B-B14F-4D97-AF65-F5344CB8AC3E}">
        <p14:creationId xmlns:p14="http://schemas.microsoft.com/office/powerpoint/2010/main" val="2283938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159099"/>
            <a:ext cx="5181600" cy="5017864"/>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159099"/>
            <a:ext cx="5181600" cy="5017864"/>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AF7EA21-909C-48F0-AB4B-5BDC99FFC61D}" type="datetime1">
              <a:rPr lang="en-US" smtClean="0"/>
              <a:t>6/5/2026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1082528" y="6355080"/>
            <a:ext cx="688760" cy="365125"/>
          </a:xfrm>
          <a:prstGeom prst="rect">
            <a:avLst/>
          </a:prstGeom>
        </p:spPr>
        <p:txBody>
          <a:bodyPr/>
          <a:lstStyle/>
          <a:p>
            <a:fld id="{7D19FC8C-636F-4B61-98CC-E41B290838A8}" type="slidenum">
              <a:rPr lang="en-US" smtClean="0"/>
              <a:t>‹#›</a:t>
            </a:fld>
            <a:endParaRPr lang="en-US"/>
          </a:p>
        </p:txBody>
      </p:sp>
      <p:sp>
        <p:nvSpPr>
          <p:cNvPr id="8" name="Title 1">
            <a:extLst>
              <a:ext uri="{FF2B5EF4-FFF2-40B4-BE49-F238E27FC236}">
                <a16:creationId xmlns:a16="http://schemas.microsoft.com/office/drawing/2014/main" id="{9BF25576-66DD-2E8F-0817-4CB5F4DE3F83}"/>
              </a:ext>
            </a:extLst>
          </p:cNvPr>
          <p:cNvSpPr>
            <a:spLocks noGrp="1"/>
          </p:cNvSpPr>
          <p:nvPr>
            <p:ph type="title"/>
          </p:nvPr>
        </p:nvSpPr>
        <p:spPr>
          <a:xfrm>
            <a:off x="838200" y="365127"/>
            <a:ext cx="10515600" cy="729577"/>
          </a:xfrm>
          <a:prstGeom prst="rect">
            <a:avLst/>
          </a:prstGeom>
        </p:spPr>
        <p:txBody>
          <a:bodyPr/>
          <a:lstStyle>
            <a:lvl1pPr>
              <a:defRPr b="1">
                <a:solidFill>
                  <a:srgbClr val="142D43"/>
                </a:solidFill>
              </a:defRPr>
            </a:lvl1pPr>
          </a:lstStyle>
          <a:p>
            <a:r>
              <a:rPr lang="en-US"/>
              <a:t>Click to edit Master title style</a:t>
            </a:r>
          </a:p>
        </p:txBody>
      </p:sp>
    </p:spTree>
    <p:extLst>
      <p:ext uri="{BB962C8B-B14F-4D97-AF65-F5344CB8AC3E}">
        <p14:creationId xmlns:p14="http://schemas.microsoft.com/office/powerpoint/2010/main" val="3037428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389878" y="6356350"/>
            <a:ext cx="932895" cy="365125"/>
          </a:xfrm>
        </p:spPr>
        <p:txBody>
          <a:bodyPr/>
          <a:lstStyle/>
          <a:p>
            <a:fld id="{C2B59B6C-8524-44CE-8841-E3C2C75C587C}" type="datetime1">
              <a:rPr lang="en-US" smtClean="0"/>
              <a:t>6/5/2026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11084140" y="6356350"/>
            <a:ext cx="688760" cy="365125"/>
          </a:xfrm>
          <a:prstGeom prst="rect">
            <a:avLst/>
          </a:prstGeom>
        </p:spPr>
        <p:txBody>
          <a:bodyPr/>
          <a:lstStyle>
            <a:lvl1pPr>
              <a:defRPr sz="1100" b="1">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7D19FC8C-636F-4B61-98CC-E41B290838A8}" type="slidenum">
              <a:rPr lang="en-US" smtClean="0"/>
              <a:t>‹#›</a:t>
            </a:fld>
            <a:endParaRPr lang="en-US"/>
          </a:p>
        </p:txBody>
      </p:sp>
      <p:sp>
        <p:nvSpPr>
          <p:cNvPr id="6" name="Title 1">
            <a:extLst>
              <a:ext uri="{FF2B5EF4-FFF2-40B4-BE49-F238E27FC236}">
                <a16:creationId xmlns:a16="http://schemas.microsoft.com/office/drawing/2014/main" id="{EC15FA58-67A2-3739-F415-1475207FA8E0}"/>
              </a:ext>
            </a:extLst>
          </p:cNvPr>
          <p:cNvSpPr>
            <a:spLocks noGrp="1"/>
          </p:cNvSpPr>
          <p:nvPr>
            <p:ph type="title"/>
          </p:nvPr>
        </p:nvSpPr>
        <p:spPr>
          <a:xfrm>
            <a:off x="838200" y="365127"/>
            <a:ext cx="10515600" cy="729577"/>
          </a:xfrm>
          <a:prstGeom prst="rect">
            <a:avLst/>
          </a:prstGeom>
        </p:spPr>
        <p:txBody>
          <a:bodyPr/>
          <a:lstStyle>
            <a:lvl1pPr>
              <a:defRPr b="1">
                <a:solidFill>
                  <a:srgbClr val="142D43"/>
                </a:solidFill>
              </a:defRPr>
            </a:lvl1pPr>
          </a:lstStyle>
          <a:p>
            <a:r>
              <a:rPr lang="en-US"/>
              <a:t>Click to edit Master title style</a:t>
            </a:r>
          </a:p>
        </p:txBody>
      </p:sp>
    </p:spTree>
    <p:extLst>
      <p:ext uri="{BB962C8B-B14F-4D97-AF65-F5344CB8AC3E}">
        <p14:creationId xmlns:p14="http://schemas.microsoft.com/office/powerpoint/2010/main" val="1028180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389878" y="6356350"/>
            <a:ext cx="932895" cy="365125"/>
          </a:xfrm>
        </p:spPr>
        <p:txBody>
          <a:bodyPr/>
          <a:lstStyle/>
          <a:p>
            <a:fld id="{DEFD118C-28D2-487B-8586-FA98DE61AD6E}" type="datetime1">
              <a:rPr lang="en-US" smtClean="0"/>
              <a:t>6/5/2026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11084140" y="6356350"/>
            <a:ext cx="688760" cy="365125"/>
          </a:xfrm>
          <a:prstGeom prst="rect">
            <a:avLst/>
          </a:prstGeom>
        </p:spPr>
        <p:txBody>
          <a:bodyPr/>
          <a:lstStyle>
            <a:lvl1pPr>
              <a:defRPr sz="1100" b="1">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7D19FC8C-636F-4B61-98CC-E41B290838A8}" type="slidenum">
              <a:rPr lang="en-US" smtClean="0"/>
              <a:t>‹#›</a:t>
            </a:fld>
            <a:endParaRPr lang="en-US"/>
          </a:p>
        </p:txBody>
      </p:sp>
      <p:sp>
        <p:nvSpPr>
          <p:cNvPr id="6" name="Title 1">
            <a:extLst>
              <a:ext uri="{FF2B5EF4-FFF2-40B4-BE49-F238E27FC236}">
                <a16:creationId xmlns:a16="http://schemas.microsoft.com/office/drawing/2014/main" id="{EC15FA58-67A2-3739-F415-1475207FA8E0}"/>
              </a:ext>
            </a:extLst>
          </p:cNvPr>
          <p:cNvSpPr>
            <a:spLocks noGrp="1"/>
          </p:cNvSpPr>
          <p:nvPr>
            <p:ph type="title"/>
          </p:nvPr>
        </p:nvSpPr>
        <p:spPr>
          <a:xfrm>
            <a:off x="838200" y="365127"/>
            <a:ext cx="10515600" cy="729577"/>
          </a:xfrm>
          <a:prstGeom prst="rect">
            <a:avLst/>
          </a:prstGeom>
        </p:spPr>
        <p:txBody>
          <a:bodyPr/>
          <a:lstStyle>
            <a:lvl1pPr>
              <a:defRPr b="1">
                <a:solidFill>
                  <a:srgbClr val="142D43"/>
                </a:solidFill>
              </a:defRPr>
            </a:lvl1pPr>
          </a:lstStyle>
          <a:p>
            <a:r>
              <a:rPr lang="en-US"/>
              <a:t>Click to edit Master title style</a:t>
            </a:r>
          </a:p>
        </p:txBody>
      </p:sp>
      <p:sp>
        <p:nvSpPr>
          <p:cNvPr id="2" name="Picture Placeholder 2">
            <a:extLst>
              <a:ext uri="{FF2B5EF4-FFF2-40B4-BE49-F238E27FC236}">
                <a16:creationId xmlns:a16="http://schemas.microsoft.com/office/drawing/2014/main" id="{223A9F3D-CF95-C883-5B8F-9EB0EFF68271}"/>
              </a:ext>
            </a:extLst>
          </p:cNvPr>
          <p:cNvSpPr>
            <a:spLocks noGrp="1" noChangeAspect="1"/>
          </p:cNvSpPr>
          <p:nvPr>
            <p:ph type="pic" idx="13"/>
          </p:nvPr>
        </p:nvSpPr>
        <p:spPr>
          <a:xfrm>
            <a:off x="381000" y="1143000"/>
            <a:ext cx="11391900" cy="5029200"/>
          </a:xfrm>
          <a:prstGeom prst="rect">
            <a:avLst/>
          </a:prstGeom>
          <a:solidFill>
            <a:schemeClr val="bg2">
              <a:lumMod val="75000"/>
            </a:schemeClr>
          </a:solidFill>
          <a:ln>
            <a:no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Tree>
    <p:extLst>
      <p:ext uri="{BB962C8B-B14F-4D97-AF65-F5344CB8AC3E}">
        <p14:creationId xmlns:p14="http://schemas.microsoft.com/office/powerpoint/2010/main" val="2547067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E5E0F419-5DAC-17E4-E72D-19BDE21A7479}"/>
              </a:ext>
            </a:extLst>
          </p:cNvPr>
          <p:cNvSpPr>
            <a:spLocks noGrp="1" noChangeAspect="1"/>
          </p:cNvSpPr>
          <p:nvPr>
            <p:ph type="pic" idx="13"/>
          </p:nvPr>
        </p:nvSpPr>
        <p:spPr>
          <a:xfrm>
            <a:off x="0" y="0"/>
            <a:ext cx="12192000" cy="6861175"/>
          </a:xfrm>
          <a:prstGeom prst="rect">
            <a:avLst/>
          </a:prstGeom>
          <a:solidFill>
            <a:schemeClr val="bg2">
              <a:lumMod val="75000"/>
            </a:schemeClr>
          </a:solidFill>
          <a:ln>
            <a:no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3" name="Date Placeholder 2"/>
          <p:cNvSpPr>
            <a:spLocks noGrp="1"/>
          </p:cNvSpPr>
          <p:nvPr>
            <p:ph type="dt" sz="half" idx="10"/>
          </p:nvPr>
        </p:nvSpPr>
        <p:spPr>
          <a:xfrm>
            <a:off x="393192" y="6356350"/>
            <a:ext cx="932895" cy="365125"/>
          </a:xfrm>
        </p:spPr>
        <p:txBody>
          <a:bodyPr/>
          <a:lstStyle>
            <a:lvl1pPr>
              <a:defRPr>
                <a:solidFill>
                  <a:schemeClr val="bg1"/>
                </a:solidFill>
              </a:defRPr>
            </a:lvl1pPr>
          </a:lstStyle>
          <a:p>
            <a:fld id="{C6CE07D9-6319-4D85-8DAA-BEAA59B7A077}" type="datetime1">
              <a:rPr lang="en-US" smtClean="0"/>
              <a:t>6/5/2026</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a:xfrm>
            <a:off x="11084140" y="6356350"/>
            <a:ext cx="688760" cy="365125"/>
          </a:xfrm>
          <a:prstGeom prst="rect">
            <a:avLst/>
          </a:prstGeom>
        </p:spPr>
        <p:txBody>
          <a:bodyPr/>
          <a:lstStyle>
            <a:lvl1pPr>
              <a:defRPr sz="1100" b="1">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7D19FC8C-636F-4B61-98CC-E41B290838A8}" type="slidenum">
              <a:rPr lang="en-US" smtClean="0"/>
              <a:t>‹#›</a:t>
            </a:fld>
            <a:endParaRPr lang="en-US"/>
          </a:p>
        </p:txBody>
      </p:sp>
      <p:sp>
        <p:nvSpPr>
          <p:cNvPr id="6" name="Title 1">
            <a:extLst>
              <a:ext uri="{FF2B5EF4-FFF2-40B4-BE49-F238E27FC236}">
                <a16:creationId xmlns:a16="http://schemas.microsoft.com/office/drawing/2014/main" id="{EC15FA58-67A2-3739-F415-1475207FA8E0}"/>
              </a:ext>
            </a:extLst>
          </p:cNvPr>
          <p:cNvSpPr>
            <a:spLocks noGrp="1"/>
          </p:cNvSpPr>
          <p:nvPr>
            <p:ph type="title"/>
          </p:nvPr>
        </p:nvSpPr>
        <p:spPr>
          <a:xfrm>
            <a:off x="838200" y="365127"/>
            <a:ext cx="10515600" cy="729577"/>
          </a:xfrm>
          <a:prstGeom prst="rect">
            <a:avLst/>
          </a:prstGeom>
        </p:spPr>
        <p:txBody>
          <a:bodyPr/>
          <a:lstStyle>
            <a:lvl1pPr>
              <a:defRPr lang="en-US" sz="3200" kern="1200" dirty="0">
                <a:solidFill>
                  <a:schemeClr val="bg1"/>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159714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 and Photo ">
    <p:spTree>
      <p:nvGrpSpPr>
        <p:cNvPr id="1" name=""/>
        <p:cNvGrpSpPr/>
        <p:nvPr/>
      </p:nvGrpSpPr>
      <p:grpSpPr>
        <a:xfrm>
          <a:off x="0" y="0"/>
          <a:ext cx="0" cy="0"/>
          <a:chOff x="0" y="0"/>
          <a:chExt cx="0" cy="0"/>
        </a:xfrm>
      </p:grpSpPr>
      <p:sp>
        <p:nvSpPr>
          <p:cNvPr id="6" name="Picture Placeholder 2"/>
          <p:cNvSpPr>
            <a:spLocks noGrp="1" noChangeAspect="1"/>
          </p:cNvSpPr>
          <p:nvPr>
            <p:ph type="pic" idx="13"/>
          </p:nvPr>
        </p:nvSpPr>
        <p:spPr>
          <a:xfrm>
            <a:off x="5436392" y="1138561"/>
            <a:ext cx="6336508" cy="5033640"/>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7" name="Content Placeholder 2"/>
          <p:cNvSpPr>
            <a:spLocks noGrp="1"/>
          </p:cNvSpPr>
          <p:nvPr>
            <p:ph sz="half" idx="1"/>
          </p:nvPr>
        </p:nvSpPr>
        <p:spPr>
          <a:xfrm>
            <a:off x="847447" y="1175618"/>
            <a:ext cx="4227991" cy="4996582"/>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4"/>
          </p:nvPr>
        </p:nvSpPr>
        <p:spPr/>
        <p:txBody>
          <a:bodyPr/>
          <a:lstStyle/>
          <a:p>
            <a:fld id="{391006DA-AC3D-465F-811D-4860D6E6DE83}" type="datetime1">
              <a:rPr lang="en-US" smtClean="0"/>
              <a:t>6/5/2026</a:t>
            </a:fld>
            <a:endParaRPr lang="en-US"/>
          </a:p>
        </p:txBody>
      </p:sp>
      <p:sp>
        <p:nvSpPr>
          <p:cNvPr id="3" name="Footer Placeholder 2"/>
          <p:cNvSpPr>
            <a:spLocks noGrp="1"/>
          </p:cNvSpPr>
          <p:nvPr>
            <p:ph type="ftr" sz="quarter" idx="15"/>
          </p:nvPr>
        </p:nvSpPr>
        <p:spPr/>
        <p:txBody>
          <a:bodyPr/>
          <a:lstStyle/>
          <a:p>
            <a:endParaRPr lang="en-US"/>
          </a:p>
        </p:txBody>
      </p:sp>
      <p:sp>
        <p:nvSpPr>
          <p:cNvPr id="4" name="Slide Number Placeholder 3"/>
          <p:cNvSpPr>
            <a:spLocks noGrp="1"/>
          </p:cNvSpPr>
          <p:nvPr>
            <p:ph type="sldNum" sz="quarter" idx="16"/>
          </p:nvPr>
        </p:nvSpPr>
        <p:spPr>
          <a:xfrm>
            <a:off x="11082528" y="6355080"/>
            <a:ext cx="688760" cy="365125"/>
          </a:xfrm>
          <a:prstGeom prst="rect">
            <a:avLst/>
          </a:prstGeom>
        </p:spPr>
        <p:txBody>
          <a:bodyPr/>
          <a:lstStyle/>
          <a:p>
            <a:fld id="{7D19FC8C-636F-4B61-98CC-E41B290838A8}" type="slidenum">
              <a:rPr lang="en-US" smtClean="0"/>
              <a:t>‹#›</a:t>
            </a:fld>
            <a:endParaRPr lang="en-US"/>
          </a:p>
        </p:txBody>
      </p:sp>
      <p:sp>
        <p:nvSpPr>
          <p:cNvPr id="8" name="Title 1">
            <a:extLst>
              <a:ext uri="{FF2B5EF4-FFF2-40B4-BE49-F238E27FC236}">
                <a16:creationId xmlns:a16="http://schemas.microsoft.com/office/drawing/2014/main" id="{82D781F0-6EA6-5294-44D0-E2587D3CF1B6}"/>
              </a:ext>
            </a:extLst>
          </p:cNvPr>
          <p:cNvSpPr>
            <a:spLocks noGrp="1"/>
          </p:cNvSpPr>
          <p:nvPr>
            <p:ph type="title"/>
          </p:nvPr>
        </p:nvSpPr>
        <p:spPr>
          <a:xfrm>
            <a:off x="841248" y="365760"/>
            <a:ext cx="10515600" cy="731520"/>
          </a:xfrm>
          <a:prstGeom prst="rect">
            <a:avLst/>
          </a:prstGeom>
        </p:spPr>
        <p:txBody>
          <a:bodyPr/>
          <a:lstStyle>
            <a:lvl1pPr>
              <a:defRPr lang="en-US" sz="3200" b="1" kern="1200" dirty="0">
                <a:solidFill>
                  <a:srgbClr val="142D43"/>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3410828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72957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171977"/>
            <a:ext cx="10515600" cy="500498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89878" y="6356351"/>
            <a:ext cx="932895" cy="365125"/>
          </a:xfrm>
          <a:prstGeom prst="rect">
            <a:avLst/>
          </a:prstGeom>
        </p:spPr>
        <p:txBody>
          <a:bodyPr vert="horz" lIns="91440" tIns="45720" rIns="91440" bIns="45720" rtlCol="0" anchor="ctr"/>
          <a:lstStyle>
            <a:lvl1pPr algn="l">
              <a:defRPr sz="10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fld id="{F9CE9FC7-90DC-4FB1-959D-68D3BC8AD18E}" type="datetime1">
              <a:rPr lang="en-US" smtClean="0"/>
              <a:t>6/5/2026</a:t>
            </a:fld>
            <a:endParaRPr lang="en-US"/>
          </a:p>
        </p:txBody>
      </p:sp>
      <p:sp>
        <p:nvSpPr>
          <p:cNvPr id="5" name="Footer Placeholder 4"/>
          <p:cNvSpPr>
            <a:spLocks noGrp="1"/>
          </p:cNvSpPr>
          <p:nvPr>
            <p:ph type="ftr" sz="quarter" idx="3"/>
          </p:nvPr>
        </p:nvSpPr>
        <p:spPr>
          <a:xfrm>
            <a:off x="4038600" y="6357431"/>
            <a:ext cx="4114800" cy="365125"/>
          </a:xfrm>
          <a:prstGeom prst="rect">
            <a:avLst/>
          </a:prstGeom>
        </p:spPr>
        <p:txBody>
          <a:bodyPr vert="horz" lIns="91440" tIns="45720" rIns="91440" bIns="45720" rtlCol="0" anchor="ctr"/>
          <a:lstStyle>
            <a:lvl1pPr algn="l">
              <a:defRPr sz="1000">
                <a:solidFill>
                  <a:schemeClr val="tx1">
                    <a:tint val="75000"/>
                  </a:schemeClr>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endParaRPr lang="en-US"/>
          </a:p>
        </p:txBody>
      </p:sp>
      <p:sp>
        <p:nvSpPr>
          <p:cNvPr id="10" name="Slide Number Placeholder 5">
            <a:extLst>
              <a:ext uri="{FF2B5EF4-FFF2-40B4-BE49-F238E27FC236}">
                <a16:creationId xmlns:a16="http://schemas.microsoft.com/office/drawing/2014/main" id="{ACCE4E26-6202-304E-B0BB-E9919FA96672}"/>
              </a:ext>
            </a:extLst>
          </p:cNvPr>
          <p:cNvSpPr>
            <a:spLocks noGrp="1"/>
          </p:cNvSpPr>
          <p:nvPr>
            <p:ph type="sldNum" sz="quarter" idx="4"/>
          </p:nvPr>
        </p:nvSpPr>
        <p:spPr>
          <a:xfrm>
            <a:off x="11084140" y="6356351"/>
            <a:ext cx="688760" cy="365125"/>
          </a:xfrm>
          <a:prstGeom prst="rect">
            <a:avLst/>
          </a:prstGeom>
        </p:spPr>
        <p:txBody>
          <a:bodyPr vert="horz" lIns="91440" tIns="45720" rIns="91440" bIns="45720" rtlCol="0" anchor="ctr"/>
          <a:lstStyle>
            <a:lvl1pPr algn="r">
              <a:defRPr sz="1100" b="1">
                <a:solidFill>
                  <a:schemeClr val="bg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fld id="{7D19FC8C-636F-4B61-98CC-E41B290838A8}" type="slidenum">
              <a:rPr lang="en-US" smtClean="0"/>
              <a:t>‹#›</a:t>
            </a:fld>
            <a:endParaRPr lang="en-US"/>
          </a:p>
        </p:txBody>
      </p:sp>
      <p:pic>
        <p:nvPicPr>
          <p:cNvPr id="8" name="Picture 7" descr="A picture containing building, tower&#10;&#10;Description automatically generated">
            <a:extLst>
              <a:ext uri="{FF2B5EF4-FFF2-40B4-BE49-F238E27FC236}">
                <a16:creationId xmlns:a16="http://schemas.microsoft.com/office/drawing/2014/main" id="{69EE0015-AF11-9205-8285-3AEC529CF441}"/>
              </a:ext>
            </a:extLst>
          </p:cNvPr>
          <p:cNvPicPr>
            <a:picLocks noChangeAspect="1"/>
          </p:cNvPicPr>
          <p:nvPr/>
        </p:nvPicPr>
        <p:blipFill>
          <a:blip r:embed="rId21">
            <a:duotone>
              <a:prstClr val="black"/>
              <a:schemeClr val="accent2">
                <a:tint val="45000"/>
                <a:satMod val="400000"/>
              </a:schemeClr>
            </a:duotone>
          </a:blip>
          <a:stretch>
            <a:fillRect/>
          </a:stretch>
        </p:blipFill>
        <p:spPr>
          <a:xfrm>
            <a:off x="11256938" y="365127"/>
            <a:ext cx="515962" cy="389633"/>
          </a:xfrm>
          <a:prstGeom prst="rect">
            <a:avLst/>
          </a:prstGeom>
        </p:spPr>
      </p:pic>
    </p:spTree>
    <p:extLst>
      <p:ext uri="{BB962C8B-B14F-4D97-AF65-F5344CB8AC3E}">
        <p14:creationId xmlns:p14="http://schemas.microsoft.com/office/powerpoint/2010/main" val="166738990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Lst>
  <p:hf hdr="0" ftr="0"/>
  <p:txStyles>
    <p:titleStyle>
      <a:lvl1pPr algn="l" defTabSz="914400" rtl="0" eaLnBrk="1" latinLnBrk="0" hangingPunct="1">
        <a:lnSpc>
          <a:spcPct val="90000"/>
        </a:lnSpc>
        <a:spcBef>
          <a:spcPct val="0"/>
        </a:spcBef>
        <a:buNone/>
        <a:defRPr sz="32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8">
          <p15:clr>
            <a:srgbClr val="F26B43"/>
          </p15:clr>
        </p15:guide>
        <p15:guide id="2" pos="528">
          <p15:clr>
            <a:srgbClr val="F26B43"/>
          </p15:clr>
        </p15:guide>
        <p15:guide id="3" pos="7152">
          <p15:clr>
            <a:srgbClr val="F26B43"/>
          </p15:clr>
        </p15:guide>
        <p15:guide id="4" pos="240">
          <p15:clr>
            <a:srgbClr val="F26B43"/>
          </p15:clr>
        </p15:guide>
        <p15:guide id="5" pos="7416">
          <p15:clr>
            <a:srgbClr val="F26B43"/>
          </p15:clr>
        </p15:guide>
        <p15:guide id="6" orient="horz" pos="72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06DA76D-6BCF-4630-5D68-59821FA8FED6}"/>
              </a:ext>
            </a:extLst>
          </p:cNvPr>
          <p:cNvSpPr>
            <a:spLocks noGrp="1"/>
          </p:cNvSpPr>
          <p:nvPr>
            <p:ph type="subTitle" idx="1"/>
          </p:nvPr>
        </p:nvSpPr>
        <p:spPr>
          <a:xfrm>
            <a:off x="845548" y="2075686"/>
            <a:ext cx="6499949" cy="2431271"/>
          </a:xfrm>
        </p:spPr>
        <p:txBody>
          <a:bodyPr>
            <a:normAutofit/>
          </a:bodyPr>
          <a:lstStyle/>
          <a:p>
            <a:r>
              <a:rPr lang="en-US" sz="2000" dirty="0"/>
              <a:t>Building Type &amp; Use: New construction, single-family home (detached)</a:t>
            </a:r>
          </a:p>
          <a:p>
            <a:r>
              <a:rPr lang="en-US" sz="2000" dirty="0"/>
              <a:t>Location: Culver City, CA</a:t>
            </a:r>
          </a:p>
          <a:p>
            <a:r>
              <a:rPr lang="en-US" sz="2000" dirty="0"/>
              <a:t>Occupancy/Client: Developed by the owner/architect on their own land behind their existing home.</a:t>
            </a:r>
          </a:p>
          <a:p>
            <a:r>
              <a:rPr lang="en-US" sz="2000" dirty="0"/>
              <a:t>Highlights: Passive House certification, zero net energy, all-electric design, high-performance envelope</a:t>
            </a:r>
          </a:p>
          <a:p>
            <a:endParaRPr lang="en-US" dirty="0"/>
          </a:p>
        </p:txBody>
      </p:sp>
      <p:sp>
        <p:nvSpPr>
          <p:cNvPr id="3" name="Title 2">
            <a:extLst>
              <a:ext uri="{FF2B5EF4-FFF2-40B4-BE49-F238E27FC236}">
                <a16:creationId xmlns:a16="http://schemas.microsoft.com/office/drawing/2014/main" id="{BE62395A-F240-5B5B-E163-B8369A6476C0}"/>
              </a:ext>
            </a:extLst>
          </p:cNvPr>
          <p:cNvSpPr>
            <a:spLocks noGrp="1"/>
          </p:cNvSpPr>
          <p:nvPr>
            <p:ph type="title"/>
          </p:nvPr>
        </p:nvSpPr>
        <p:spPr>
          <a:xfrm>
            <a:off x="844113" y="1152143"/>
            <a:ext cx="6501384" cy="923543"/>
          </a:xfrm>
        </p:spPr>
        <p:txBody>
          <a:bodyPr>
            <a:normAutofit fontScale="90000"/>
          </a:bodyPr>
          <a:lstStyle/>
          <a:p>
            <a:r>
              <a:rPr lang="en-US" dirty="0"/>
              <a:t>Single-Family Passive House LA</a:t>
            </a:r>
          </a:p>
        </p:txBody>
      </p:sp>
      <p:sp>
        <p:nvSpPr>
          <p:cNvPr id="5" name="TextBox 4">
            <a:extLst>
              <a:ext uri="{FF2B5EF4-FFF2-40B4-BE49-F238E27FC236}">
                <a16:creationId xmlns:a16="http://schemas.microsoft.com/office/drawing/2014/main" id="{C1BF26ED-1FB6-40E6-D586-3269F270F24B}"/>
              </a:ext>
            </a:extLst>
          </p:cNvPr>
          <p:cNvSpPr txBox="1"/>
          <p:nvPr/>
        </p:nvSpPr>
        <p:spPr>
          <a:xfrm>
            <a:off x="840418" y="4782312"/>
            <a:ext cx="6094948" cy="1384995"/>
          </a:xfrm>
          <a:prstGeom prst="rect">
            <a:avLst/>
          </a:prstGeom>
          <a:noFill/>
        </p:spPr>
        <p:txBody>
          <a:bodyPr wrap="square">
            <a:spAutoFit/>
          </a:bodyPr>
          <a:lstStyle/>
          <a:p>
            <a:r>
              <a:rPr lang="en-US" sz="14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This case study is part of a series illustrating how building energy modeling is applied on real projects — showing the tools, decisions, and outcomes that define high-performance design in practice. </a:t>
            </a:r>
            <a:r>
              <a:rPr lang="en-US" sz="1400"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CalBEM</a:t>
            </a:r>
            <a:r>
              <a:rPr lang="en-US" sz="1400" i="1" dirty="0">
                <a:solidFill>
                  <a:schemeClr val="bg1"/>
                </a:solidFill>
                <a:latin typeface="Open Sans" panose="020B0606030504020204" pitchFamily="34" charset="0"/>
                <a:ea typeface="Open Sans" panose="020B0606030504020204" pitchFamily="34" charset="0"/>
                <a:cs typeface="Open Sans" panose="020B0606030504020204" pitchFamily="34" charset="0"/>
              </a:rPr>
              <a:t>, a collaborative initiative sponsored by Southern California Edison, brings together California's building energy modeling (BEM) community to advance solutions for high-performance buildings.</a:t>
            </a:r>
          </a:p>
        </p:txBody>
      </p:sp>
      <p:pic>
        <p:nvPicPr>
          <p:cNvPr id="7" name="Picture 6" descr="Aerial view of a neighborhood with trees and buildings&#10;&#10;AI-generated content may be incorrect.">
            <a:extLst>
              <a:ext uri="{FF2B5EF4-FFF2-40B4-BE49-F238E27FC236}">
                <a16:creationId xmlns:a16="http://schemas.microsoft.com/office/drawing/2014/main" id="{5B577AC1-A608-16E6-1CF7-FDA75FC7EF51}"/>
              </a:ext>
            </a:extLst>
          </p:cNvPr>
          <p:cNvPicPr>
            <a:picLocks/>
          </p:cNvPicPr>
          <p:nvPr/>
        </p:nvPicPr>
        <p:blipFill>
          <a:blip r:embed="rId2"/>
          <a:srcRect l="37295" t="21118" b="12145"/>
          <a:stretch>
            <a:fillRect/>
          </a:stretch>
        </p:blipFill>
        <p:spPr>
          <a:xfrm>
            <a:off x="7351776" y="1152144"/>
            <a:ext cx="4425696" cy="2496312"/>
          </a:xfrm>
          <a:prstGeom prst="roundRect">
            <a:avLst/>
          </a:prstGeom>
          <a:ln>
            <a:solidFill>
              <a:schemeClr val="tx1"/>
            </a:solidFill>
          </a:ln>
        </p:spPr>
      </p:pic>
    </p:spTree>
    <p:extLst>
      <p:ext uri="{BB962C8B-B14F-4D97-AF65-F5344CB8AC3E}">
        <p14:creationId xmlns:p14="http://schemas.microsoft.com/office/powerpoint/2010/main" val="3455273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94B92-455F-1A6B-47D3-A37E34DE754D}"/>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3D47A01F-FFAB-E959-1D1A-6C56DC1B26D3}"/>
              </a:ext>
            </a:extLst>
          </p:cNvPr>
          <p:cNvSpPr>
            <a:spLocks noGrp="1"/>
          </p:cNvSpPr>
          <p:nvPr>
            <p:ph type="dt" sz="half" idx="10"/>
          </p:nvPr>
        </p:nvSpPr>
        <p:spPr/>
        <p:txBody>
          <a:bodyPr/>
          <a:lstStyle/>
          <a:p>
            <a:fld id="{299258A7-7CD7-4395-AF4E-F7CE565DA03F}" type="datetime1">
              <a:rPr lang="en-US" smtClean="0"/>
              <a:t>6/5/2026</a:t>
            </a:fld>
            <a:endParaRPr lang="en-US"/>
          </a:p>
        </p:txBody>
      </p:sp>
      <p:sp>
        <p:nvSpPr>
          <p:cNvPr id="6" name="Slide Number Placeholder 5">
            <a:extLst>
              <a:ext uri="{FF2B5EF4-FFF2-40B4-BE49-F238E27FC236}">
                <a16:creationId xmlns:a16="http://schemas.microsoft.com/office/drawing/2014/main" id="{EBD32EC2-CF81-D972-DFCC-C70D67E01907}"/>
              </a:ext>
            </a:extLst>
          </p:cNvPr>
          <p:cNvSpPr>
            <a:spLocks noGrp="1"/>
          </p:cNvSpPr>
          <p:nvPr>
            <p:ph type="sldNum" sz="quarter" idx="12"/>
          </p:nvPr>
        </p:nvSpPr>
        <p:spPr/>
        <p:txBody>
          <a:bodyPr/>
          <a:lstStyle/>
          <a:p>
            <a:fld id="{7D19FC8C-636F-4B61-98CC-E41B290838A8}" type="slidenum">
              <a:rPr lang="en-US" smtClean="0"/>
              <a:t>10</a:t>
            </a:fld>
            <a:endParaRPr lang="en-US"/>
          </a:p>
        </p:txBody>
      </p:sp>
      <p:sp>
        <p:nvSpPr>
          <p:cNvPr id="2" name="Title 1">
            <a:extLst>
              <a:ext uri="{FF2B5EF4-FFF2-40B4-BE49-F238E27FC236}">
                <a16:creationId xmlns:a16="http://schemas.microsoft.com/office/drawing/2014/main" id="{7946F6B4-CE99-61B9-702E-A138367F26BC}"/>
              </a:ext>
            </a:extLst>
          </p:cNvPr>
          <p:cNvSpPr>
            <a:spLocks noGrp="1"/>
          </p:cNvSpPr>
          <p:nvPr>
            <p:ph type="title"/>
          </p:nvPr>
        </p:nvSpPr>
        <p:spPr/>
        <p:txBody>
          <a:bodyPr>
            <a:normAutofit/>
          </a:bodyPr>
          <a:lstStyle/>
          <a:p>
            <a:r>
              <a:rPr lang="en-US"/>
              <a:t>Pillar 3: On-Site Generation &amp; Storage for Resiliency</a:t>
            </a:r>
          </a:p>
        </p:txBody>
      </p:sp>
      <p:sp>
        <p:nvSpPr>
          <p:cNvPr id="4" name="TextBox 3">
            <a:extLst>
              <a:ext uri="{FF2B5EF4-FFF2-40B4-BE49-F238E27FC236}">
                <a16:creationId xmlns:a16="http://schemas.microsoft.com/office/drawing/2014/main" id="{85505FBB-8EB5-5CA8-EFDE-B3C4FB324557}"/>
              </a:ext>
            </a:extLst>
          </p:cNvPr>
          <p:cNvSpPr txBox="1"/>
          <p:nvPr/>
        </p:nvSpPr>
        <p:spPr>
          <a:xfrm>
            <a:off x="856325" y="1143000"/>
            <a:ext cx="3303589" cy="4247317"/>
          </a:xfrm>
          <a:prstGeom prst="rect">
            <a:avLst/>
          </a:prstGeom>
          <a:noFill/>
        </p:spPr>
        <p:txBody>
          <a:bodyPr wrap="square">
            <a:spAutoFit/>
          </a:bodyPr>
          <a:lstStyle/>
          <a:p>
            <a:r>
              <a:rPr lang="en-US">
                <a:latin typeface="Open Sans Light" panose="020B0306030504020204" pitchFamily="34" charset="0"/>
                <a:ea typeface="Open Sans Light" panose="020B0306030504020204" pitchFamily="34" charset="0"/>
                <a:cs typeface="Open Sans Light" panose="020B0306030504020204" pitchFamily="34" charset="0"/>
              </a:rPr>
              <a:t>After studying the large cypress tree impact of rooftop shading it was determined the impact would be minor on the PV array</a:t>
            </a:r>
          </a:p>
          <a:p>
            <a:r>
              <a:rPr lang="en-US" b="1">
                <a:latin typeface="Open Sans Light" panose="020B0306030504020204" pitchFamily="34" charset="0"/>
                <a:ea typeface="Open Sans Light" panose="020B0306030504020204" pitchFamily="34" charset="0"/>
                <a:cs typeface="Open Sans Light" panose="020B0306030504020204" pitchFamily="34" charset="0"/>
              </a:rPr>
              <a:t> </a:t>
            </a:r>
          </a:p>
          <a:p>
            <a:r>
              <a:rPr lang="en-US" b="1">
                <a:latin typeface="Open Sans Light" panose="020B0306030504020204" pitchFamily="34" charset="0"/>
                <a:ea typeface="Open Sans Light" panose="020B0306030504020204" pitchFamily="34" charset="0"/>
                <a:cs typeface="Open Sans Light" panose="020B0306030504020204" pitchFamily="34" charset="0"/>
              </a:rPr>
              <a:t>System Specs:</a:t>
            </a:r>
          </a:p>
          <a:p>
            <a:pPr marL="285750" indent="-285750">
              <a:buFont typeface="Arial" panose="020B0604020202020204" pitchFamily="34" charset="0"/>
              <a:buChar char="•"/>
            </a:pPr>
            <a:r>
              <a:rPr lang="en-US">
                <a:latin typeface="Open Sans Light" panose="020B0306030504020204" pitchFamily="34" charset="0"/>
                <a:ea typeface="Open Sans Light" panose="020B0306030504020204" pitchFamily="34" charset="0"/>
                <a:cs typeface="Open Sans Light" panose="020B0306030504020204" pitchFamily="34" charset="0"/>
              </a:rPr>
              <a:t>Solar PV Array: 5.36 kW system</a:t>
            </a:r>
          </a:p>
          <a:p>
            <a:pPr marL="285750" indent="-285750">
              <a:buFont typeface="Arial" panose="020B0604020202020204" pitchFamily="34" charset="0"/>
              <a:buChar char="•"/>
            </a:pPr>
            <a:r>
              <a:rPr lang="en-US">
                <a:latin typeface="Open Sans Light" panose="020B0306030504020204" pitchFamily="34" charset="0"/>
                <a:ea typeface="Open Sans Light" panose="020B0306030504020204" pitchFamily="34" charset="0"/>
                <a:cs typeface="Open Sans Light" panose="020B0306030504020204" pitchFamily="34" charset="0"/>
              </a:rPr>
              <a:t>Battery Storage: 14 kWh</a:t>
            </a:r>
          </a:p>
          <a:p>
            <a:pPr marL="285750" indent="-285750">
              <a:buFont typeface="Arial" panose="020B0604020202020204" pitchFamily="34" charset="0"/>
              <a:buChar char="•"/>
            </a:pPr>
            <a:endParaRPr lang="en-US">
              <a:latin typeface="Open Sans Light" panose="020B0306030504020204" pitchFamily="34" charset="0"/>
              <a:ea typeface="Open Sans Light" panose="020B0306030504020204" pitchFamily="34" charset="0"/>
              <a:cs typeface="Open Sans Light" panose="020B0306030504020204" pitchFamily="34" charset="0"/>
            </a:endParaRPr>
          </a:p>
          <a:p>
            <a:r>
              <a:rPr lang="en-US">
                <a:latin typeface="Open Sans Light" panose="020B0306030504020204" pitchFamily="34" charset="0"/>
                <a:ea typeface="Open Sans Light" panose="020B0306030504020204" pitchFamily="34" charset="0"/>
                <a:cs typeface="Open Sans Light" panose="020B0306030504020204" pitchFamily="34" charset="0"/>
              </a:rPr>
              <a:t>Battery enables load-shifting to avoid peak utility rates and provides uninterrupted power during grid outages</a:t>
            </a:r>
          </a:p>
        </p:txBody>
      </p:sp>
      <p:pic>
        <p:nvPicPr>
          <p:cNvPr id="5" name="Picture 4" descr="Solar panels on a roof&#10;&#10;AI-generated content may be incorrect.">
            <a:extLst>
              <a:ext uri="{FF2B5EF4-FFF2-40B4-BE49-F238E27FC236}">
                <a16:creationId xmlns:a16="http://schemas.microsoft.com/office/drawing/2014/main" id="{C97A53CA-92BE-FEF0-B304-81661EA26748}"/>
              </a:ext>
            </a:extLst>
          </p:cNvPr>
          <p:cNvPicPr>
            <a:picLocks noChangeAspect="1"/>
          </p:cNvPicPr>
          <p:nvPr/>
        </p:nvPicPr>
        <p:blipFill>
          <a:blip r:embed="rId3"/>
          <a:stretch>
            <a:fillRect/>
          </a:stretch>
        </p:blipFill>
        <p:spPr>
          <a:xfrm>
            <a:off x="4351995" y="1691640"/>
            <a:ext cx="3680093" cy="3474720"/>
          </a:xfrm>
          <a:prstGeom prst="rect">
            <a:avLst/>
          </a:prstGeom>
        </p:spPr>
      </p:pic>
      <p:pic>
        <p:nvPicPr>
          <p:cNvPr id="9" name="Picture 8" descr="A white box on a wall&#10;&#10;AI-generated content may be incorrect.">
            <a:extLst>
              <a:ext uri="{FF2B5EF4-FFF2-40B4-BE49-F238E27FC236}">
                <a16:creationId xmlns:a16="http://schemas.microsoft.com/office/drawing/2014/main" id="{30700A04-C361-6625-0456-086B062A90CF}"/>
              </a:ext>
            </a:extLst>
          </p:cNvPr>
          <p:cNvPicPr>
            <a:picLocks noChangeAspect="1"/>
          </p:cNvPicPr>
          <p:nvPr/>
        </p:nvPicPr>
        <p:blipFill>
          <a:blip r:embed="rId4"/>
          <a:stretch>
            <a:fillRect/>
          </a:stretch>
        </p:blipFill>
        <p:spPr>
          <a:xfrm>
            <a:off x="8108930" y="1691640"/>
            <a:ext cx="3663970" cy="3474720"/>
          </a:xfrm>
          <a:prstGeom prst="rect">
            <a:avLst/>
          </a:prstGeom>
        </p:spPr>
      </p:pic>
    </p:spTree>
    <p:extLst>
      <p:ext uri="{BB962C8B-B14F-4D97-AF65-F5344CB8AC3E}">
        <p14:creationId xmlns:p14="http://schemas.microsoft.com/office/powerpoint/2010/main" val="540399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DDE77-E3B8-AF24-21B1-BA368AABC8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06713D-5FDB-BA38-83FB-8D34754EDE33}"/>
              </a:ext>
            </a:extLst>
          </p:cNvPr>
          <p:cNvSpPr>
            <a:spLocks noGrp="1"/>
          </p:cNvSpPr>
          <p:nvPr>
            <p:ph type="title"/>
          </p:nvPr>
        </p:nvSpPr>
        <p:spPr/>
        <p:txBody>
          <a:bodyPr>
            <a:normAutofit/>
          </a:bodyPr>
          <a:lstStyle/>
          <a:p>
            <a:r>
              <a:rPr lang="en-US"/>
              <a:t>The Results: Prediction vs. Reality</a:t>
            </a:r>
          </a:p>
        </p:txBody>
      </p:sp>
      <p:sp>
        <p:nvSpPr>
          <p:cNvPr id="5" name="Date Placeholder 4">
            <a:extLst>
              <a:ext uri="{FF2B5EF4-FFF2-40B4-BE49-F238E27FC236}">
                <a16:creationId xmlns:a16="http://schemas.microsoft.com/office/drawing/2014/main" id="{9E651F1A-FBC5-51CF-4EF5-6A3CBC5D1E45}"/>
              </a:ext>
            </a:extLst>
          </p:cNvPr>
          <p:cNvSpPr>
            <a:spLocks noGrp="1"/>
          </p:cNvSpPr>
          <p:nvPr>
            <p:ph type="dt" sz="half" idx="10"/>
          </p:nvPr>
        </p:nvSpPr>
        <p:spPr/>
        <p:txBody>
          <a:bodyPr/>
          <a:lstStyle/>
          <a:p>
            <a:fld id="{C1806936-D909-4138-9DAF-86D2B11B758E}" type="datetime1">
              <a:rPr lang="en-US" smtClean="0"/>
              <a:t>6/5/2026</a:t>
            </a:fld>
            <a:endParaRPr lang="en-US"/>
          </a:p>
        </p:txBody>
      </p:sp>
      <p:sp>
        <p:nvSpPr>
          <p:cNvPr id="6" name="Slide Number Placeholder 5">
            <a:extLst>
              <a:ext uri="{FF2B5EF4-FFF2-40B4-BE49-F238E27FC236}">
                <a16:creationId xmlns:a16="http://schemas.microsoft.com/office/drawing/2014/main" id="{9A46877A-DDA9-3C33-9420-F3873D8F31C2}"/>
              </a:ext>
            </a:extLst>
          </p:cNvPr>
          <p:cNvSpPr>
            <a:spLocks noGrp="1"/>
          </p:cNvSpPr>
          <p:nvPr>
            <p:ph type="sldNum" sz="quarter" idx="12"/>
          </p:nvPr>
        </p:nvSpPr>
        <p:spPr/>
        <p:txBody>
          <a:bodyPr/>
          <a:lstStyle/>
          <a:p>
            <a:fld id="{7D19FC8C-636F-4B61-98CC-E41B290838A8}" type="slidenum">
              <a:rPr lang="en-US" smtClean="0"/>
              <a:t>11</a:t>
            </a:fld>
            <a:endParaRPr lang="en-US"/>
          </a:p>
        </p:txBody>
      </p:sp>
      <p:sp>
        <p:nvSpPr>
          <p:cNvPr id="4" name="TextBox 3">
            <a:extLst>
              <a:ext uri="{FF2B5EF4-FFF2-40B4-BE49-F238E27FC236}">
                <a16:creationId xmlns:a16="http://schemas.microsoft.com/office/drawing/2014/main" id="{957A082C-1210-AFB4-B553-5F11CC920D5D}"/>
              </a:ext>
            </a:extLst>
          </p:cNvPr>
          <p:cNvSpPr txBox="1"/>
          <p:nvPr/>
        </p:nvSpPr>
        <p:spPr>
          <a:xfrm>
            <a:off x="846700" y="1152625"/>
            <a:ext cx="10507100" cy="3693319"/>
          </a:xfrm>
          <a:prstGeom prst="rect">
            <a:avLst/>
          </a:prstGeom>
          <a:noFill/>
        </p:spPr>
        <p:txBody>
          <a:bodyPr wrap="square">
            <a:spAutoFit/>
          </a:bodyPr>
          <a:lstStyle/>
          <a:p>
            <a:r>
              <a:rPr lang="en-US">
                <a:latin typeface="Open Sans Light" panose="020B0306030504020204" pitchFamily="34" charset="0"/>
                <a:ea typeface="Open Sans Light" panose="020B0306030504020204" pitchFamily="34" charset="0"/>
                <a:cs typeface="Open Sans Light" panose="020B0306030504020204" pitchFamily="34" charset="0"/>
              </a:rPr>
              <a:t>Passive House building simulation software (Passive House Planning Package, PHPP) was used to predict the energy use intensity (EUI) in </a:t>
            </a:r>
            <a:r>
              <a:rPr lang="en-US" err="1">
                <a:latin typeface="Open Sans Light" panose="020B0306030504020204" pitchFamily="34" charset="0"/>
                <a:ea typeface="Open Sans Light" panose="020B0306030504020204" pitchFamily="34" charset="0"/>
                <a:cs typeface="Open Sans Light" panose="020B0306030504020204" pitchFamily="34" charset="0"/>
              </a:rPr>
              <a:t>kBtu</a:t>
            </a:r>
            <a:r>
              <a:rPr lang="en-US">
                <a:latin typeface="Open Sans Light" panose="020B0306030504020204" pitchFamily="34" charset="0"/>
                <a:ea typeface="Open Sans Light" panose="020B0306030504020204" pitchFamily="34" charset="0"/>
                <a:cs typeface="Open Sans Light" panose="020B0306030504020204" pitchFamily="34" charset="0"/>
              </a:rPr>
              <a:t>/</a:t>
            </a:r>
            <a:r>
              <a:rPr lang="en-US" err="1">
                <a:latin typeface="Open Sans Light" panose="020B0306030504020204" pitchFamily="34" charset="0"/>
                <a:ea typeface="Open Sans Light" panose="020B0306030504020204" pitchFamily="34" charset="0"/>
                <a:cs typeface="Open Sans Light" panose="020B0306030504020204" pitchFamily="34" charset="0"/>
              </a:rPr>
              <a:t>sq.ft</a:t>
            </a:r>
            <a:r>
              <a:rPr lang="en-US">
                <a:latin typeface="Open Sans Light" panose="020B0306030504020204" pitchFamily="34" charset="0"/>
                <a:ea typeface="Open Sans Light" panose="020B0306030504020204" pitchFamily="34" charset="0"/>
                <a:cs typeface="Open Sans Light" panose="020B0306030504020204" pitchFamily="34" charset="0"/>
              </a:rPr>
              <a:t> of the home.</a:t>
            </a:r>
          </a:p>
          <a:p>
            <a:endParaRPr lang="en-US">
              <a:latin typeface="Open Sans Light" panose="020B0306030504020204" pitchFamily="34" charset="0"/>
              <a:ea typeface="Open Sans Light" panose="020B0306030504020204" pitchFamily="34" charset="0"/>
              <a:cs typeface="Open Sans Light" panose="020B0306030504020204" pitchFamily="34" charset="0"/>
            </a:endParaRPr>
          </a:p>
          <a:p>
            <a:endParaRPr lang="en-US">
              <a:latin typeface="Open Sans Light" panose="020B0306030504020204" pitchFamily="34" charset="0"/>
              <a:ea typeface="Open Sans Light" panose="020B0306030504020204" pitchFamily="34" charset="0"/>
              <a:cs typeface="Open Sans Light" panose="020B0306030504020204" pitchFamily="34" charset="0"/>
            </a:endParaRPr>
          </a:p>
          <a:p>
            <a:endParaRPr lang="en-US">
              <a:latin typeface="Open Sans Light" panose="020B0306030504020204" pitchFamily="34" charset="0"/>
              <a:ea typeface="Open Sans Light" panose="020B0306030504020204" pitchFamily="34" charset="0"/>
              <a:cs typeface="Open Sans Light" panose="020B0306030504020204" pitchFamily="34" charset="0"/>
            </a:endParaRPr>
          </a:p>
          <a:p>
            <a:endParaRPr lang="en-US">
              <a:latin typeface="Open Sans Light" panose="020B0306030504020204" pitchFamily="34" charset="0"/>
              <a:ea typeface="Open Sans Light" panose="020B0306030504020204" pitchFamily="34" charset="0"/>
              <a:cs typeface="Open Sans Light" panose="020B0306030504020204" pitchFamily="34" charset="0"/>
            </a:endParaRPr>
          </a:p>
          <a:p>
            <a:endParaRPr lang="en-US">
              <a:latin typeface="Open Sans Light" panose="020B0306030504020204" pitchFamily="34" charset="0"/>
              <a:ea typeface="Open Sans Light" panose="020B0306030504020204" pitchFamily="34" charset="0"/>
              <a:cs typeface="Open Sans Light" panose="020B0306030504020204" pitchFamily="34" charset="0"/>
            </a:endParaRPr>
          </a:p>
          <a:p>
            <a:endParaRPr lang="en-US">
              <a:latin typeface="Open Sans Light" panose="020B0306030504020204" pitchFamily="34" charset="0"/>
              <a:ea typeface="Open Sans Light" panose="020B0306030504020204" pitchFamily="34" charset="0"/>
              <a:cs typeface="Open Sans Light" panose="020B0306030504020204" pitchFamily="34" charset="0"/>
            </a:endParaRPr>
          </a:p>
          <a:p>
            <a:endParaRPr lang="en-US">
              <a:latin typeface="Open Sans Light" panose="020B0306030504020204" pitchFamily="34" charset="0"/>
              <a:ea typeface="Open Sans Light" panose="020B0306030504020204" pitchFamily="34" charset="0"/>
              <a:cs typeface="Open Sans Light" panose="020B0306030504020204" pitchFamily="34" charset="0"/>
            </a:endParaRPr>
          </a:p>
          <a:p>
            <a:endParaRPr lang="en-US">
              <a:latin typeface="Open Sans Light" panose="020B0306030504020204" pitchFamily="34" charset="0"/>
              <a:ea typeface="Open Sans Light" panose="020B0306030504020204" pitchFamily="34" charset="0"/>
              <a:cs typeface="Open Sans Light" panose="020B0306030504020204" pitchFamily="34" charset="0"/>
            </a:endParaRPr>
          </a:p>
          <a:p>
            <a:endParaRPr lang="en-US">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r>
              <a:rPr lang="en-US">
                <a:latin typeface="Open Sans Light" panose="020B0306030504020204" pitchFamily="34" charset="0"/>
                <a:ea typeface="Open Sans Light" panose="020B0306030504020204" pitchFamily="34" charset="0"/>
                <a:cs typeface="Open Sans Light" panose="020B0306030504020204" pitchFamily="34" charset="0"/>
              </a:rPr>
              <a:t>Analysis: While actual energy use was 45% higher than modeled (with the passive house model tool), the home still performed better than ZNE, generating more energy than it consumed.</a:t>
            </a:r>
          </a:p>
        </p:txBody>
      </p:sp>
      <p:graphicFrame>
        <p:nvGraphicFramePr>
          <p:cNvPr id="3" name="Table 2">
            <a:extLst>
              <a:ext uri="{FF2B5EF4-FFF2-40B4-BE49-F238E27FC236}">
                <a16:creationId xmlns:a16="http://schemas.microsoft.com/office/drawing/2014/main" id="{B74F29DF-F89A-8842-4C86-91F76F2F0326}"/>
              </a:ext>
            </a:extLst>
          </p:cNvPr>
          <p:cNvGraphicFramePr>
            <a:graphicFrameLocks noGrp="1"/>
          </p:cNvGraphicFramePr>
          <p:nvPr>
            <p:extLst>
              <p:ext uri="{D42A27DB-BD31-4B8C-83A1-F6EECF244321}">
                <p14:modId xmlns:p14="http://schemas.microsoft.com/office/powerpoint/2010/main" val="265816461"/>
              </p:ext>
            </p:extLst>
          </p:nvPr>
        </p:nvGraphicFramePr>
        <p:xfrm>
          <a:off x="856325" y="2130604"/>
          <a:ext cx="10515600" cy="1737360"/>
        </p:xfrm>
        <a:graphic>
          <a:graphicData uri="http://schemas.openxmlformats.org/drawingml/2006/table">
            <a:tbl>
              <a:tblPr>
                <a:tableStyleId>{616DA210-FB5B-4158-B5E0-FEB733F419BA}</a:tableStyleId>
              </a:tblPr>
              <a:tblGrid>
                <a:gridCol w="3505200">
                  <a:extLst>
                    <a:ext uri="{9D8B030D-6E8A-4147-A177-3AD203B41FA5}">
                      <a16:colId xmlns:a16="http://schemas.microsoft.com/office/drawing/2014/main" val="2188721567"/>
                    </a:ext>
                  </a:extLst>
                </a:gridCol>
                <a:gridCol w="3505200">
                  <a:extLst>
                    <a:ext uri="{9D8B030D-6E8A-4147-A177-3AD203B41FA5}">
                      <a16:colId xmlns:a16="http://schemas.microsoft.com/office/drawing/2014/main" val="2794198384"/>
                    </a:ext>
                  </a:extLst>
                </a:gridCol>
                <a:gridCol w="3505200">
                  <a:extLst>
                    <a:ext uri="{9D8B030D-6E8A-4147-A177-3AD203B41FA5}">
                      <a16:colId xmlns:a16="http://schemas.microsoft.com/office/drawing/2014/main" val="2690996037"/>
                    </a:ext>
                  </a:extLst>
                </a:gridCol>
              </a:tblGrid>
              <a:tr h="0">
                <a:tc>
                  <a:txBody>
                    <a:bodyPr/>
                    <a:lstStyle/>
                    <a:p>
                      <a:pPr>
                        <a:buNone/>
                      </a:pPr>
                      <a:r>
                        <a:rPr lang="en-US" b="1">
                          <a:effectLst/>
                          <a:latin typeface="Open Sans Light" panose="020B0306030504020204" pitchFamily="34" charset="0"/>
                          <a:ea typeface="Open Sans Light" panose="020B0306030504020204" pitchFamily="34" charset="0"/>
                          <a:cs typeface="Open Sans Light" panose="020B0306030504020204" pitchFamily="34" charset="0"/>
                        </a:rPr>
                        <a:t>Metric</a:t>
                      </a:r>
                    </a:p>
                  </a:txBody>
                  <a:tcPr anchor="ctr">
                    <a:solidFill>
                      <a:schemeClr val="bg1">
                        <a:lumMod val="85000"/>
                      </a:schemeClr>
                    </a:solidFill>
                  </a:tcPr>
                </a:tc>
                <a:tc>
                  <a:txBody>
                    <a:bodyPr/>
                    <a:lstStyle/>
                    <a:p>
                      <a:pPr>
                        <a:buNone/>
                      </a:pPr>
                      <a:r>
                        <a:rPr lang="en-US" b="1">
                          <a:effectLst/>
                          <a:latin typeface="Open Sans Light" panose="020B0306030504020204" pitchFamily="34" charset="0"/>
                          <a:ea typeface="Open Sans Light" panose="020B0306030504020204" pitchFamily="34" charset="0"/>
                          <a:cs typeface="Open Sans Light" panose="020B0306030504020204" pitchFamily="34" charset="0"/>
                        </a:rPr>
                        <a:t>Modeled Performance (PHPP)</a:t>
                      </a:r>
                    </a:p>
                  </a:txBody>
                  <a:tcPr anchor="ctr">
                    <a:solidFill>
                      <a:schemeClr val="bg1">
                        <a:lumMod val="85000"/>
                      </a:schemeClr>
                    </a:solidFill>
                  </a:tcPr>
                </a:tc>
                <a:tc>
                  <a:txBody>
                    <a:bodyPr/>
                    <a:lstStyle/>
                    <a:p>
                      <a:pPr>
                        <a:buNone/>
                      </a:pPr>
                      <a:r>
                        <a:rPr lang="en-US" b="1">
                          <a:effectLst/>
                          <a:latin typeface="Open Sans Light" panose="020B0306030504020204" pitchFamily="34" charset="0"/>
                          <a:ea typeface="Open Sans Light" panose="020B0306030504020204" pitchFamily="34" charset="0"/>
                          <a:cs typeface="Open Sans Light" panose="020B0306030504020204" pitchFamily="34" charset="0"/>
                        </a:rPr>
                        <a:t>Measured Performance (Estimated Annualized)</a:t>
                      </a:r>
                    </a:p>
                  </a:txBody>
                  <a:tcPr anchor="ctr">
                    <a:solidFill>
                      <a:schemeClr val="bg1">
                        <a:lumMod val="85000"/>
                      </a:schemeClr>
                    </a:solidFill>
                  </a:tcPr>
                </a:tc>
                <a:extLst>
                  <a:ext uri="{0D108BD9-81ED-4DB2-BD59-A6C34878D82A}">
                    <a16:rowId xmlns:a16="http://schemas.microsoft.com/office/drawing/2014/main" val="447965733"/>
                  </a:ext>
                </a:extLst>
              </a:tr>
              <a:tr h="0">
                <a:tc>
                  <a:txBody>
                    <a:bodyPr/>
                    <a:lstStyle/>
                    <a:p>
                      <a:pPr>
                        <a:buNone/>
                      </a:pPr>
                      <a:r>
                        <a:rPr lang="en-US" b="0">
                          <a:effectLst/>
                          <a:latin typeface="Open Sans Light" panose="020B0306030504020204" pitchFamily="34" charset="0"/>
                          <a:ea typeface="Open Sans Light" panose="020B0306030504020204" pitchFamily="34" charset="0"/>
                          <a:cs typeface="Open Sans Light" panose="020B0306030504020204" pitchFamily="34" charset="0"/>
                        </a:rPr>
                        <a:t>Site EUI</a:t>
                      </a:r>
                    </a:p>
                  </a:txBody>
                  <a:tcPr anchor="ctr"/>
                </a:tc>
                <a:tc>
                  <a:txBody>
                    <a:bodyPr/>
                    <a:lstStyle/>
                    <a:p>
                      <a:pPr>
                        <a:buNone/>
                      </a:pPr>
                      <a:r>
                        <a:rPr lang="en-US" b="0">
                          <a:effectLst/>
                          <a:latin typeface="Open Sans Light" panose="020B0306030504020204" pitchFamily="34" charset="0"/>
                          <a:ea typeface="Open Sans Light" panose="020B0306030504020204" pitchFamily="34" charset="0"/>
                          <a:cs typeface="Open Sans Light" panose="020B0306030504020204" pitchFamily="34" charset="0"/>
                        </a:rPr>
                        <a:t>7.0 kBtu/sq.ft. per year</a:t>
                      </a:r>
                    </a:p>
                  </a:txBody>
                  <a:tcPr anchor="ctr"/>
                </a:tc>
                <a:tc>
                  <a:txBody>
                    <a:bodyPr/>
                    <a:lstStyle/>
                    <a:p>
                      <a:pPr>
                        <a:buNone/>
                      </a:pPr>
                      <a:r>
                        <a:rPr lang="en-US" b="0">
                          <a:effectLst/>
                          <a:latin typeface="Open Sans Light" panose="020B0306030504020204" pitchFamily="34" charset="0"/>
                          <a:ea typeface="Open Sans Light" panose="020B0306030504020204" pitchFamily="34" charset="0"/>
                          <a:cs typeface="Open Sans Light" panose="020B0306030504020204" pitchFamily="34" charset="0"/>
                        </a:rPr>
                        <a:t>10.2 kBtu/sq.ft. per year</a:t>
                      </a:r>
                    </a:p>
                  </a:txBody>
                  <a:tcPr anchor="ctr"/>
                </a:tc>
                <a:extLst>
                  <a:ext uri="{0D108BD9-81ED-4DB2-BD59-A6C34878D82A}">
                    <a16:rowId xmlns:a16="http://schemas.microsoft.com/office/drawing/2014/main" val="1712868917"/>
                  </a:ext>
                </a:extLst>
              </a:tr>
              <a:tr h="0">
                <a:tc>
                  <a:txBody>
                    <a:bodyPr/>
                    <a:lstStyle/>
                    <a:p>
                      <a:pPr>
                        <a:buNone/>
                      </a:pPr>
                      <a:r>
                        <a:rPr lang="en-US" b="0">
                          <a:effectLst/>
                          <a:latin typeface="Open Sans Light" panose="020B0306030504020204" pitchFamily="34" charset="0"/>
                          <a:ea typeface="Open Sans Light" panose="020B0306030504020204" pitchFamily="34" charset="0"/>
                          <a:cs typeface="Open Sans Light" panose="020B0306030504020204" pitchFamily="34" charset="0"/>
                        </a:rPr>
                        <a:t>Energy Use</a:t>
                      </a:r>
                    </a:p>
                  </a:txBody>
                  <a:tcPr anchor="ctr"/>
                </a:tc>
                <a:tc>
                  <a:txBody>
                    <a:bodyPr/>
                    <a:lstStyle/>
                    <a:p>
                      <a:pPr>
                        <a:buNone/>
                      </a:pPr>
                      <a:r>
                        <a:rPr lang="en-US" b="0">
                          <a:effectLst/>
                          <a:latin typeface="Open Sans Light" panose="020B0306030504020204" pitchFamily="34" charset="0"/>
                          <a:ea typeface="Open Sans Light" panose="020B0306030504020204" pitchFamily="34" charset="0"/>
                          <a:cs typeface="Open Sans Light" panose="020B0306030504020204" pitchFamily="34" charset="0"/>
                        </a:rPr>
                        <a:t>4,170 kWh/year</a:t>
                      </a:r>
                    </a:p>
                  </a:txBody>
                  <a:tcPr anchor="ctr"/>
                </a:tc>
                <a:tc>
                  <a:txBody>
                    <a:bodyPr/>
                    <a:lstStyle/>
                    <a:p>
                      <a:pPr>
                        <a:buNone/>
                      </a:pPr>
                      <a:r>
                        <a:rPr lang="en-US" b="0">
                          <a:effectLst/>
                          <a:latin typeface="Open Sans Light" panose="020B0306030504020204" pitchFamily="34" charset="0"/>
                          <a:ea typeface="Open Sans Light" panose="020B0306030504020204" pitchFamily="34" charset="0"/>
                          <a:cs typeface="Open Sans Light" panose="020B0306030504020204" pitchFamily="34" charset="0"/>
                        </a:rPr>
                        <a:t>6,190 kWh/year</a:t>
                      </a:r>
                    </a:p>
                  </a:txBody>
                  <a:tcPr anchor="ctr"/>
                </a:tc>
                <a:extLst>
                  <a:ext uri="{0D108BD9-81ED-4DB2-BD59-A6C34878D82A}">
                    <a16:rowId xmlns:a16="http://schemas.microsoft.com/office/drawing/2014/main" val="1857716010"/>
                  </a:ext>
                </a:extLst>
              </a:tr>
              <a:tr h="0">
                <a:tc>
                  <a:txBody>
                    <a:bodyPr/>
                    <a:lstStyle/>
                    <a:p>
                      <a:pPr>
                        <a:buNone/>
                      </a:pPr>
                      <a:r>
                        <a:rPr lang="en-US" b="0">
                          <a:effectLst/>
                          <a:latin typeface="Open Sans Light" panose="020B0306030504020204" pitchFamily="34" charset="0"/>
                          <a:ea typeface="Open Sans Light" panose="020B0306030504020204" pitchFamily="34" charset="0"/>
                          <a:cs typeface="Open Sans Light" panose="020B0306030504020204" pitchFamily="34" charset="0"/>
                        </a:rPr>
                        <a:t>ZNE Status</a:t>
                      </a:r>
                    </a:p>
                  </a:txBody>
                  <a:tcPr anchor="ctr"/>
                </a:tc>
                <a:tc>
                  <a:txBody>
                    <a:bodyPr/>
                    <a:lstStyle/>
                    <a:p>
                      <a:pPr>
                        <a:buNone/>
                      </a:pPr>
                      <a:r>
                        <a:rPr lang="en-US" b="0">
                          <a:effectLst/>
                          <a:latin typeface="Open Sans Light" panose="020B0306030504020204" pitchFamily="34" charset="0"/>
                          <a:ea typeface="Open Sans Light" panose="020B0306030504020204" pitchFamily="34" charset="0"/>
                          <a:cs typeface="Open Sans Light" panose="020B0306030504020204" pitchFamily="34" charset="0"/>
                        </a:rPr>
                        <a:t>Modeled Net Positive</a:t>
                      </a:r>
                    </a:p>
                  </a:txBody>
                  <a:tcPr anchor="ctr"/>
                </a:tc>
                <a:tc>
                  <a:txBody>
                    <a:bodyPr/>
                    <a:lstStyle/>
                    <a:p>
                      <a:pPr>
                        <a:buNone/>
                      </a:pPr>
                      <a:r>
                        <a:rPr lang="en-US" b="0">
                          <a:effectLst/>
                          <a:latin typeface="Open Sans Light" panose="020B0306030504020204" pitchFamily="34" charset="0"/>
                          <a:ea typeface="Open Sans Light" panose="020B0306030504020204" pitchFamily="34" charset="0"/>
                          <a:cs typeface="Open Sans Light" panose="020B0306030504020204" pitchFamily="34" charset="0"/>
                        </a:rPr>
                        <a:t>Net Positive by approx. 25%</a:t>
                      </a:r>
                    </a:p>
                  </a:txBody>
                  <a:tcPr anchor="ctr">
                    <a:solidFill>
                      <a:srgbClr val="92D050"/>
                    </a:solidFill>
                  </a:tcPr>
                </a:tc>
                <a:extLst>
                  <a:ext uri="{0D108BD9-81ED-4DB2-BD59-A6C34878D82A}">
                    <a16:rowId xmlns:a16="http://schemas.microsoft.com/office/drawing/2014/main" val="3217096471"/>
                  </a:ext>
                </a:extLst>
              </a:tr>
            </a:tbl>
          </a:graphicData>
        </a:graphic>
      </p:graphicFrame>
    </p:spTree>
    <p:extLst>
      <p:ext uri="{BB962C8B-B14F-4D97-AF65-F5344CB8AC3E}">
        <p14:creationId xmlns:p14="http://schemas.microsoft.com/office/powerpoint/2010/main" val="3369976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FF986-BD18-FAEE-F1B3-CE1534104C50}"/>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D92398CD-F8BE-8A19-56A9-72D3FD7620EB}"/>
              </a:ext>
            </a:extLst>
          </p:cNvPr>
          <p:cNvSpPr>
            <a:spLocks noGrp="1"/>
          </p:cNvSpPr>
          <p:nvPr>
            <p:ph type="dt" sz="half" idx="10"/>
          </p:nvPr>
        </p:nvSpPr>
        <p:spPr/>
        <p:txBody>
          <a:bodyPr/>
          <a:lstStyle/>
          <a:p>
            <a:fld id="{056FF708-762E-4A38-BFB0-B714D0E42EED}" type="datetime1">
              <a:rPr lang="en-US" smtClean="0"/>
              <a:t>6/5/2026</a:t>
            </a:fld>
            <a:endParaRPr lang="en-US"/>
          </a:p>
        </p:txBody>
      </p:sp>
      <p:sp>
        <p:nvSpPr>
          <p:cNvPr id="5" name="Slide Number Placeholder 4">
            <a:extLst>
              <a:ext uri="{FF2B5EF4-FFF2-40B4-BE49-F238E27FC236}">
                <a16:creationId xmlns:a16="http://schemas.microsoft.com/office/drawing/2014/main" id="{59F308B6-2188-1C0A-C118-0CF19A8544DD}"/>
              </a:ext>
            </a:extLst>
          </p:cNvPr>
          <p:cNvSpPr>
            <a:spLocks noGrp="1"/>
          </p:cNvSpPr>
          <p:nvPr>
            <p:ph type="sldNum" sz="quarter" idx="12"/>
          </p:nvPr>
        </p:nvSpPr>
        <p:spPr/>
        <p:txBody>
          <a:bodyPr/>
          <a:lstStyle/>
          <a:p>
            <a:fld id="{7D19FC8C-636F-4B61-98CC-E41B290838A8}" type="slidenum">
              <a:rPr lang="en-US" smtClean="0"/>
              <a:t>12</a:t>
            </a:fld>
            <a:endParaRPr lang="en-US"/>
          </a:p>
        </p:txBody>
      </p:sp>
      <p:sp>
        <p:nvSpPr>
          <p:cNvPr id="2" name="Title 1">
            <a:extLst>
              <a:ext uri="{FF2B5EF4-FFF2-40B4-BE49-F238E27FC236}">
                <a16:creationId xmlns:a16="http://schemas.microsoft.com/office/drawing/2014/main" id="{AA3C2D73-A6DA-AC22-49FC-80557E22BE8F}"/>
              </a:ext>
            </a:extLst>
          </p:cNvPr>
          <p:cNvSpPr>
            <a:spLocks noGrp="1"/>
          </p:cNvSpPr>
          <p:nvPr>
            <p:ph type="title"/>
          </p:nvPr>
        </p:nvSpPr>
        <p:spPr/>
        <p:txBody>
          <a:bodyPr>
            <a:normAutofit/>
          </a:bodyPr>
          <a:lstStyle/>
          <a:p>
            <a:r>
              <a:rPr lang="en-US"/>
              <a:t>Generating a 25% Energy Surplus</a:t>
            </a:r>
          </a:p>
        </p:txBody>
      </p:sp>
      <p:sp>
        <p:nvSpPr>
          <p:cNvPr id="4" name="TextBox 3">
            <a:extLst>
              <a:ext uri="{FF2B5EF4-FFF2-40B4-BE49-F238E27FC236}">
                <a16:creationId xmlns:a16="http://schemas.microsoft.com/office/drawing/2014/main" id="{A016EDC4-AE26-9C96-6341-5A146336AAF2}"/>
              </a:ext>
            </a:extLst>
          </p:cNvPr>
          <p:cNvSpPr txBox="1"/>
          <p:nvPr/>
        </p:nvSpPr>
        <p:spPr>
          <a:xfrm>
            <a:off x="847825" y="1152625"/>
            <a:ext cx="10515600" cy="830997"/>
          </a:xfrm>
          <a:prstGeom prst="rect">
            <a:avLst/>
          </a:prstGeom>
          <a:noFill/>
        </p:spPr>
        <p:txBody>
          <a:bodyPr wrap="square">
            <a:spAutoFit/>
          </a:bodyPr>
          <a:lstStyle/>
          <a:p>
            <a:r>
              <a:rPr lang="en-US" sz="2400">
                <a:latin typeface="Open Sans Light" panose="020B0306030504020204" pitchFamily="34" charset="0"/>
                <a:ea typeface="Open Sans Light" panose="020B0306030504020204" pitchFamily="34" charset="0"/>
                <a:cs typeface="Open Sans Light" panose="020B0306030504020204" pitchFamily="34" charset="0"/>
              </a:rPr>
              <a:t>These charts show the Energy Use and Production (left), and the cumulative energy performance (right)</a:t>
            </a:r>
          </a:p>
        </p:txBody>
      </p:sp>
      <p:pic>
        <p:nvPicPr>
          <p:cNvPr id="6" name="Picture 5" descr="A graph of energy efficiency&#10;&#10;AI-generated content may be incorrect.">
            <a:extLst>
              <a:ext uri="{FF2B5EF4-FFF2-40B4-BE49-F238E27FC236}">
                <a16:creationId xmlns:a16="http://schemas.microsoft.com/office/drawing/2014/main" id="{D145669D-F8E5-E1E1-9F52-F61C024D14A2}"/>
              </a:ext>
            </a:extLst>
          </p:cNvPr>
          <p:cNvPicPr>
            <a:picLocks noChangeAspect="1"/>
          </p:cNvPicPr>
          <p:nvPr/>
        </p:nvPicPr>
        <p:blipFill>
          <a:blip r:embed="rId3"/>
          <a:stretch>
            <a:fillRect/>
          </a:stretch>
        </p:blipFill>
        <p:spPr>
          <a:xfrm>
            <a:off x="389878" y="2423160"/>
            <a:ext cx="5683844" cy="3749040"/>
          </a:xfrm>
          <a:prstGeom prst="rect">
            <a:avLst/>
          </a:prstGeom>
        </p:spPr>
      </p:pic>
      <p:pic>
        <p:nvPicPr>
          <p:cNvPr id="8" name="Picture 7" descr="A graph showing the number of energy performance&#10;&#10;AI-generated content may be incorrect.">
            <a:extLst>
              <a:ext uri="{FF2B5EF4-FFF2-40B4-BE49-F238E27FC236}">
                <a16:creationId xmlns:a16="http://schemas.microsoft.com/office/drawing/2014/main" id="{8F04EF15-4F0D-7679-6DE5-5FD802CB43F3}"/>
              </a:ext>
            </a:extLst>
          </p:cNvPr>
          <p:cNvPicPr>
            <a:picLocks noChangeAspect="1"/>
          </p:cNvPicPr>
          <p:nvPr/>
        </p:nvPicPr>
        <p:blipFill>
          <a:blip r:embed="rId4"/>
          <a:stretch>
            <a:fillRect/>
          </a:stretch>
        </p:blipFill>
        <p:spPr>
          <a:xfrm>
            <a:off x="6102597" y="2423160"/>
            <a:ext cx="5678020" cy="3749040"/>
          </a:xfrm>
          <a:prstGeom prst="rect">
            <a:avLst/>
          </a:prstGeom>
        </p:spPr>
      </p:pic>
    </p:spTree>
    <p:extLst>
      <p:ext uri="{BB962C8B-B14F-4D97-AF65-F5344CB8AC3E}">
        <p14:creationId xmlns:p14="http://schemas.microsoft.com/office/powerpoint/2010/main" val="1617661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12260-CA24-18BD-98AC-6829AC611B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770000-8177-2B7C-0F51-263164098A90}"/>
              </a:ext>
            </a:extLst>
          </p:cNvPr>
          <p:cNvSpPr>
            <a:spLocks noGrp="1"/>
          </p:cNvSpPr>
          <p:nvPr>
            <p:ph type="title"/>
          </p:nvPr>
        </p:nvSpPr>
        <p:spPr/>
        <p:txBody>
          <a:bodyPr>
            <a:normAutofit/>
          </a:bodyPr>
          <a:lstStyle/>
          <a:p>
            <a:r>
              <a:rPr lang="en-US"/>
              <a:t>Key Take-aways</a:t>
            </a:r>
          </a:p>
        </p:txBody>
      </p:sp>
      <p:sp>
        <p:nvSpPr>
          <p:cNvPr id="4" name="TextBox 3">
            <a:extLst>
              <a:ext uri="{FF2B5EF4-FFF2-40B4-BE49-F238E27FC236}">
                <a16:creationId xmlns:a16="http://schemas.microsoft.com/office/drawing/2014/main" id="{39F52EC1-B79B-B405-EC29-42ACB185CA5C}"/>
              </a:ext>
            </a:extLst>
          </p:cNvPr>
          <p:cNvSpPr txBox="1"/>
          <p:nvPr/>
        </p:nvSpPr>
        <p:spPr>
          <a:xfrm>
            <a:off x="856324" y="1143000"/>
            <a:ext cx="10497475" cy="4154984"/>
          </a:xfrm>
          <a:prstGeom prst="rect">
            <a:avLst/>
          </a:prstGeom>
          <a:noFill/>
        </p:spPr>
        <p:txBody>
          <a:bodyPr wrap="square">
            <a:spAutoFit/>
          </a:bodyPr>
          <a:lstStyle/>
          <a:p>
            <a:pPr marL="285750" indent="-285750">
              <a:buFont typeface="Arial" panose="020B0604020202020204" pitchFamily="34" charset="0"/>
              <a:buChar char="•"/>
            </a:pPr>
            <a:r>
              <a:rPr lang="en-US" sz="2400">
                <a:latin typeface="Open Sans Light" panose="020B0306030504020204" pitchFamily="34" charset="0"/>
                <a:ea typeface="Open Sans Light" panose="020B0306030504020204" pitchFamily="34" charset="0"/>
                <a:cs typeface="Open Sans Light" panose="020B0306030504020204" pitchFamily="34" charset="0"/>
              </a:rPr>
              <a:t>Glazing Trade-offs: While triple glazing provided excellent noise control, it was deemed unnecessary for ZNE performance in the mild Southern California climate and added significant cost.</a:t>
            </a:r>
          </a:p>
          <a:p>
            <a:pPr marL="285750" indent="-285750">
              <a:buFont typeface="Arial" panose="020B0604020202020204" pitchFamily="34" charset="0"/>
              <a:buChar char="•"/>
            </a:pPr>
            <a:endParaRPr lang="en-US" sz="2400">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r>
              <a:rPr lang="en-US" sz="2400">
                <a:latin typeface="Open Sans Light" panose="020B0306030504020204" pitchFamily="34" charset="0"/>
                <a:ea typeface="Open Sans Light" panose="020B0306030504020204" pitchFamily="34" charset="0"/>
                <a:cs typeface="Open Sans Light" panose="020B0306030504020204" pitchFamily="34" charset="0"/>
              </a:rPr>
              <a:t>Kitchen Ventilation: The owner-architect noted that a direct exhaust fan might be preferable to the installed recirculation hood to better manage cooking by-products and odors.</a:t>
            </a:r>
          </a:p>
          <a:p>
            <a:pPr marL="285750" indent="-285750">
              <a:buFont typeface="Arial" panose="020B0604020202020204" pitchFamily="34" charset="0"/>
              <a:buChar char="•"/>
            </a:pPr>
            <a:endParaRPr lang="en-US" sz="2400">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r>
              <a:rPr lang="en-US" sz="2400">
                <a:latin typeface="Open Sans Light" panose="020B0306030504020204" pitchFamily="34" charset="0"/>
                <a:ea typeface="Open Sans Light" panose="020B0306030504020204" pitchFamily="34" charset="0"/>
                <a:cs typeface="Open Sans Light" panose="020B0306030504020204" pitchFamily="34" charset="0"/>
              </a:rPr>
              <a:t>Construction Expertise: Achieving the required airtightness remains a challenge for trades unfamiliar with these standards, suggesting the need for specialized subcontractors or ongoing training.</a:t>
            </a:r>
          </a:p>
        </p:txBody>
      </p:sp>
      <p:sp>
        <p:nvSpPr>
          <p:cNvPr id="3" name="Rectangle 2">
            <a:extLst>
              <a:ext uri="{FF2B5EF4-FFF2-40B4-BE49-F238E27FC236}">
                <a16:creationId xmlns:a16="http://schemas.microsoft.com/office/drawing/2014/main" id="{B4F35672-076F-2970-0B29-C1F96EC0E8DE}"/>
              </a:ext>
            </a:extLst>
          </p:cNvPr>
          <p:cNvSpPr/>
          <p:nvPr/>
        </p:nvSpPr>
        <p:spPr>
          <a:xfrm>
            <a:off x="7195930" y="219483"/>
            <a:ext cx="3347500" cy="99719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Could update or remove these take aways, just use last slide?</a:t>
            </a:r>
          </a:p>
        </p:txBody>
      </p:sp>
      <p:sp>
        <p:nvSpPr>
          <p:cNvPr id="5" name="Date Placeholder 4">
            <a:extLst>
              <a:ext uri="{FF2B5EF4-FFF2-40B4-BE49-F238E27FC236}">
                <a16:creationId xmlns:a16="http://schemas.microsoft.com/office/drawing/2014/main" id="{068D5B50-748F-F33A-4028-4DB5E4342413}"/>
              </a:ext>
            </a:extLst>
          </p:cNvPr>
          <p:cNvSpPr>
            <a:spLocks noGrp="1"/>
          </p:cNvSpPr>
          <p:nvPr>
            <p:ph type="dt" sz="half" idx="10"/>
          </p:nvPr>
        </p:nvSpPr>
        <p:spPr/>
        <p:txBody>
          <a:bodyPr/>
          <a:lstStyle/>
          <a:p>
            <a:fld id="{E8D3B6B5-518C-4980-B314-16062D82B427}" type="datetime1">
              <a:rPr lang="en-US" smtClean="0"/>
              <a:t>6/5/2026</a:t>
            </a:fld>
            <a:endParaRPr lang="en-US"/>
          </a:p>
        </p:txBody>
      </p:sp>
      <p:sp>
        <p:nvSpPr>
          <p:cNvPr id="6" name="Slide Number Placeholder 5">
            <a:extLst>
              <a:ext uri="{FF2B5EF4-FFF2-40B4-BE49-F238E27FC236}">
                <a16:creationId xmlns:a16="http://schemas.microsoft.com/office/drawing/2014/main" id="{E0CF8391-5F96-3020-BF45-EBCAE6316582}"/>
              </a:ext>
            </a:extLst>
          </p:cNvPr>
          <p:cNvSpPr>
            <a:spLocks noGrp="1"/>
          </p:cNvSpPr>
          <p:nvPr>
            <p:ph type="sldNum" sz="quarter" idx="12"/>
          </p:nvPr>
        </p:nvSpPr>
        <p:spPr/>
        <p:txBody>
          <a:bodyPr/>
          <a:lstStyle/>
          <a:p>
            <a:fld id="{7D19FC8C-636F-4B61-98CC-E41B290838A8}" type="slidenum">
              <a:rPr lang="en-US" smtClean="0"/>
              <a:t>13</a:t>
            </a:fld>
            <a:endParaRPr lang="en-US"/>
          </a:p>
        </p:txBody>
      </p:sp>
    </p:spTree>
    <p:extLst>
      <p:ext uri="{BB962C8B-B14F-4D97-AF65-F5344CB8AC3E}">
        <p14:creationId xmlns:p14="http://schemas.microsoft.com/office/powerpoint/2010/main" val="1662779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4428B-4ABB-BAAA-3176-D8918D146AEF}"/>
            </a:ext>
          </a:extLst>
        </p:cNvPr>
        <p:cNvGrpSpPr/>
        <p:nvPr/>
      </p:nvGrpSpPr>
      <p:grpSpPr>
        <a:xfrm>
          <a:off x="0" y="0"/>
          <a:ext cx="0" cy="0"/>
          <a:chOff x="0" y="0"/>
          <a:chExt cx="0" cy="0"/>
        </a:xfrm>
      </p:grpSpPr>
      <p:pic>
        <p:nvPicPr>
          <p:cNvPr id="5" name="Picture 4" descr="A living room with a tv and a fireplace&#10;&#10;AI-generated content may be incorrect.">
            <a:extLst>
              <a:ext uri="{FF2B5EF4-FFF2-40B4-BE49-F238E27FC236}">
                <a16:creationId xmlns:a16="http://schemas.microsoft.com/office/drawing/2014/main" id="{3A6A56AD-D58C-52C1-946E-E183FAAFF2D5}"/>
              </a:ext>
            </a:extLst>
          </p:cNvPr>
          <p:cNvPicPr>
            <a:picLocks noChangeAspect="1"/>
          </p:cNvPicPr>
          <p:nvPr/>
        </p:nvPicPr>
        <p:blipFill>
          <a:blip r:embed="rId3"/>
          <a:stretch>
            <a:fillRect/>
          </a:stretch>
        </p:blipFill>
        <p:spPr>
          <a:xfrm>
            <a:off x="1417582" y="0"/>
            <a:ext cx="9356833" cy="6172200"/>
          </a:xfrm>
          <a:prstGeom prst="rect">
            <a:avLst/>
          </a:prstGeom>
        </p:spPr>
      </p:pic>
      <p:sp>
        <p:nvSpPr>
          <p:cNvPr id="4" name="TextBox 3">
            <a:extLst>
              <a:ext uri="{FF2B5EF4-FFF2-40B4-BE49-F238E27FC236}">
                <a16:creationId xmlns:a16="http://schemas.microsoft.com/office/drawing/2014/main" id="{1E3AF661-E7F4-AB94-8055-28CDACCD28CF}"/>
              </a:ext>
            </a:extLst>
          </p:cNvPr>
          <p:cNvSpPr txBox="1"/>
          <p:nvPr/>
        </p:nvSpPr>
        <p:spPr>
          <a:xfrm>
            <a:off x="2990985" y="2347436"/>
            <a:ext cx="6210026" cy="1477328"/>
          </a:xfrm>
          <a:prstGeom prst="rect">
            <a:avLst/>
          </a:prstGeom>
          <a:solidFill>
            <a:srgbClr val="F2F2F2">
              <a:alpha val="65098"/>
            </a:srgbClr>
          </a:solidFill>
        </p:spPr>
        <p:txBody>
          <a:bodyPr wrap="square">
            <a:spAutoFit/>
          </a:bodyPr>
          <a:lstStyle/>
          <a:p>
            <a:pPr algn="ctr"/>
            <a:r>
              <a:rPr lang="en-US"/>
              <a:t>Applying Passive House principles enabled the project to meet its ZNE home goals and achieved Passive House certification with a significant energy surplus. The project stands as a successful proof of concept for high-performance, all-electric urban infill.</a:t>
            </a:r>
          </a:p>
        </p:txBody>
      </p:sp>
      <p:sp>
        <p:nvSpPr>
          <p:cNvPr id="2" name="Date Placeholder 1">
            <a:extLst>
              <a:ext uri="{FF2B5EF4-FFF2-40B4-BE49-F238E27FC236}">
                <a16:creationId xmlns:a16="http://schemas.microsoft.com/office/drawing/2014/main" id="{3E511CC7-778B-88E4-AA08-0E3080A5A3F7}"/>
              </a:ext>
            </a:extLst>
          </p:cNvPr>
          <p:cNvSpPr>
            <a:spLocks noGrp="1"/>
          </p:cNvSpPr>
          <p:nvPr>
            <p:ph type="dt" sz="half" idx="10"/>
          </p:nvPr>
        </p:nvSpPr>
        <p:spPr/>
        <p:txBody>
          <a:bodyPr/>
          <a:lstStyle/>
          <a:p>
            <a:fld id="{93BFE6C3-4F16-43E2-9BCB-611B0C7C8473}" type="datetime1">
              <a:rPr lang="en-US" smtClean="0"/>
              <a:t>6/5/2026</a:t>
            </a:fld>
            <a:endParaRPr lang="en-US"/>
          </a:p>
        </p:txBody>
      </p:sp>
      <p:sp>
        <p:nvSpPr>
          <p:cNvPr id="3" name="Slide Number Placeholder 2">
            <a:extLst>
              <a:ext uri="{FF2B5EF4-FFF2-40B4-BE49-F238E27FC236}">
                <a16:creationId xmlns:a16="http://schemas.microsoft.com/office/drawing/2014/main" id="{976CED9A-168F-9C2E-BEDB-343B26E61626}"/>
              </a:ext>
            </a:extLst>
          </p:cNvPr>
          <p:cNvSpPr>
            <a:spLocks noGrp="1"/>
          </p:cNvSpPr>
          <p:nvPr>
            <p:ph type="sldNum" sz="quarter" idx="12"/>
          </p:nvPr>
        </p:nvSpPr>
        <p:spPr/>
        <p:txBody>
          <a:bodyPr/>
          <a:lstStyle/>
          <a:p>
            <a:fld id="{7D19FC8C-636F-4B61-98CC-E41B290838A8}" type="slidenum">
              <a:rPr lang="en-US" smtClean="0"/>
              <a:t>14</a:t>
            </a:fld>
            <a:endParaRPr lang="en-US"/>
          </a:p>
        </p:txBody>
      </p:sp>
    </p:spTree>
    <p:extLst>
      <p:ext uri="{BB962C8B-B14F-4D97-AF65-F5344CB8AC3E}">
        <p14:creationId xmlns:p14="http://schemas.microsoft.com/office/powerpoint/2010/main" val="3869495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D69D4-5E3E-F94E-8614-80FFA0478B9E}"/>
            </a:ext>
          </a:extLst>
        </p:cNvPr>
        <p:cNvGrpSpPr/>
        <p:nvPr/>
      </p:nvGrpSpPr>
      <p:grpSpPr>
        <a:xfrm>
          <a:off x="0" y="0"/>
          <a:ext cx="0" cy="0"/>
          <a:chOff x="0" y="0"/>
          <a:chExt cx="0" cy="0"/>
        </a:xfrm>
      </p:grpSpPr>
      <p:pic>
        <p:nvPicPr>
          <p:cNvPr id="11" name="Picture 10" descr="An aerial view of a neighborhood&#10;&#10;AI-generated content may be incorrect.">
            <a:extLst>
              <a:ext uri="{FF2B5EF4-FFF2-40B4-BE49-F238E27FC236}">
                <a16:creationId xmlns:a16="http://schemas.microsoft.com/office/drawing/2014/main" id="{CA1FCDA3-A239-8A54-BBD0-7F7DC81DFEFD}"/>
              </a:ext>
            </a:extLst>
          </p:cNvPr>
          <p:cNvPicPr>
            <a:picLocks noChangeAspect="1"/>
          </p:cNvPicPr>
          <p:nvPr/>
        </p:nvPicPr>
        <p:blipFill>
          <a:blip r:embed="rId3"/>
          <a:stretch>
            <a:fillRect/>
          </a:stretch>
        </p:blipFill>
        <p:spPr>
          <a:xfrm>
            <a:off x="10317287" y="123000"/>
            <a:ext cx="1448229" cy="1190162"/>
          </a:xfrm>
          <a:prstGeom prst="rect">
            <a:avLst/>
          </a:prstGeom>
        </p:spPr>
      </p:pic>
      <p:pic>
        <p:nvPicPr>
          <p:cNvPr id="9" name="Picture 8" descr="A close-up of a sign&#10;&#10;AI-generated content may be incorrect.">
            <a:extLst>
              <a:ext uri="{FF2B5EF4-FFF2-40B4-BE49-F238E27FC236}">
                <a16:creationId xmlns:a16="http://schemas.microsoft.com/office/drawing/2014/main" id="{A0DD0CDA-1465-7C9A-AA73-6DE6CDA00F71}"/>
              </a:ext>
            </a:extLst>
          </p:cNvPr>
          <p:cNvPicPr>
            <a:picLocks noChangeAspect="1"/>
          </p:cNvPicPr>
          <p:nvPr/>
        </p:nvPicPr>
        <p:blipFill>
          <a:blip r:embed="rId4"/>
          <a:stretch>
            <a:fillRect/>
          </a:stretch>
        </p:blipFill>
        <p:spPr>
          <a:xfrm>
            <a:off x="6402978" y="5203885"/>
            <a:ext cx="4928619" cy="986272"/>
          </a:xfrm>
          <a:prstGeom prst="rect">
            <a:avLst/>
          </a:prstGeom>
        </p:spPr>
      </p:pic>
      <p:sp>
        <p:nvSpPr>
          <p:cNvPr id="2" name="Title 1">
            <a:extLst>
              <a:ext uri="{FF2B5EF4-FFF2-40B4-BE49-F238E27FC236}">
                <a16:creationId xmlns:a16="http://schemas.microsoft.com/office/drawing/2014/main" id="{310DEE6D-B918-521D-2273-A87981E77FCB}"/>
              </a:ext>
            </a:extLst>
          </p:cNvPr>
          <p:cNvSpPr>
            <a:spLocks noGrp="1"/>
          </p:cNvSpPr>
          <p:nvPr>
            <p:ph type="title"/>
          </p:nvPr>
        </p:nvSpPr>
        <p:spPr>
          <a:xfrm>
            <a:off x="838200" y="365127"/>
            <a:ext cx="10515600" cy="729577"/>
          </a:xfrm>
        </p:spPr>
        <p:txBody>
          <a:bodyPr/>
          <a:lstStyle/>
          <a:p>
            <a:r>
              <a:rPr lang="en-US"/>
              <a:t>Building Data</a:t>
            </a:r>
          </a:p>
        </p:txBody>
      </p:sp>
      <p:sp>
        <p:nvSpPr>
          <p:cNvPr id="3" name="Rectangle 1">
            <a:extLst>
              <a:ext uri="{FF2B5EF4-FFF2-40B4-BE49-F238E27FC236}">
                <a16:creationId xmlns:a16="http://schemas.microsoft.com/office/drawing/2014/main" id="{B4BEAA3D-8AF8-85F0-456E-D675B9523209}"/>
              </a:ext>
            </a:extLst>
          </p:cNvPr>
          <p:cNvSpPr>
            <a:spLocks noChangeArrowheads="1"/>
          </p:cNvSpPr>
          <p:nvPr/>
        </p:nvSpPr>
        <p:spPr bwMode="auto">
          <a:xfrm>
            <a:off x="846800" y="1152525"/>
            <a:ext cx="5049077"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1"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Gross Floor Area:</a:t>
            </a:r>
            <a:r>
              <a:rPr kumimoji="0" lang="en-US" altLang="en-US" sz="24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2,038 gross square feet.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400" b="1"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1"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Occupancy/Units:</a:t>
            </a:r>
            <a:r>
              <a:rPr kumimoji="0" lang="en-US" altLang="en-US" sz="24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 single-family home unit with three bedrooms and three bathrooms.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400" b="1"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1"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Structure:</a:t>
            </a:r>
            <a:r>
              <a:rPr kumimoji="0" lang="en-US" altLang="en-US" sz="24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Wood-frame construction.</a:t>
            </a:r>
            <a:endParaRPr kumimoji="0" lang="en-US" altLang="en-US" sz="2400" b="1" i="0" u="none" strike="noStrike" cap="none" normalizeH="0" baseline="0">
              <a:ln>
                <a:noFill/>
              </a:ln>
              <a:solidFill>
                <a:schemeClr val="tx1"/>
              </a:solidFill>
              <a:effectLst/>
              <a:latin typeface="Arial" panose="020B0604020202020204" pitchFamily="34" charset="0"/>
            </a:endParaRPr>
          </a:p>
        </p:txBody>
      </p:sp>
      <p:sp>
        <p:nvSpPr>
          <p:cNvPr id="12" name="Rectangle 11">
            <a:extLst>
              <a:ext uri="{FF2B5EF4-FFF2-40B4-BE49-F238E27FC236}">
                <a16:creationId xmlns:a16="http://schemas.microsoft.com/office/drawing/2014/main" id="{332AFAD1-0301-68E0-F152-D8F2F49225A0}"/>
              </a:ext>
            </a:extLst>
          </p:cNvPr>
          <p:cNvSpPr/>
          <p:nvPr/>
        </p:nvSpPr>
        <p:spPr>
          <a:xfrm>
            <a:off x="7749015" y="219483"/>
            <a:ext cx="2568272" cy="99719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Use of google maps for color instead of case study image here -&gt;</a:t>
            </a:r>
          </a:p>
        </p:txBody>
      </p:sp>
      <p:pic>
        <p:nvPicPr>
          <p:cNvPr id="14" name="Picture 13" descr="Aerial view of a neighborhood&#10;&#10;AI-generated content may be incorrect.">
            <a:extLst>
              <a:ext uri="{FF2B5EF4-FFF2-40B4-BE49-F238E27FC236}">
                <a16:creationId xmlns:a16="http://schemas.microsoft.com/office/drawing/2014/main" id="{A0F80147-4BF1-631F-C85F-D7B3C962B09A}"/>
              </a:ext>
            </a:extLst>
          </p:cNvPr>
          <p:cNvPicPr>
            <a:picLocks noChangeAspect="1"/>
          </p:cNvPicPr>
          <p:nvPr/>
        </p:nvPicPr>
        <p:blipFill>
          <a:blip r:embed="rId5"/>
          <a:stretch>
            <a:fillRect/>
          </a:stretch>
        </p:blipFill>
        <p:spPr>
          <a:xfrm>
            <a:off x="6402978" y="1409645"/>
            <a:ext cx="5369922" cy="3788747"/>
          </a:xfrm>
          <a:prstGeom prst="rect">
            <a:avLst/>
          </a:prstGeom>
        </p:spPr>
      </p:pic>
      <p:sp>
        <p:nvSpPr>
          <p:cNvPr id="5" name="Date Placeholder 4">
            <a:extLst>
              <a:ext uri="{FF2B5EF4-FFF2-40B4-BE49-F238E27FC236}">
                <a16:creationId xmlns:a16="http://schemas.microsoft.com/office/drawing/2014/main" id="{4A877A0B-2869-2DA5-5785-3235808B53BD}"/>
              </a:ext>
            </a:extLst>
          </p:cNvPr>
          <p:cNvSpPr>
            <a:spLocks noGrp="1"/>
          </p:cNvSpPr>
          <p:nvPr>
            <p:ph type="dt" sz="half" idx="10"/>
          </p:nvPr>
        </p:nvSpPr>
        <p:spPr/>
        <p:txBody>
          <a:bodyPr/>
          <a:lstStyle/>
          <a:p>
            <a:fld id="{DD9962E9-EFEC-40B3-B362-C2F16A8DF17C}" type="datetime1">
              <a:rPr lang="en-US" smtClean="0"/>
              <a:t>6/5/2026</a:t>
            </a:fld>
            <a:endParaRPr lang="en-US"/>
          </a:p>
        </p:txBody>
      </p:sp>
      <p:sp>
        <p:nvSpPr>
          <p:cNvPr id="6" name="Slide Number Placeholder 5">
            <a:extLst>
              <a:ext uri="{FF2B5EF4-FFF2-40B4-BE49-F238E27FC236}">
                <a16:creationId xmlns:a16="http://schemas.microsoft.com/office/drawing/2014/main" id="{5ADF7B08-C28F-AA24-2325-35EDFE206CF4}"/>
              </a:ext>
            </a:extLst>
          </p:cNvPr>
          <p:cNvSpPr>
            <a:spLocks noGrp="1"/>
          </p:cNvSpPr>
          <p:nvPr>
            <p:ph type="sldNum" sz="quarter" idx="12"/>
          </p:nvPr>
        </p:nvSpPr>
        <p:spPr/>
        <p:txBody>
          <a:bodyPr/>
          <a:lstStyle/>
          <a:p>
            <a:fld id="{7D19FC8C-636F-4B61-98CC-E41B290838A8}" type="slidenum">
              <a:rPr lang="en-US" smtClean="0"/>
              <a:t>2</a:t>
            </a:fld>
            <a:endParaRPr lang="en-US"/>
          </a:p>
        </p:txBody>
      </p:sp>
    </p:spTree>
    <p:extLst>
      <p:ext uri="{BB962C8B-B14F-4D97-AF65-F5344CB8AC3E}">
        <p14:creationId xmlns:p14="http://schemas.microsoft.com/office/powerpoint/2010/main" val="239182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F6C25-1ECF-6FFA-4559-383777845423}"/>
            </a:ext>
          </a:extLst>
        </p:cNvPr>
        <p:cNvGrpSpPr/>
        <p:nvPr/>
      </p:nvGrpSpPr>
      <p:grpSpPr>
        <a:xfrm>
          <a:off x="0" y="0"/>
          <a:ext cx="0" cy="0"/>
          <a:chOff x="0" y="0"/>
          <a:chExt cx="0" cy="0"/>
        </a:xfrm>
      </p:grpSpPr>
      <p:pic>
        <p:nvPicPr>
          <p:cNvPr id="5" name="Picture 4" descr="A aerial view of a house with a solar panel&#10;&#10;AI-generated content may be incorrect.">
            <a:extLst>
              <a:ext uri="{FF2B5EF4-FFF2-40B4-BE49-F238E27FC236}">
                <a16:creationId xmlns:a16="http://schemas.microsoft.com/office/drawing/2014/main" id="{61181929-F444-5432-F231-4D9D7FBC2212}"/>
              </a:ext>
            </a:extLst>
          </p:cNvPr>
          <p:cNvPicPr>
            <a:picLocks noChangeAspect="1"/>
          </p:cNvPicPr>
          <p:nvPr/>
        </p:nvPicPr>
        <p:blipFill>
          <a:blip r:embed="rId3"/>
          <a:stretch>
            <a:fillRect/>
          </a:stretch>
        </p:blipFill>
        <p:spPr>
          <a:xfrm>
            <a:off x="7298191" y="1143000"/>
            <a:ext cx="4474709" cy="5029200"/>
          </a:xfrm>
          <a:prstGeom prst="rect">
            <a:avLst/>
          </a:prstGeom>
        </p:spPr>
      </p:pic>
      <p:sp>
        <p:nvSpPr>
          <p:cNvPr id="2" name="Title 1">
            <a:extLst>
              <a:ext uri="{FF2B5EF4-FFF2-40B4-BE49-F238E27FC236}">
                <a16:creationId xmlns:a16="http://schemas.microsoft.com/office/drawing/2014/main" id="{4D5E1CA2-7FCF-6BFC-BFA6-FDFB40337EE8}"/>
              </a:ext>
            </a:extLst>
          </p:cNvPr>
          <p:cNvSpPr>
            <a:spLocks noGrp="1"/>
          </p:cNvSpPr>
          <p:nvPr>
            <p:ph type="title"/>
          </p:nvPr>
        </p:nvSpPr>
        <p:spPr/>
        <p:txBody>
          <a:bodyPr/>
          <a:lstStyle/>
          <a:p>
            <a:r>
              <a:rPr lang="en-US"/>
              <a:t>Site and Context</a:t>
            </a:r>
          </a:p>
        </p:txBody>
      </p:sp>
      <p:sp>
        <p:nvSpPr>
          <p:cNvPr id="3" name="Rectangle 1">
            <a:extLst>
              <a:ext uri="{FF2B5EF4-FFF2-40B4-BE49-F238E27FC236}">
                <a16:creationId xmlns:a16="http://schemas.microsoft.com/office/drawing/2014/main" id="{4D0BCA97-863A-7AED-98BA-224C559799C6}"/>
              </a:ext>
            </a:extLst>
          </p:cNvPr>
          <p:cNvSpPr>
            <a:spLocks noChangeArrowheads="1"/>
          </p:cNvSpPr>
          <p:nvPr/>
        </p:nvSpPr>
        <p:spPr bwMode="auto">
          <a:xfrm>
            <a:off x="847725" y="1155353"/>
            <a:ext cx="6029325"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eaLnBrk="0" fontAlgn="base" hangingPunct="0">
              <a:spcBef>
                <a:spcPct val="0"/>
              </a:spcBef>
              <a:spcAft>
                <a:spcPct val="0"/>
              </a:spcAft>
              <a:buFont typeface="Arial" panose="020B0604020202020204" pitchFamily="34" charset="0"/>
              <a:buChar char="•"/>
            </a:pPr>
            <a:r>
              <a:rPr kumimoji="0" lang="en-US" altLang="en-US" sz="24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Semi-urban duplex parcel in Culver City, CA. </a:t>
            </a:r>
          </a:p>
          <a:p>
            <a:pPr marL="342900" indent="-342900" eaLnBrk="0" fontAlgn="base" hangingPunct="0">
              <a:spcBef>
                <a:spcPct val="0"/>
              </a:spcBef>
              <a:spcAft>
                <a:spcPct val="0"/>
              </a:spcAft>
              <a:buFont typeface="Arial" panose="020B0604020202020204" pitchFamily="34" charset="0"/>
              <a:buChar char="•"/>
            </a:pPr>
            <a:endParaRPr kumimoji="0" lang="en-US" altLang="en-US" sz="24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eaLnBrk="0" fontAlgn="base" hangingPunct="0">
              <a:spcBef>
                <a:spcPct val="0"/>
              </a:spcBef>
              <a:spcAft>
                <a:spcPct val="0"/>
              </a:spcAft>
              <a:buFont typeface="Arial" panose="020B0604020202020204" pitchFamily="34" charset="0"/>
              <a:buChar char="•"/>
            </a:pPr>
            <a:r>
              <a:rPr kumimoji="0" lang="en-US" altLang="en-US" sz="24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Includes existing post-war ranch-style house. </a:t>
            </a:r>
          </a:p>
          <a:p>
            <a:pPr marL="342900" indent="-342900" eaLnBrk="0" fontAlgn="base" hangingPunct="0">
              <a:spcBef>
                <a:spcPct val="0"/>
              </a:spcBef>
              <a:spcAft>
                <a:spcPct val="0"/>
              </a:spcAft>
              <a:buFont typeface="Arial" panose="020B0604020202020204" pitchFamily="34" charset="0"/>
              <a:buChar char="•"/>
            </a:pPr>
            <a:endParaRPr lang="en-US" altLang="en-US" sz="240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eaLnBrk="0" fontAlgn="base" hangingPunct="0">
              <a:spcBef>
                <a:spcPct val="0"/>
              </a:spcBef>
              <a:spcAft>
                <a:spcPct val="0"/>
              </a:spcAft>
              <a:buFont typeface="Arial" panose="020B0604020202020204" pitchFamily="34" charset="0"/>
              <a:buChar char="•"/>
            </a:pPr>
            <a:r>
              <a:rPr lang="en-US" altLang="en-US" sz="2400">
                <a:latin typeface="Open Sans Light" panose="020B0306030504020204" pitchFamily="34" charset="0"/>
                <a:ea typeface="Open Sans Light" panose="020B0306030504020204" pitchFamily="34" charset="0"/>
                <a:cs typeface="Open Sans Light" panose="020B0306030504020204" pitchFamily="34" charset="0"/>
              </a:rPr>
              <a:t>Large cypress trees near the southern property line provide slightly obstructed solar access.</a:t>
            </a:r>
            <a:endParaRPr kumimoji="0" lang="en-US" altLang="en-US" sz="24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Date Placeholder 3">
            <a:extLst>
              <a:ext uri="{FF2B5EF4-FFF2-40B4-BE49-F238E27FC236}">
                <a16:creationId xmlns:a16="http://schemas.microsoft.com/office/drawing/2014/main" id="{B21C94AE-6941-D5B2-5077-4BF4C4E98401}"/>
              </a:ext>
            </a:extLst>
          </p:cNvPr>
          <p:cNvSpPr>
            <a:spLocks noGrp="1"/>
          </p:cNvSpPr>
          <p:nvPr>
            <p:ph type="dt" sz="half" idx="10"/>
          </p:nvPr>
        </p:nvSpPr>
        <p:spPr/>
        <p:txBody>
          <a:bodyPr/>
          <a:lstStyle/>
          <a:p>
            <a:fld id="{69F5570A-D83B-4B3E-BDD1-BF4B3AECA371}" type="datetime1">
              <a:rPr lang="en-US" smtClean="0"/>
              <a:t>6/5/2026</a:t>
            </a:fld>
            <a:endParaRPr lang="en-US"/>
          </a:p>
        </p:txBody>
      </p:sp>
      <p:sp>
        <p:nvSpPr>
          <p:cNvPr id="6" name="Slide Number Placeholder 5">
            <a:extLst>
              <a:ext uri="{FF2B5EF4-FFF2-40B4-BE49-F238E27FC236}">
                <a16:creationId xmlns:a16="http://schemas.microsoft.com/office/drawing/2014/main" id="{E6EA58E6-3609-A9A8-24DF-B0B699DC7C70}"/>
              </a:ext>
            </a:extLst>
          </p:cNvPr>
          <p:cNvSpPr>
            <a:spLocks noGrp="1"/>
          </p:cNvSpPr>
          <p:nvPr>
            <p:ph type="sldNum" sz="quarter" idx="12"/>
          </p:nvPr>
        </p:nvSpPr>
        <p:spPr/>
        <p:txBody>
          <a:bodyPr/>
          <a:lstStyle/>
          <a:p>
            <a:fld id="{7D19FC8C-636F-4B61-98CC-E41B290838A8}" type="slidenum">
              <a:rPr lang="en-US" smtClean="0"/>
              <a:t>3</a:t>
            </a:fld>
            <a:endParaRPr lang="en-US"/>
          </a:p>
        </p:txBody>
      </p:sp>
    </p:spTree>
    <p:extLst>
      <p:ext uri="{BB962C8B-B14F-4D97-AF65-F5344CB8AC3E}">
        <p14:creationId xmlns:p14="http://schemas.microsoft.com/office/powerpoint/2010/main" val="2345665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3FFD0-E1AA-C2BC-81BC-C7944D3317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5BFEA1-F124-FE71-6853-767053A99F6E}"/>
              </a:ext>
            </a:extLst>
          </p:cNvPr>
          <p:cNvSpPr>
            <a:spLocks noGrp="1"/>
          </p:cNvSpPr>
          <p:nvPr>
            <p:ph type="title"/>
          </p:nvPr>
        </p:nvSpPr>
        <p:spPr/>
        <p:txBody>
          <a:bodyPr>
            <a:noAutofit/>
          </a:bodyPr>
          <a:lstStyle/>
          <a:p>
            <a:r>
              <a:rPr lang="en-US"/>
              <a:t>Mission and Goals</a:t>
            </a:r>
            <a:endParaRPr lang="en-US" i="1"/>
          </a:p>
        </p:txBody>
      </p:sp>
      <p:sp>
        <p:nvSpPr>
          <p:cNvPr id="4" name="TextBox 3">
            <a:extLst>
              <a:ext uri="{FF2B5EF4-FFF2-40B4-BE49-F238E27FC236}">
                <a16:creationId xmlns:a16="http://schemas.microsoft.com/office/drawing/2014/main" id="{0B6FA8B4-CB93-04BB-3DF0-C784D090EF1D}"/>
              </a:ext>
            </a:extLst>
          </p:cNvPr>
          <p:cNvSpPr txBox="1"/>
          <p:nvPr/>
        </p:nvSpPr>
        <p:spPr>
          <a:xfrm>
            <a:off x="848032" y="1147081"/>
            <a:ext cx="5247968" cy="2431435"/>
          </a:xfrm>
          <a:prstGeom prst="rect">
            <a:avLst/>
          </a:prstGeom>
          <a:noFill/>
        </p:spPr>
        <p:txBody>
          <a:bodyPr wrap="square">
            <a:spAutoFit/>
          </a:bodyPr>
          <a:lstStyle/>
          <a:p>
            <a:r>
              <a:rPr lang="en-US" sz="2400" b="1">
                <a:latin typeface="Open Sans Light" panose="020B0306030504020204" pitchFamily="34" charset="0"/>
                <a:ea typeface="Open Sans Light" panose="020B0306030504020204" pitchFamily="34" charset="0"/>
                <a:cs typeface="Open Sans Light" panose="020B0306030504020204" pitchFamily="34" charset="0"/>
              </a:rPr>
              <a:t>Three performance goals</a:t>
            </a:r>
          </a:p>
          <a:p>
            <a:pPr marL="285750" indent="-285750">
              <a:buFont typeface="Arial" panose="020B0604020202020204" pitchFamily="34" charset="0"/>
              <a:buChar char="•"/>
            </a:pPr>
            <a:endParaRPr lang="en-US">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mj-lt"/>
              <a:buAutoNum type="arabicPeriod"/>
            </a:pPr>
            <a:r>
              <a:rPr lang="en-US" sz="2200">
                <a:latin typeface="Open Sans Light" panose="020B0306030504020204" pitchFamily="34" charset="0"/>
                <a:ea typeface="Open Sans Light" panose="020B0306030504020204" pitchFamily="34" charset="0"/>
                <a:cs typeface="Open Sans Light" panose="020B0306030504020204" pitchFamily="34" charset="0"/>
              </a:rPr>
              <a:t> Passive House Certification</a:t>
            </a:r>
          </a:p>
          <a:p>
            <a:pPr marL="342900" indent="-342900">
              <a:buFont typeface="+mj-lt"/>
              <a:buAutoNum type="arabicPeriod"/>
            </a:pPr>
            <a:endParaRPr lang="en-US" sz="220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mj-lt"/>
              <a:buAutoNum type="arabicPeriod"/>
            </a:pPr>
            <a:r>
              <a:rPr lang="en-US" sz="2200">
                <a:latin typeface="Open Sans Light" panose="020B0306030504020204" pitchFamily="34" charset="0"/>
                <a:ea typeface="Open Sans Light" panose="020B0306030504020204" pitchFamily="34" charset="0"/>
                <a:cs typeface="Open Sans Light" panose="020B0306030504020204" pitchFamily="34" charset="0"/>
              </a:rPr>
              <a:t> Zero Net Energy</a:t>
            </a:r>
          </a:p>
          <a:p>
            <a:pPr marL="342900" indent="-342900">
              <a:buFont typeface="+mj-lt"/>
              <a:buAutoNum type="arabicPeriod"/>
            </a:pPr>
            <a:endParaRPr lang="en-US" sz="220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mj-lt"/>
              <a:buAutoNum type="arabicPeriod"/>
            </a:pPr>
            <a:r>
              <a:rPr lang="en-US" sz="2200">
                <a:latin typeface="Open Sans Light" panose="020B0306030504020204" pitchFamily="34" charset="0"/>
                <a:ea typeface="Open Sans Light" panose="020B0306030504020204" pitchFamily="34" charset="0"/>
                <a:cs typeface="Open Sans Light" panose="020B0306030504020204" pitchFamily="34" charset="0"/>
              </a:rPr>
              <a:t> All-Electric Design</a:t>
            </a:r>
          </a:p>
        </p:txBody>
      </p:sp>
      <p:pic>
        <p:nvPicPr>
          <p:cNvPr id="5" name="Picture 4" descr="A car parked in front of a building&#10;&#10;AI-generated content may be incorrect.">
            <a:extLst>
              <a:ext uri="{FF2B5EF4-FFF2-40B4-BE49-F238E27FC236}">
                <a16:creationId xmlns:a16="http://schemas.microsoft.com/office/drawing/2014/main" id="{2F360783-6976-D992-520C-B1BA8BA1BC5E}"/>
              </a:ext>
            </a:extLst>
          </p:cNvPr>
          <p:cNvPicPr>
            <a:picLocks noChangeAspect="1"/>
          </p:cNvPicPr>
          <p:nvPr/>
        </p:nvPicPr>
        <p:blipFill>
          <a:blip r:embed="rId3"/>
          <a:stretch>
            <a:fillRect/>
          </a:stretch>
        </p:blipFill>
        <p:spPr>
          <a:xfrm>
            <a:off x="5760596" y="1147081"/>
            <a:ext cx="6012304" cy="3616649"/>
          </a:xfrm>
          <a:prstGeom prst="rect">
            <a:avLst/>
          </a:prstGeom>
        </p:spPr>
      </p:pic>
      <p:sp>
        <p:nvSpPr>
          <p:cNvPr id="3" name="Date Placeholder 2">
            <a:extLst>
              <a:ext uri="{FF2B5EF4-FFF2-40B4-BE49-F238E27FC236}">
                <a16:creationId xmlns:a16="http://schemas.microsoft.com/office/drawing/2014/main" id="{A5D1EEA3-56E7-72C7-63C1-4DD92A88C9A5}"/>
              </a:ext>
            </a:extLst>
          </p:cNvPr>
          <p:cNvSpPr>
            <a:spLocks noGrp="1"/>
          </p:cNvSpPr>
          <p:nvPr>
            <p:ph type="dt" sz="half" idx="10"/>
          </p:nvPr>
        </p:nvSpPr>
        <p:spPr/>
        <p:txBody>
          <a:bodyPr/>
          <a:lstStyle/>
          <a:p>
            <a:fld id="{93D39F40-E5A9-40E6-B56F-BAA10C79507C}" type="datetime1">
              <a:rPr lang="en-US" smtClean="0"/>
              <a:t>6/5/2026</a:t>
            </a:fld>
            <a:endParaRPr lang="en-US"/>
          </a:p>
        </p:txBody>
      </p:sp>
      <p:sp>
        <p:nvSpPr>
          <p:cNvPr id="6" name="Slide Number Placeholder 5">
            <a:extLst>
              <a:ext uri="{FF2B5EF4-FFF2-40B4-BE49-F238E27FC236}">
                <a16:creationId xmlns:a16="http://schemas.microsoft.com/office/drawing/2014/main" id="{A81D121E-12A3-C42C-5333-2E321F0EEC1C}"/>
              </a:ext>
            </a:extLst>
          </p:cNvPr>
          <p:cNvSpPr>
            <a:spLocks noGrp="1"/>
          </p:cNvSpPr>
          <p:nvPr>
            <p:ph type="sldNum" sz="quarter" idx="12"/>
          </p:nvPr>
        </p:nvSpPr>
        <p:spPr/>
        <p:txBody>
          <a:bodyPr/>
          <a:lstStyle/>
          <a:p>
            <a:fld id="{7D19FC8C-636F-4B61-98CC-E41B290838A8}" type="slidenum">
              <a:rPr lang="en-US" smtClean="0"/>
              <a:t>4</a:t>
            </a:fld>
            <a:endParaRPr lang="en-US"/>
          </a:p>
        </p:txBody>
      </p:sp>
    </p:spTree>
    <p:extLst>
      <p:ext uri="{BB962C8B-B14F-4D97-AF65-F5344CB8AC3E}">
        <p14:creationId xmlns:p14="http://schemas.microsoft.com/office/powerpoint/2010/main" val="3851597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77655-BF10-A7B2-7FDB-7781414B17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596FD1-B999-B648-FA52-94E754D52734}"/>
              </a:ext>
            </a:extLst>
          </p:cNvPr>
          <p:cNvSpPr>
            <a:spLocks noGrp="1"/>
          </p:cNvSpPr>
          <p:nvPr>
            <p:ph type="title"/>
          </p:nvPr>
        </p:nvSpPr>
        <p:spPr/>
        <p:txBody>
          <a:bodyPr>
            <a:normAutofit/>
          </a:bodyPr>
          <a:lstStyle/>
          <a:p>
            <a:r>
              <a:rPr lang="en-US"/>
              <a:t>The Blueprint: Three Pillars of High-Performance Design</a:t>
            </a:r>
          </a:p>
        </p:txBody>
      </p:sp>
      <p:sp>
        <p:nvSpPr>
          <p:cNvPr id="4" name="TextBox 3">
            <a:extLst>
              <a:ext uri="{FF2B5EF4-FFF2-40B4-BE49-F238E27FC236}">
                <a16:creationId xmlns:a16="http://schemas.microsoft.com/office/drawing/2014/main" id="{97C5B19B-24DC-5BFD-F851-BEB8C5FC2CBC}"/>
              </a:ext>
            </a:extLst>
          </p:cNvPr>
          <p:cNvSpPr txBox="1"/>
          <p:nvPr/>
        </p:nvSpPr>
        <p:spPr>
          <a:xfrm>
            <a:off x="847725" y="1148456"/>
            <a:ext cx="4572000" cy="2954655"/>
          </a:xfrm>
          <a:prstGeom prst="rect">
            <a:avLst/>
          </a:prstGeom>
          <a:noFill/>
        </p:spPr>
        <p:txBody>
          <a:bodyPr wrap="square">
            <a:spAutoFit/>
          </a:bodyPr>
          <a:lstStyle/>
          <a:p>
            <a:r>
              <a:rPr lang="en-US" sz="2400" b="1" dirty="0">
                <a:latin typeface="Open Sans Light" panose="020B0306030504020204" pitchFamily="34" charset="0"/>
                <a:ea typeface="Open Sans Light" panose="020B0306030504020204" pitchFamily="34" charset="0"/>
                <a:cs typeface="Open Sans Light" panose="020B0306030504020204" pitchFamily="34" charset="0"/>
              </a:rPr>
              <a:t>Pillar 1: </a:t>
            </a:r>
            <a:r>
              <a:rPr lang="en-US" sz="2400" b="1" dirty="0">
                <a:solidFill>
                  <a:srgbClr val="E97451"/>
                </a:solidFill>
                <a:latin typeface="Open Sans Light" panose="020B0306030504020204" pitchFamily="34" charset="0"/>
                <a:ea typeface="Open Sans Light" panose="020B0306030504020204" pitchFamily="34" charset="0"/>
                <a:cs typeface="Open Sans Light" panose="020B0306030504020204" pitchFamily="34" charset="0"/>
              </a:rPr>
              <a:t>Super-Insulated, Airtight Envelope</a:t>
            </a:r>
          </a:p>
          <a:p>
            <a:endParaRPr lang="en-US" sz="2400" b="1"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2400" b="1" dirty="0">
                <a:latin typeface="Open Sans Light" panose="020B0306030504020204" pitchFamily="34" charset="0"/>
                <a:ea typeface="Open Sans Light" panose="020B0306030504020204" pitchFamily="34" charset="0"/>
                <a:cs typeface="Open Sans Light" panose="020B0306030504020204" pitchFamily="34" charset="0"/>
              </a:rPr>
              <a:t>Pillar 2: </a:t>
            </a:r>
            <a:r>
              <a:rPr lang="en-US" sz="2400" b="1" dirty="0">
                <a:solidFill>
                  <a:srgbClr val="E97451"/>
                </a:solidFill>
                <a:latin typeface="Open Sans Light" panose="020B0306030504020204" pitchFamily="34" charset="0"/>
                <a:ea typeface="Open Sans Light" panose="020B0306030504020204" pitchFamily="34" charset="0"/>
                <a:cs typeface="Open Sans Light" panose="020B0306030504020204" pitchFamily="34" charset="0"/>
              </a:rPr>
              <a:t>Efficient HVAC Systems</a:t>
            </a:r>
          </a:p>
          <a:p>
            <a:endParaRPr lang="en-US" sz="2400" b="1"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2400" b="1" dirty="0">
                <a:latin typeface="Open Sans Light" panose="020B0306030504020204" pitchFamily="34" charset="0"/>
                <a:ea typeface="Open Sans Light" panose="020B0306030504020204" pitchFamily="34" charset="0"/>
                <a:cs typeface="Open Sans Light" panose="020B0306030504020204" pitchFamily="34" charset="0"/>
              </a:rPr>
              <a:t>Pillar 3: </a:t>
            </a:r>
            <a:r>
              <a:rPr lang="en-US" sz="2400" b="1" dirty="0">
                <a:solidFill>
                  <a:srgbClr val="E97451"/>
                </a:solidFill>
                <a:latin typeface="Open Sans Light" panose="020B0306030504020204" pitchFamily="34" charset="0"/>
                <a:ea typeface="Open Sans Light" panose="020B0306030504020204" pitchFamily="34" charset="0"/>
                <a:cs typeface="Open Sans Light" panose="020B0306030504020204" pitchFamily="34" charset="0"/>
              </a:rPr>
              <a:t>Renewables &amp; Resiliency</a:t>
            </a:r>
          </a:p>
          <a:p>
            <a:endParaRPr lang="en-US" b="1" dirty="0"/>
          </a:p>
        </p:txBody>
      </p:sp>
      <p:pic>
        <p:nvPicPr>
          <p:cNvPr id="7" name="Picture 6" descr="A diagram of a house with solar panels&#10;&#10;AI-generated content may be incorrect.">
            <a:extLst>
              <a:ext uri="{FF2B5EF4-FFF2-40B4-BE49-F238E27FC236}">
                <a16:creationId xmlns:a16="http://schemas.microsoft.com/office/drawing/2014/main" id="{04698553-DF41-0F6A-60BE-CCDDA0F1C2B7}"/>
              </a:ext>
            </a:extLst>
          </p:cNvPr>
          <p:cNvPicPr>
            <a:picLocks noChangeAspect="1"/>
          </p:cNvPicPr>
          <p:nvPr/>
        </p:nvPicPr>
        <p:blipFill>
          <a:blip r:embed="rId3"/>
          <a:stretch>
            <a:fillRect/>
          </a:stretch>
        </p:blipFill>
        <p:spPr>
          <a:xfrm>
            <a:off x="5492467" y="1152525"/>
            <a:ext cx="6280433" cy="4814194"/>
          </a:xfrm>
          <a:prstGeom prst="rect">
            <a:avLst/>
          </a:prstGeom>
        </p:spPr>
      </p:pic>
      <p:sp>
        <p:nvSpPr>
          <p:cNvPr id="3" name="Date Placeholder 2">
            <a:extLst>
              <a:ext uri="{FF2B5EF4-FFF2-40B4-BE49-F238E27FC236}">
                <a16:creationId xmlns:a16="http://schemas.microsoft.com/office/drawing/2014/main" id="{C85B986E-E0F2-77CD-79BD-13F9420EEA92}"/>
              </a:ext>
            </a:extLst>
          </p:cNvPr>
          <p:cNvSpPr>
            <a:spLocks noGrp="1"/>
          </p:cNvSpPr>
          <p:nvPr>
            <p:ph type="dt" sz="half" idx="10"/>
          </p:nvPr>
        </p:nvSpPr>
        <p:spPr/>
        <p:txBody>
          <a:bodyPr/>
          <a:lstStyle/>
          <a:p>
            <a:fld id="{72C3C338-82AD-4D2A-BEC1-3AB8F6A078FC}" type="datetime1">
              <a:rPr lang="en-US" smtClean="0"/>
              <a:t>6/5/2026</a:t>
            </a:fld>
            <a:endParaRPr lang="en-US"/>
          </a:p>
        </p:txBody>
      </p:sp>
      <p:sp>
        <p:nvSpPr>
          <p:cNvPr id="5" name="Slide Number Placeholder 4">
            <a:extLst>
              <a:ext uri="{FF2B5EF4-FFF2-40B4-BE49-F238E27FC236}">
                <a16:creationId xmlns:a16="http://schemas.microsoft.com/office/drawing/2014/main" id="{EF574737-DE36-711A-FE69-3CAE1922CCD7}"/>
              </a:ext>
            </a:extLst>
          </p:cNvPr>
          <p:cNvSpPr>
            <a:spLocks noGrp="1"/>
          </p:cNvSpPr>
          <p:nvPr>
            <p:ph type="sldNum" sz="quarter" idx="12"/>
          </p:nvPr>
        </p:nvSpPr>
        <p:spPr/>
        <p:txBody>
          <a:bodyPr/>
          <a:lstStyle/>
          <a:p>
            <a:fld id="{7D19FC8C-636F-4B61-98CC-E41B290838A8}" type="slidenum">
              <a:rPr lang="en-US" smtClean="0"/>
              <a:t>5</a:t>
            </a:fld>
            <a:endParaRPr lang="en-US"/>
          </a:p>
        </p:txBody>
      </p:sp>
    </p:spTree>
    <p:extLst>
      <p:ext uri="{BB962C8B-B14F-4D97-AF65-F5344CB8AC3E}">
        <p14:creationId xmlns:p14="http://schemas.microsoft.com/office/powerpoint/2010/main" val="1629454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C138E-D4BB-E6C9-3D7B-4286F17D29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099F62-BA97-390B-4F60-3FB3ED2AD2CE}"/>
              </a:ext>
            </a:extLst>
          </p:cNvPr>
          <p:cNvSpPr>
            <a:spLocks noGrp="1"/>
          </p:cNvSpPr>
          <p:nvPr>
            <p:ph type="title"/>
          </p:nvPr>
        </p:nvSpPr>
        <p:spPr/>
        <p:txBody>
          <a:bodyPr>
            <a:normAutofit/>
          </a:bodyPr>
          <a:lstStyle/>
          <a:p>
            <a:r>
              <a:rPr lang="en-US"/>
              <a:t>Pillar 1: Building a Super-Insulated, Airtight Envelope</a:t>
            </a:r>
          </a:p>
        </p:txBody>
      </p:sp>
      <p:sp>
        <p:nvSpPr>
          <p:cNvPr id="4" name="TextBox 3">
            <a:extLst>
              <a:ext uri="{FF2B5EF4-FFF2-40B4-BE49-F238E27FC236}">
                <a16:creationId xmlns:a16="http://schemas.microsoft.com/office/drawing/2014/main" id="{445EDC83-6BBE-171B-6C46-7F24197284B2}"/>
              </a:ext>
            </a:extLst>
          </p:cNvPr>
          <p:cNvSpPr txBox="1"/>
          <p:nvPr/>
        </p:nvSpPr>
        <p:spPr>
          <a:xfrm>
            <a:off x="4828429" y="1330690"/>
            <a:ext cx="6410778" cy="4985980"/>
          </a:xfrm>
          <a:prstGeom prst="rect">
            <a:avLst/>
          </a:prstGeom>
          <a:noFill/>
        </p:spPr>
        <p:txBody>
          <a:bodyPr wrap="square">
            <a:spAutoFit/>
          </a:bodyPr>
          <a:lstStyle/>
          <a:p>
            <a:r>
              <a:rPr lang="en-US" sz="2400" b="1">
                <a:latin typeface="Open Sans Light" panose="020B0306030504020204" pitchFamily="34" charset="0"/>
                <a:ea typeface="Open Sans Light" panose="020B0306030504020204" pitchFamily="34" charset="0"/>
                <a:cs typeface="Open Sans Light" panose="020B0306030504020204" pitchFamily="34" charset="0"/>
              </a:rPr>
              <a:t>Roof (R-45)</a:t>
            </a:r>
          </a:p>
          <a:p>
            <a:r>
              <a:rPr lang="en-US">
                <a:latin typeface="Open Sans Light" panose="020B0306030504020204" pitchFamily="34" charset="0"/>
                <a:ea typeface="Open Sans Light" panose="020B0306030504020204" pitchFamily="34" charset="0"/>
                <a:cs typeface="Open Sans Light" panose="020B0306030504020204" pitchFamily="34" charset="0"/>
              </a:rPr>
              <a:t>Blown mineral wool insulation between the roof joists and a rigid insulation board applied to the exterior (with a necessary slope for roof drainage)  </a:t>
            </a:r>
          </a:p>
          <a:p>
            <a:pPr marL="285750" indent="-285750">
              <a:buFont typeface="Arial" panose="020B0604020202020204" pitchFamily="34" charset="0"/>
              <a:buChar char="•"/>
            </a:pPr>
            <a:endParaRPr lang="en-US" b="1">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endParaRPr lang="en-US" b="1">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endParaRPr lang="en-US" b="1">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endParaRPr lang="en-US" b="1">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endParaRPr lang="en-US" b="1">
              <a:latin typeface="Open Sans Light" panose="020B0306030504020204" pitchFamily="34" charset="0"/>
              <a:ea typeface="Open Sans Light" panose="020B0306030504020204" pitchFamily="34" charset="0"/>
              <a:cs typeface="Open Sans Light" panose="020B0306030504020204" pitchFamily="34" charset="0"/>
            </a:endParaRPr>
          </a:p>
          <a:p>
            <a:r>
              <a:rPr lang="en-US" sz="2400" b="1">
                <a:latin typeface="Open Sans Light" panose="020B0306030504020204" pitchFamily="34" charset="0"/>
                <a:ea typeface="Open Sans Light" panose="020B0306030504020204" pitchFamily="34" charset="0"/>
                <a:cs typeface="Open Sans Light" panose="020B0306030504020204" pitchFamily="34" charset="0"/>
              </a:rPr>
              <a:t>Walls (R-31)</a:t>
            </a:r>
          </a:p>
          <a:p>
            <a:r>
              <a:rPr lang="en-US">
                <a:latin typeface="Open Sans Light" panose="020B0306030504020204" pitchFamily="34" charset="0"/>
                <a:ea typeface="Open Sans Light" panose="020B0306030504020204" pitchFamily="34" charset="0"/>
                <a:cs typeface="Open Sans Light" panose="020B0306030504020204" pitchFamily="34" charset="0"/>
              </a:rPr>
              <a:t>Mineral wool insulation between 2x6 framing with </a:t>
            </a:r>
          </a:p>
          <a:p>
            <a:r>
              <a:rPr lang="en-US">
                <a:latin typeface="Open Sans Light" panose="020B0306030504020204" pitchFamily="34" charset="0"/>
                <a:ea typeface="Open Sans Light" panose="020B0306030504020204" pitchFamily="34" charset="0"/>
                <a:cs typeface="Open Sans Light" panose="020B0306030504020204" pitchFamily="34" charset="0"/>
              </a:rPr>
              <a:t>1.5” continuous exterior rigid insulation board.</a:t>
            </a:r>
          </a:p>
          <a:p>
            <a:endParaRPr lang="en-US">
              <a:latin typeface="Open Sans Light" panose="020B0306030504020204" pitchFamily="34" charset="0"/>
              <a:ea typeface="Open Sans Light" panose="020B0306030504020204" pitchFamily="34" charset="0"/>
              <a:cs typeface="Open Sans Light" panose="020B0306030504020204" pitchFamily="34" charset="0"/>
            </a:endParaRPr>
          </a:p>
          <a:p>
            <a:r>
              <a:rPr lang="en-US">
                <a:latin typeface="Open Sans Light" panose="020B0306030504020204" pitchFamily="34" charset="0"/>
                <a:ea typeface="Open Sans Light" panose="020B0306030504020204" pitchFamily="34" charset="0"/>
                <a:cs typeface="Open Sans Light" panose="020B0306030504020204" pitchFamily="34" charset="0"/>
              </a:rPr>
              <a:t>Continuous exterior insulation eliminating thermal bridging avoiding heat loss through more conductive details in the envelope.</a:t>
            </a:r>
          </a:p>
          <a:p>
            <a:endParaRPr lang="en-US" b="1"/>
          </a:p>
        </p:txBody>
      </p:sp>
      <p:pic>
        <p:nvPicPr>
          <p:cNvPr id="10" name="Picture 9" descr="A drawing of a wall&#10;&#10;AI-generated content may be incorrect.">
            <a:extLst>
              <a:ext uri="{FF2B5EF4-FFF2-40B4-BE49-F238E27FC236}">
                <a16:creationId xmlns:a16="http://schemas.microsoft.com/office/drawing/2014/main" id="{DA091790-1EDE-EBC6-ABD8-ABEAAE0F7E55}"/>
              </a:ext>
            </a:extLst>
          </p:cNvPr>
          <p:cNvPicPr>
            <a:picLocks noChangeAspect="1"/>
          </p:cNvPicPr>
          <p:nvPr/>
        </p:nvPicPr>
        <p:blipFill>
          <a:blip r:embed="rId3"/>
          <a:stretch>
            <a:fillRect/>
          </a:stretch>
        </p:blipFill>
        <p:spPr>
          <a:xfrm>
            <a:off x="997982" y="1153112"/>
            <a:ext cx="2425540" cy="3063240"/>
          </a:xfrm>
          <a:prstGeom prst="rect">
            <a:avLst/>
          </a:prstGeom>
        </p:spPr>
      </p:pic>
      <p:pic>
        <p:nvPicPr>
          <p:cNvPr id="12" name="Picture 11" descr="A drawing of a bed&#10;&#10;AI-generated content may be incorrect.">
            <a:extLst>
              <a:ext uri="{FF2B5EF4-FFF2-40B4-BE49-F238E27FC236}">
                <a16:creationId xmlns:a16="http://schemas.microsoft.com/office/drawing/2014/main" id="{1F5152C3-CC3D-4219-1B1E-6F3CE2CC7B2D}"/>
              </a:ext>
            </a:extLst>
          </p:cNvPr>
          <p:cNvPicPr>
            <a:picLocks noChangeAspect="1"/>
          </p:cNvPicPr>
          <p:nvPr/>
        </p:nvPicPr>
        <p:blipFill>
          <a:blip r:embed="rId4"/>
          <a:stretch>
            <a:fillRect/>
          </a:stretch>
        </p:blipFill>
        <p:spPr>
          <a:xfrm>
            <a:off x="1027010" y="4336384"/>
            <a:ext cx="2399111" cy="1828800"/>
          </a:xfrm>
          <a:prstGeom prst="rect">
            <a:avLst/>
          </a:prstGeom>
        </p:spPr>
      </p:pic>
      <p:cxnSp>
        <p:nvCxnSpPr>
          <p:cNvPr id="14" name="Straight Arrow Connector 13">
            <a:extLst>
              <a:ext uri="{FF2B5EF4-FFF2-40B4-BE49-F238E27FC236}">
                <a16:creationId xmlns:a16="http://schemas.microsoft.com/office/drawing/2014/main" id="{5744709E-347A-545A-CAF2-BDD581555853}"/>
              </a:ext>
            </a:extLst>
          </p:cNvPr>
          <p:cNvCxnSpPr/>
          <p:nvPr/>
        </p:nvCxnSpPr>
        <p:spPr>
          <a:xfrm flipH="1">
            <a:off x="3198412" y="1985176"/>
            <a:ext cx="1733385" cy="1144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F088819-67D0-D728-3DC7-6CADABC59607}"/>
              </a:ext>
            </a:extLst>
          </p:cNvPr>
          <p:cNvCxnSpPr/>
          <p:nvPr/>
        </p:nvCxnSpPr>
        <p:spPr>
          <a:xfrm>
            <a:off x="4931796" y="1984340"/>
            <a:ext cx="3063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27DA7E3-1769-4F28-E660-2F3718D2068D}"/>
              </a:ext>
            </a:extLst>
          </p:cNvPr>
          <p:cNvCxnSpPr>
            <a:cxnSpLocks/>
          </p:cNvCxnSpPr>
          <p:nvPr/>
        </p:nvCxnSpPr>
        <p:spPr>
          <a:xfrm flipH="1">
            <a:off x="3198412" y="2263471"/>
            <a:ext cx="1733385" cy="270345"/>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20" name="Straight Connector 19">
            <a:extLst>
              <a:ext uri="{FF2B5EF4-FFF2-40B4-BE49-F238E27FC236}">
                <a16:creationId xmlns:a16="http://schemas.microsoft.com/office/drawing/2014/main" id="{88B7898F-84A5-3D9C-4BC0-B2D5F87EE8EE}"/>
              </a:ext>
            </a:extLst>
          </p:cNvPr>
          <p:cNvCxnSpPr/>
          <p:nvPr/>
        </p:nvCxnSpPr>
        <p:spPr>
          <a:xfrm>
            <a:off x="4931796" y="2263471"/>
            <a:ext cx="2194560"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22" name="Straight Arrow Connector 21">
            <a:extLst>
              <a:ext uri="{FF2B5EF4-FFF2-40B4-BE49-F238E27FC236}">
                <a16:creationId xmlns:a16="http://schemas.microsoft.com/office/drawing/2014/main" id="{1B868474-2D04-4792-269F-6A2B816AB745}"/>
              </a:ext>
            </a:extLst>
          </p:cNvPr>
          <p:cNvCxnSpPr>
            <a:cxnSpLocks/>
          </p:cNvCxnSpPr>
          <p:nvPr/>
        </p:nvCxnSpPr>
        <p:spPr>
          <a:xfrm flipH="1">
            <a:off x="1218537" y="4843553"/>
            <a:ext cx="3625795" cy="847554"/>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23" name="Straight Connector 22">
            <a:extLst>
              <a:ext uri="{FF2B5EF4-FFF2-40B4-BE49-F238E27FC236}">
                <a16:creationId xmlns:a16="http://schemas.microsoft.com/office/drawing/2014/main" id="{FE6F8E2E-EA60-1522-2043-93FA2C9191DB}"/>
              </a:ext>
            </a:extLst>
          </p:cNvPr>
          <p:cNvCxnSpPr>
            <a:cxnSpLocks/>
          </p:cNvCxnSpPr>
          <p:nvPr/>
        </p:nvCxnSpPr>
        <p:spPr>
          <a:xfrm>
            <a:off x="4844331" y="4842390"/>
            <a:ext cx="4846320"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28" name="Straight Arrow Connector 27">
            <a:extLst>
              <a:ext uri="{FF2B5EF4-FFF2-40B4-BE49-F238E27FC236}">
                <a16:creationId xmlns:a16="http://schemas.microsoft.com/office/drawing/2014/main" id="{B6434805-59D2-8DCE-5CE8-2AD7161CD41A}"/>
              </a:ext>
            </a:extLst>
          </p:cNvPr>
          <p:cNvCxnSpPr>
            <a:cxnSpLocks/>
          </p:cNvCxnSpPr>
          <p:nvPr/>
        </p:nvCxnSpPr>
        <p:spPr>
          <a:xfrm flipH="1">
            <a:off x="1496833" y="4543011"/>
            <a:ext cx="3434964" cy="1774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0E0E8DA-2A31-4980-8B48-4C64E6BF3473}"/>
              </a:ext>
            </a:extLst>
          </p:cNvPr>
          <p:cNvCxnSpPr>
            <a:cxnSpLocks/>
          </p:cNvCxnSpPr>
          <p:nvPr/>
        </p:nvCxnSpPr>
        <p:spPr>
          <a:xfrm>
            <a:off x="4922271" y="4543011"/>
            <a:ext cx="237744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6B81FAA3-5F05-BDE7-D6C2-C018C81EE14B}"/>
              </a:ext>
            </a:extLst>
          </p:cNvPr>
          <p:cNvSpPr>
            <a:spLocks noGrp="1"/>
          </p:cNvSpPr>
          <p:nvPr>
            <p:ph type="dt" sz="half" idx="10"/>
          </p:nvPr>
        </p:nvSpPr>
        <p:spPr/>
        <p:txBody>
          <a:bodyPr/>
          <a:lstStyle/>
          <a:p>
            <a:fld id="{D9B0737D-92F2-4D9E-9574-0E7486168C72}" type="datetime1">
              <a:rPr lang="en-US" smtClean="0"/>
              <a:t>6/5/2026</a:t>
            </a:fld>
            <a:endParaRPr lang="en-US"/>
          </a:p>
        </p:txBody>
      </p:sp>
      <p:sp>
        <p:nvSpPr>
          <p:cNvPr id="5" name="Slide Number Placeholder 4">
            <a:extLst>
              <a:ext uri="{FF2B5EF4-FFF2-40B4-BE49-F238E27FC236}">
                <a16:creationId xmlns:a16="http://schemas.microsoft.com/office/drawing/2014/main" id="{58BEB170-43C6-7889-D9F1-187CC4909C2C}"/>
              </a:ext>
            </a:extLst>
          </p:cNvPr>
          <p:cNvSpPr>
            <a:spLocks noGrp="1"/>
          </p:cNvSpPr>
          <p:nvPr>
            <p:ph type="sldNum" sz="quarter" idx="12"/>
          </p:nvPr>
        </p:nvSpPr>
        <p:spPr/>
        <p:txBody>
          <a:bodyPr/>
          <a:lstStyle/>
          <a:p>
            <a:fld id="{7D19FC8C-636F-4B61-98CC-E41B290838A8}" type="slidenum">
              <a:rPr lang="en-US" smtClean="0"/>
              <a:t>6</a:t>
            </a:fld>
            <a:endParaRPr lang="en-US"/>
          </a:p>
        </p:txBody>
      </p:sp>
    </p:spTree>
    <p:extLst>
      <p:ext uri="{BB962C8B-B14F-4D97-AF65-F5344CB8AC3E}">
        <p14:creationId xmlns:p14="http://schemas.microsoft.com/office/powerpoint/2010/main" val="2535481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8F0C7-1C21-4D5F-15F5-C711125347AB}"/>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3BFA01F0-E152-97AD-B781-35DF6A4F69C6}"/>
              </a:ext>
            </a:extLst>
          </p:cNvPr>
          <p:cNvSpPr>
            <a:spLocks noGrp="1"/>
          </p:cNvSpPr>
          <p:nvPr>
            <p:ph type="dt" sz="half" idx="10"/>
          </p:nvPr>
        </p:nvSpPr>
        <p:spPr/>
        <p:txBody>
          <a:bodyPr/>
          <a:lstStyle/>
          <a:p>
            <a:fld id="{02A5F761-E481-4CA0-81A5-11F81611E20A}" type="datetime1">
              <a:rPr lang="en-US" smtClean="0"/>
              <a:t>6/5/2026</a:t>
            </a:fld>
            <a:endParaRPr lang="en-US"/>
          </a:p>
        </p:txBody>
      </p:sp>
      <p:sp>
        <p:nvSpPr>
          <p:cNvPr id="5" name="Slide Number Placeholder 4">
            <a:extLst>
              <a:ext uri="{FF2B5EF4-FFF2-40B4-BE49-F238E27FC236}">
                <a16:creationId xmlns:a16="http://schemas.microsoft.com/office/drawing/2014/main" id="{338B37E0-377F-FD58-F101-0B146261D8B0}"/>
              </a:ext>
            </a:extLst>
          </p:cNvPr>
          <p:cNvSpPr>
            <a:spLocks noGrp="1"/>
          </p:cNvSpPr>
          <p:nvPr>
            <p:ph type="sldNum" sz="quarter" idx="12"/>
          </p:nvPr>
        </p:nvSpPr>
        <p:spPr/>
        <p:txBody>
          <a:bodyPr/>
          <a:lstStyle/>
          <a:p>
            <a:fld id="{7D19FC8C-636F-4B61-98CC-E41B290838A8}" type="slidenum">
              <a:rPr lang="en-US" smtClean="0"/>
              <a:t>7</a:t>
            </a:fld>
            <a:endParaRPr lang="en-US"/>
          </a:p>
        </p:txBody>
      </p:sp>
      <p:sp>
        <p:nvSpPr>
          <p:cNvPr id="2" name="Title 1">
            <a:extLst>
              <a:ext uri="{FF2B5EF4-FFF2-40B4-BE49-F238E27FC236}">
                <a16:creationId xmlns:a16="http://schemas.microsoft.com/office/drawing/2014/main" id="{B4A80C77-315D-9811-971F-A9580346CE9D}"/>
              </a:ext>
            </a:extLst>
          </p:cNvPr>
          <p:cNvSpPr>
            <a:spLocks noGrp="1"/>
          </p:cNvSpPr>
          <p:nvPr>
            <p:ph type="title"/>
          </p:nvPr>
        </p:nvSpPr>
        <p:spPr/>
        <p:txBody>
          <a:bodyPr>
            <a:normAutofit/>
          </a:bodyPr>
          <a:lstStyle/>
          <a:p>
            <a:r>
              <a:rPr lang="en-US"/>
              <a:t>Pillar 1: Building a Super-Insulated, Airtight Envelope</a:t>
            </a:r>
          </a:p>
        </p:txBody>
      </p:sp>
      <p:sp>
        <p:nvSpPr>
          <p:cNvPr id="4" name="TextBox 3">
            <a:extLst>
              <a:ext uri="{FF2B5EF4-FFF2-40B4-BE49-F238E27FC236}">
                <a16:creationId xmlns:a16="http://schemas.microsoft.com/office/drawing/2014/main" id="{B13EC999-E840-4FD2-7AD8-1374C56B360D}"/>
              </a:ext>
            </a:extLst>
          </p:cNvPr>
          <p:cNvSpPr txBox="1"/>
          <p:nvPr/>
        </p:nvSpPr>
        <p:spPr>
          <a:xfrm>
            <a:off x="838200" y="4316789"/>
            <a:ext cx="10515600" cy="1846659"/>
          </a:xfrm>
          <a:prstGeom prst="rect">
            <a:avLst/>
          </a:prstGeom>
          <a:noFill/>
        </p:spPr>
        <p:txBody>
          <a:bodyPr wrap="square">
            <a:spAutoFit/>
          </a:bodyPr>
          <a:lstStyle/>
          <a:p>
            <a:r>
              <a:rPr lang="en-US" sz="2400" b="1">
                <a:latin typeface="Open Sans Light" panose="020B0306030504020204" pitchFamily="34" charset="0"/>
                <a:ea typeface="Open Sans Light" panose="020B0306030504020204" pitchFamily="34" charset="0"/>
                <a:cs typeface="Open Sans Light" panose="020B0306030504020204" pitchFamily="34" charset="0"/>
              </a:rPr>
              <a:t>Airtightness:</a:t>
            </a:r>
            <a:r>
              <a:rPr lang="en-US" b="1">
                <a:latin typeface="Open Sans Light" panose="020B0306030504020204" pitchFamily="34" charset="0"/>
                <a:ea typeface="Open Sans Light" panose="020B0306030504020204" pitchFamily="34" charset="0"/>
                <a:cs typeface="Open Sans Light" panose="020B0306030504020204" pitchFamily="34" charset="0"/>
              </a:rPr>
              <a:t> </a:t>
            </a:r>
          </a:p>
          <a:p>
            <a:r>
              <a:rPr lang="en-US">
                <a:latin typeface="Open Sans Light" panose="020B0306030504020204" pitchFamily="34" charset="0"/>
                <a:ea typeface="Open Sans Light" panose="020B0306030504020204" pitchFamily="34" charset="0"/>
                <a:cs typeface="Open Sans Light" panose="020B0306030504020204" pitchFamily="34" charset="0"/>
              </a:rPr>
              <a:t>Various sealants (expanding foam tape, gaskets, </a:t>
            </a:r>
            <a:r>
              <a:rPr lang="en-US" err="1">
                <a:latin typeface="Open Sans Light" panose="020B0306030504020204" pitchFamily="34" charset="0"/>
                <a:ea typeface="Open Sans Light" panose="020B0306030504020204" pitchFamily="34" charset="0"/>
                <a:cs typeface="Open Sans Light" panose="020B0306030504020204" pitchFamily="34" charset="0"/>
              </a:rPr>
              <a:t>etc</a:t>
            </a:r>
            <a:r>
              <a:rPr lang="en-US">
                <a:latin typeface="Open Sans Light" panose="020B0306030504020204" pitchFamily="34" charset="0"/>
                <a:ea typeface="Open Sans Light" panose="020B0306030504020204" pitchFamily="34" charset="0"/>
                <a:cs typeface="Open Sans Light" panose="020B0306030504020204" pitchFamily="34" charset="0"/>
              </a:rPr>
              <a:t>) applied to joints and gaps to ensure a tight air and vapor barrier. The home achieved 0.48 ACH50, surpassing the strict Passive House requirement of 0.6 ACH50.</a:t>
            </a:r>
          </a:p>
          <a:p>
            <a:pPr marL="285750" indent="-285750">
              <a:buFont typeface="Arial" panose="020B0604020202020204" pitchFamily="34" charset="0"/>
              <a:buChar char="•"/>
            </a:pPr>
            <a:endParaRPr lang="en-US">
              <a:latin typeface="Open Sans Light" panose="020B0306030504020204" pitchFamily="34" charset="0"/>
              <a:ea typeface="Open Sans Light" panose="020B0306030504020204" pitchFamily="34" charset="0"/>
              <a:cs typeface="Open Sans Light" panose="020B0306030504020204" pitchFamily="34" charset="0"/>
            </a:endParaRPr>
          </a:p>
          <a:p>
            <a:r>
              <a:rPr lang="en-US">
                <a:latin typeface="Open Sans Light" panose="020B0306030504020204" pitchFamily="34" charset="0"/>
                <a:ea typeface="Open Sans Light" panose="020B0306030504020204" pitchFamily="34" charset="0"/>
                <a:cs typeface="Open Sans Light" panose="020B0306030504020204" pitchFamily="34" charset="0"/>
              </a:rPr>
              <a:t>[ACH50 = Air changes per hour at 50 pascals of pressure]</a:t>
            </a:r>
          </a:p>
        </p:txBody>
      </p:sp>
      <p:pic>
        <p:nvPicPr>
          <p:cNvPr id="6" name="Picture 5" descr="A wood shelf with blue paint&#10;&#10;AI-generated content may be incorrect.">
            <a:extLst>
              <a:ext uri="{FF2B5EF4-FFF2-40B4-BE49-F238E27FC236}">
                <a16:creationId xmlns:a16="http://schemas.microsoft.com/office/drawing/2014/main" id="{1B3D6C85-A998-027C-D44F-BF2178C7BEC4}"/>
              </a:ext>
            </a:extLst>
          </p:cNvPr>
          <p:cNvPicPr>
            <a:picLocks noChangeAspect="1"/>
          </p:cNvPicPr>
          <p:nvPr/>
        </p:nvPicPr>
        <p:blipFill>
          <a:blip r:embed="rId3"/>
          <a:srcRect t="13171" b="15450"/>
          <a:stretch>
            <a:fillRect/>
          </a:stretch>
        </p:blipFill>
        <p:spPr>
          <a:xfrm>
            <a:off x="381000" y="1152219"/>
            <a:ext cx="4275392" cy="2926080"/>
          </a:xfrm>
          <a:prstGeom prst="rect">
            <a:avLst/>
          </a:prstGeom>
        </p:spPr>
      </p:pic>
      <p:pic>
        <p:nvPicPr>
          <p:cNvPr id="8" name="Picture 7" descr="A close up of a wheel&#10;&#10;AI-generated content may be incorrect.">
            <a:extLst>
              <a:ext uri="{FF2B5EF4-FFF2-40B4-BE49-F238E27FC236}">
                <a16:creationId xmlns:a16="http://schemas.microsoft.com/office/drawing/2014/main" id="{50D7086B-C767-DA04-36E1-BCF4B931FF7A}"/>
              </a:ext>
            </a:extLst>
          </p:cNvPr>
          <p:cNvPicPr>
            <a:picLocks noChangeAspect="1"/>
          </p:cNvPicPr>
          <p:nvPr/>
        </p:nvPicPr>
        <p:blipFill>
          <a:blip r:embed="rId4"/>
          <a:stretch>
            <a:fillRect/>
          </a:stretch>
        </p:blipFill>
        <p:spPr>
          <a:xfrm>
            <a:off x="4767111" y="1152219"/>
            <a:ext cx="7005789" cy="2926080"/>
          </a:xfrm>
          <a:prstGeom prst="rect">
            <a:avLst/>
          </a:prstGeom>
        </p:spPr>
      </p:pic>
    </p:spTree>
    <p:extLst>
      <p:ext uri="{BB962C8B-B14F-4D97-AF65-F5344CB8AC3E}">
        <p14:creationId xmlns:p14="http://schemas.microsoft.com/office/powerpoint/2010/main" val="3710592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F31D7-51AF-FD0D-D249-2E386119B066}"/>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D074E1EA-D064-FBA9-681C-ADC92DE9297E}"/>
              </a:ext>
            </a:extLst>
          </p:cNvPr>
          <p:cNvSpPr>
            <a:spLocks noGrp="1"/>
          </p:cNvSpPr>
          <p:nvPr>
            <p:ph type="dt" sz="half" idx="10"/>
          </p:nvPr>
        </p:nvSpPr>
        <p:spPr/>
        <p:txBody>
          <a:bodyPr/>
          <a:lstStyle/>
          <a:p>
            <a:fld id="{BD0A881A-ED89-4148-BBDF-8C558AC300D6}" type="datetime1">
              <a:rPr lang="en-US" smtClean="0"/>
              <a:t>6/5/2026</a:t>
            </a:fld>
            <a:endParaRPr lang="en-US"/>
          </a:p>
        </p:txBody>
      </p:sp>
      <p:sp>
        <p:nvSpPr>
          <p:cNvPr id="6" name="Slide Number Placeholder 5">
            <a:extLst>
              <a:ext uri="{FF2B5EF4-FFF2-40B4-BE49-F238E27FC236}">
                <a16:creationId xmlns:a16="http://schemas.microsoft.com/office/drawing/2014/main" id="{7C059F96-9FF6-D6F2-F6B4-AA08E6EA202C}"/>
              </a:ext>
            </a:extLst>
          </p:cNvPr>
          <p:cNvSpPr>
            <a:spLocks noGrp="1"/>
          </p:cNvSpPr>
          <p:nvPr>
            <p:ph type="sldNum" sz="quarter" idx="12"/>
          </p:nvPr>
        </p:nvSpPr>
        <p:spPr/>
        <p:txBody>
          <a:bodyPr/>
          <a:lstStyle/>
          <a:p>
            <a:fld id="{7D19FC8C-636F-4B61-98CC-E41B290838A8}" type="slidenum">
              <a:rPr lang="en-US" smtClean="0"/>
              <a:t>8</a:t>
            </a:fld>
            <a:endParaRPr lang="en-US"/>
          </a:p>
        </p:txBody>
      </p:sp>
      <p:sp>
        <p:nvSpPr>
          <p:cNvPr id="2" name="Title 1">
            <a:extLst>
              <a:ext uri="{FF2B5EF4-FFF2-40B4-BE49-F238E27FC236}">
                <a16:creationId xmlns:a16="http://schemas.microsoft.com/office/drawing/2014/main" id="{ADE2DFFA-6429-B8A1-0DC1-CF55C8EEC232}"/>
              </a:ext>
            </a:extLst>
          </p:cNvPr>
          <p:cNvSpPr>
            <a:spLocks noGrp="1"/>
          </p:cNvSpPr>
          <p:nvPr>
            <p:ph type="title"/>
          </p:nvPr>
        </p:nvSpPr>
        <p:spPr/>
        <p:txBody>
          <a:bodyPr>
            <a:normAutofit/>
          </a:bodyPr>
          <a:lstStyle/>
          <a:p>
            <a:r>
              <a:rPr lang="en-US"/>
              <a:t>Pillar 1: Advanced Glazing and Smart Shading</a:t>
            </a:r>
          </a:p>
        </p:txBody>
      </p:sp>
      <p:sp>
        <p:nvSpPr>
          <p:cNvPr id="4" name="TextBox 3">
            <a:extLst>
              <a:ext uri="{FF2B5EF4-FFF2-40B4-BE49-F238E27FC236}">
                <a16:creationId xmlns:a16="http://schemas.microsoft.com/office/drawing/2014/main" id="{4BAC3AA1-81C9-2A94-8C97-4EBABACB364D}"/>
              </a:ext>
            </a:extLst>
          </p:cNvPr>
          <p:cNvSpPr txBox="1"/>
          <p:nvPr/>
        </p:nvSpPr>
        <p:spPr>
          <a:xfrm>
            <a:off x="856325" y="1143000"/>
            <a:ext cx="4399831" cy="3600986"/>
          </a:xfrm>
          <a:prstGeom prst="rect">
            <a:avLst/>
          </a:prstGeom>
          <a:noFill/>
        </p:spPr>
        <p:txBody>
          <a:bodyPr wrap="square">
            <a:spAutoFit/>
          </a:bodyPr>
          <a:lstStyle/>
          <a:p>
            <a:r>
              <a:rPr lang="en-US" sz="2400" b="1">
                <a:latin typeface="Open Sans Light" panose="020B0306030504020204" pitchFamily="34" charset="0"/>
                <a:ea typeface="Open Sans Light" panose="020B0306030504020204" pitchFamily="34" charset="0"/>
                <a:cs typeface="Open Sans Light" panose="020B0306030504020204" pitchFamily="34" charset="0"/>
              </a:rPr>
              <a:t>Advanced Glazing: </a:t>
            </a:r>
            <a:endParaRPr lang="en-US" b="1">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r>
              <a:rPr lang="en-US">
                <a:latin typeface="Open Sans Light" panose="020B0306030504020204" pitchFamily="34" charset="0"/>
                <a:ea typeface="Open Sans Light" panose="020B0306030504020204" pitchFamily="34" charset="0"/>
                <a:cs typeface="Open Sans Light" panose="020B0306030504020204" pitchFamily="34" charset="0"/>
              </a:rPr>
              <a:t>The design features triple-glazed "tilt and turn" windows selected for both thermal performance and superior noise attenuation due to nearby flight paths.</a:t>
            </a:r>
          </a:p>
          <a:p>
            <a:endParaRPr lang="en-US">
              <a:latin typeface="Open Sans Light" panose="020B0306030504020204" pitchFamily="34" charset="0"/>
              <a:ea typeface="Open Sans Light" panose="020B0306030504020204" pitchFamily="34" charset="0"/>
              <a:cs typeface="Open Sans Light" panose="020B0306030504020204" pitchFamily="34" charset="0"/>
            </a:endParaRPr>
          </a:p>
          <a:p>
            <a:r>
              <a:rPr lang="en-US" sz="2400" b="1">
                <a:latin typeface="Open Sans Light" panose="020B0306030504020204" pitchFamily="34" charset="0"/>
                <a:ea typeface="Open Sans Light" panose="020B0306030504020204" pitchFamily="34" charset="0"/>
                <a:cs typeface="Open Sans Light" panose="020B0306030504020204" pitchFamily="34" charset="0"/>
              </a:rPr>
              <a:t>Smart Shading: </a:t>
            </a:r>
          </a:p>
          <a:p>
            <a:pPr marL="285750" indent="-285750">
              <a:buFont typeface="Arial" panose="020B0604020202020204" pitchFamily="34" charset="0"/>
              <a:buChar char="•"/>
            </a:pPr>
            <a:r>
              <a:rPr lang="en-US">
                <a:latin typeface="Open Sans Light" panose="020B0306030504020204" pitchFamily="34" charset="0"/>
                <a:ea typeface="Open Sans Light" panose="020B0306030504020204" pitchFamily="34" charset="0"/>
                <a:cs typeface="Open Sans Light" panose="020B0306030504020204" pitchFamily="34" charset="0"/>
              </a:rPr>
              <a:t>An automated exterior blind system responds to the sun's position to maximize daylight while preventing direct solar heat gain.</a:t>
            </a:r>
          </a:p>
        </p:txBody>
      </p:sp>
      <p:pic>
        <p:nvPicPr>
          <p:cNvPr id="5" name="Picture 4" descr="A metal planter on a balcony&#10;&#10;AI-generated content may be incorrect.">
            <a:extLst>
              <a:ext uri="{FF2B5EF4-FFF2-40B4-BE49-F238E27FC236}">
                <a16:creationId xmlns:a16="http://schemas.microsoft.com/office/drawing/2014/main" id="{2D5B6BD2-B171-1FFE-8E9B-6D18E534BE02}"/>
              </a:ext>
            </a:extLst>
          </p:cNvPr>
          <p:cNvPicPr>
            <a:picLocks noChangeAspect="1"/>
          </p:cNvPicPr>
          <p:nvPr/>
        </p:nvPicPr>
        <p:blipFill>
          <a:blip r:embed="rId3"/>
          <a:stretch>
            <a:fillRect/>
          </a:stretch>
        </p:blipFill>
        <p:spPr>
          <a:xfrm>
            <a:off x="5256156" y="1143000"/>
            <a:ext cx="6516744" cy="4297680"/>
          </a:xfrm>
          <a:prstGeom prst="rect">
            <a:avLst/>
          </a:prstGeom>
        </p:spPr>
      </p:pic>
    </p:spTree>
    <p:extLst>
      <p:ext uri="{BB962C8B-B14F-4D97-AF65-F5344CB8AC3E}">
        <p14:creationId xmlns:p14="http://schemas.microsoft.com/office/powerpoint/2010/main" val="200507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30B7F-F66D-02E4-0B2A-B466436612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19A60D-7C04-4C16-121D-78D8759DBD84}"/>
              </a:ext>
            </a:extLst>
          </p:cNvPr>
          <p:cNvSpPr>
            <a:spLocks noGrp="1"/>
          </p:cNvSpPr>
          <p:nvPr>
            <p:ph type="title"/>
          </p:nvPr>
        </p:nvSpPr>
        <p:spPr/>
        <p:txBody>
          <a:bodyPr>
            <a:normAutofit/>
          </a:bodyPr>
          <a:lstStyle/>
          <a:p>
            <a:r>
              <a:rPr lang="en-US"/>
              <a:t>Pillar 2: Efficient HVAC Systems</a:t>
            </a:r>
          </a:p>
        </p:txBody>
      </p:sp>
      <p:sp>
        <p:nvSpPr>
          <p:cNvPr id="4" name="TextBox 3">
            <a:extLst>
              <a:ext uri="{FF2B5EF4-FFF2-40B4-BE49-F238E27FC236}">
                <a16:creationId xmlns:a16="http://schemas.microsoft.com/office/drawing/2014/main" id="{AEFAFB42-4425-27DD-7CFF-C1CD9297719D}"/>
              </a:ext>
            </a:extLst>
          </p:cNvPr>
          <p:cNvSpPr txBox="1"/>
          <p:nvPr/>
        </p:nvSpPr>
        <p:spPr>
          <a:xfrm>
            <a:off x="846800" y="1152525"/>
            <a:ext cx="4644965" cy="1754326"/>
          </a:xfrm>
          <a:prstGeom prst="rect">
            <a:avLst/>
          </a:prstGeom>
          <a:noFill/>
        </p:spPr>
        <p:txBody>
          <a:bodyPr wrap="square">
            <a:spAutoFit/>
          </a:bodyPr>
          <a:lstStyle/>
          <a:p>
            <a:pPr marL="285750" indent="-285750">
              <a:buFont typeface="Arial" panose="020B0604020202020204" pitchFamily="34" charset="0"/>
              <a:buChar char="•"/>
            </a:pPr>
            <a:r>
              <a:rPr lang="en-US" b="1">
                <a:latin typeface="Open Sans Light" panose="020B0306030504020204" pitchFamily="34" charset="0"/>
                <a:ea typeface="Open Sans Light" panose="020B0306030504020204" pitchFamily="34" charset="0"/>
                <a:cs typeface="Open Sans Light" panose="020B0306030504020204" pitchFamily="34" charset="0"/>
              </a:rPr>
              <a:t>Heat &amp; Cooling: </a:t>
            </a:r>
            <a:r>
              <a:rPr lang="en-US">
                <a:latin typeface="Open Sans Light" panose="020B0306030504020204" pitchFamily="34" charset="0"/>
                <a:ea typeface="Open Sans Light" panose="020B0306030504020204" pitchFamily="34" charset="0"/>
                <a:cs typeface="Open Sans Light" panose="020B0306030504020204" pitchFamily="34" charset="0"/>
              </a:rPr>
              <a:t>A single 0.9-ton ductless mini-split heat pump</a:t>
            </a:r>
          </a:p>
          <a:p>
            <a:pPr marL="285750" indent="-285750">
              <a:buFont typeface="Arial" panose="020B0604020202020204" pitchFamily="34" charset="0"/>
              <a:buChar char="•"/>
            </a:pPr>
            <a:r>
              <a:rPr lang="en-US" b="1">
                <a:latin typeface="Open Sans Light" panose="020B0306030504020204" pitchFamily="34" charset="0"/>
                <a:ea typeface="Open Sans Light" panose="020B0306030504020204" pitchFamily="34" charset="0"/>
                <a:cs typeface="Open Sans Light" panose="020B0306030504020204" pitchFamily="34" charset="0"/>
              </a:rPr>
              <a:t>Fresh Air: </a:t>
            </a:r>
            <a:r>
              <a:rPr lang="en-US">
                <a:latin typeface="Open Sans Light" panose="020B0306030504020204" pitchFamily="34" charset="0"/>
                <a:ea typeface="Open Sans Light" panose="020B0306030504020204" pitchFamily="34" charset="0"/>
                <a:cs typeface="Open Sans Light" panose="020B0306030504020204" pitchFamily="34" charset="0"/>
              </a:rPr>
              <a:t>Continuous, 24-hr fresh air from Heat Recovery Ventilator (HRV)</a:t>
            </a:r>
          </a:p>
          <a:p>
            <a:pPr marL="285750" indent="-285750">
              <a:buFont typeface="Arial" panose="020B0604020202020204" pitchFamily="34" charset="0"/>
              <a:buChar char="•"/>
            </a:pPr>
            <a:r>
              <a:rPr lang="en-US" b="1">
                <a:latin typeface="Open Sans Light" panose="020B0306030504020204" pitchFamily="34" charset="0"/>
                <a:ea typeface="Open Sans Light" panose="020B0306030504020204" pitchFamily="34" charset="0"/>
                <a:cs typeface="Open Sans Light" panose="020B0306030504020204" pitchFamily="34" charset="0"/>
              </a:rPr>
              <a:t>Appliances: </a:t>
            </a:r>
            <a:r>
              <a:rPr lang="en-US">
                <a:latin typeface="Open Sans Light" panose="020B0306030504020204" pitchFamily="34" charset="0"/>
                <a:ea typeface="Open Sans Light" panose="020B0306030504020204" pitchFamily="34" charset="0"/>
                <a:cs typeface="Open Sans Light" panose="020B0306030504020204" pitchFamily="34" charset="0"/>
              </a:rPr>
              <a:t>All-electric systems including a Heat Pump Water Heater (HPWH)</a:t>
            </a:r>
          </a:p>
        </p:txBody>
      </p:sp>
      <p:pic>
        <p:nvPicPr>
          <p:cNvPr id="6" name="Picture 5" descr="A drawing of a house&#10;&#10;AI-generated content may be incorrect.">
            <a:extLst>
              <a:ext uri="{FF2B5EF4-FFF2-40B4-BE49-F238E27FC236}">
                <a16:creationId xmlns:a16="http://schemas.microsoft.com/office/drawing/2014/main" id="{3F81B7C6-6A53-5525-B63C-033D5B1D1852}"/>
              </a:ext>
            </a:extLst>
          </p:cNvPr>
          <p:cNvPicPr>
            <a:picLocks noChangeAspect="1"/>
          </p:cNvPicPr>
          <p:nvPr/>
        </p:nvPicPr>
        <p:blipFill>
          <a:blip r:embed="rId3"/>
          <a:stretch>
            <a:fillRect/>
          </a:stretch>
        </p:blipFill>
        <p:spPr>
          <a:xfrm>
            <a:off x="397165" y="3361625"/>
            <a:ext cx="4290183" cy="2809080"/>
          </a:xfrm>
          <a:prstGeom prst="rect">
            <a:avLst/>
          </a:prstGeom>
        </p:spPr>
      </p:pic>
      <p:pic>
        <p:nvPicPr>
          <p:cNvPr id="8" name="Picture 7" descr="A room with a large white machine&#10;&#10;AI-generated content may be incorrect.">
            <a:extLst>
              <a:ext uri="{FF2B5EF4-FFF2-40B4-BE49-F238E27FC236}">
                <a16:creationId xmlns:a16="http://schemas.microsoft.com/office/drawing/2014/main" id="{C85D2AE1-19E9-0B8C-3980-E1F88F6E9EE0}"/>
              </a:ext>
            </a:extLst>
          </p:cNvPr>
          <p:cNvPicPr>
            <a:picLocks noChangeAspect="1"/>
          </p:cNvPicPr>
          <p:nvPr/>
        </p:nvPicPr>
        <p:blipFill>
          <a:blip r:embed="rId4"/>
          <a:stretch>
            <a:fillRect/>
          </a:stretch>
        </p:blipFill>
        <p:spPr>
          <a:xfrm>
            <a:off x="5622243" y="1783080"/>
            <a:ext cx="6134579" cy="3291840"/>
          </a:xfrm>
          <a:prstGeom prst="rect">
            <a:avLst/>
          </a:prstGeom>
          <a:ln w="38100" cap="sq">
            <a:solidFill>
              <a:schemeClr val="accent1">
                <a:lumMod val="60000"/>
                <a:lumOff val="40000"/>
              </a:schemeClr>
            </a:solidFill>
            <a:prstDash val="solid"/>
            <a:miter lim="800000"/>
          </a:ln>
          <a:effectLst/>
        </p:spPr>
      </p:pic>
      <p:cxnSp>
        <p:nvCxnSpPr>
          <p:cNvPr id="10" name="Straight Connector 9">
            <a:extLst>
              <a:ext uri="{FF2B5EF4-FFF2-40B4-BE49-F238E27FC236}">
                <a16:creationId xmlns:a16="http://schemas.microsoft.com/office/drawing/2014/main" id="{843F2F6F-696D-B8FC-CC11-3D3AD22AF9F0}"/>
              </a:ext>
            </a:extLst>
          </p:cNvPr>
          <p:cNvCxnSpPr>
            <a:cxnSpLocks/>
          </p:cNvCxnSpPr>
          <p:nvPr/>
        </p:nvCxnSpPr>
        <p:spPr>
          <a:xfrm flipH="1">
            <a:off x="2117261" y="1783080"/>
            <a:ext cx="3504982" cy="1599177"/>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031758E-AC3E-E3CA-8400-8F58A8FE1C12}"/>
              </a:ext>
            </a:extLst>
          </p:cNvPr>
          <p:cNvCxnSpPr>
            <a:cxnSpLocks/>
          </p:cNvCxnSpPr>
          <p:nvPr/>
        </p:nvCxnSpPr>
        <p:spPr>
          <a:xfrm flipH="1" flipV="1">
            <a:off x="2117261" y="4094252"/>
            <a:ext cx="3504982" cy="980668"/>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6535ECD-4978-F718-FF55-2072A114334F}"/>
              </a:ext>
            </a:extLst>
          </p:cNvPr>
          <p:cNvSpPr/>
          <p:nvPr/>
        </p:nvSpPr>
        <p:spPr>
          <a:xfrm>
            <a:off x="1004079" y="3382257"/>
            <a:ext cx="1113182" cy="719776"/>
          </a:xfrm>
          <a:prstGeom prst="rect">
            <a:avLst/>
          </a:prstGeom>
          <a:noFill/>
          <a:ln w="190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peech Bubble: Rectangle with Corners Rounded 20">
            <a:extLst>
              <a:ext uri="{FF2B5EF4-FFF2-40B4-BE49-F238E27FC236}">
                <a16:creationId xmlns:a16="http://schemas.microsoft.com/office/drawing/2014/main" id="{E253EEF7-F220-BB9B-A9FF-2C9751810271}"/>
              </a:ext>
            </a:extLst>
          </p:cNvPr>
          <p:cNvSpPr/>
          <p:nvPr/>
        </p:nvSpPr>
        <p:spPr>
          <a:xfrm>
            <a:off x="8719371" y="4685306"/>
            <a:ext cx="2003729" cy="779228"/>
          </a:xfrm>
          <a:prstGeom prst="wedgeRoundRectCallout">
            <a:avLst>
              <a:gd name="adj1" fmla="val 33354"/>
              <a:gd name="adj2" fmla="val -136479"/>
              <a:gd name="adj3" fmla="val 16667"/>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HRV</a:t>
            </a:r>
          </a:p>
        </p:txBody>
      </p:sp>
      <p:sp>
        <p:nvSpPr>
          <p:cNvPr id="23" name="Speech Bubble: Rectangle with Corners Rounded 22">
            <a:extLst>
              <a:ext uri="{FF2B5EF4-FFF2-40B4-BE49-F238E27FC236}">
                <a16:creationId xmlns:a16="http://schemas.microsoft.com/office/drawing/2014/main" id="{1EA5F2D6-0E97-383C-FB34-7B34D9A1B8DF}"/>
              </a:ext>
            </a:extLst>
          </p:cNvPr>
          <p:cNvSpPr/>
          <p:nvPr/>
        </p:nvSpPr>
        <p:spPr>
          <a:xfrm>
            <a:off x="8125360" y="1203158"/>
            <a:ext cx="2003729" cy="779228"/>
          </a:xfrm>
          <a:prstGeom prst="wedgeRoundRectCallout">
            <a:avLst>
              <a:gd name="adj1" fmla="val -57916"/>
              <a:gd name="adj2" fmla="val 160460"/>
              <a:gd name="adj3" fmla="val 16667"/>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HPWH</a:t>
            </a:r>
          </a:p>
        </p:txBody>
      </p:sp>
      <p:sp>
        <p:nvSpPr>
          <p:cNvPr id="24" name="Speech Bubble: Rectangle with Corners Rounded 23">
            <a:extLst>
              <a:ext uri="{FF2B5EF4-FFF2-40B4-BE49-F238E27FC236}">
                <a16:creationId xmlns:a16="http://schemas.microsoft.com/office/drawing/2014/main" id="{67EE288D-BFD3-352D-89B9-5F5176EFA31B}"/>
              </a:ext>
            </a:extLst>
          </p:cNvPr>
          <p:cNvSpPr/>
          <p:nvPr/>
        </p:nvSpPr>
        <p:spPr>
          <a:xfrm>
            <a:off x="5486147" y="5380304"/>
            <a:ext cx="2003729" cy="779228"/>
          </a:xfrm>
          <a:prstGeom prst="wedgeRoundRectCallout">
            <a:avLst>
              <a:gd name="adj1" fmla="val -248994"/>
              <a:gd name="adj2" fmla="val -70762"/>
              <a:gd name="adj3" fmla="val 16667"/>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Mini-split Heat Pump</a:t>
            </a:r>
          </a:p>
        </p:txBody>
      </p:sp>
      <p:sp>
        <p:nvSpPr>
          <p:cNvPr id="25" name="Rectangle 24">
            <a:extLst>
              <a:ext uri="{FF2B5EF4-FFF2-40B4-BE49-F238E27FC236}">
                <a16:creationId xmlns:a16="http://schemas.microsoft.com/office/drawing/2014/main" id="{C55DDAC9-1C28-4C6B-D381-97F9FE6420A6}"/>
              </a:ext>
            </a:extLst>
          </p:cNvPr>
          <p:cNvSpPr/>
          <p:nvPr/>
        </p:nvSpPr>
        <p:spPr>
          <a:xfrm>
            <a:off x="1153848" y="5048481"/>
            <a:ext cx="364118" cy="171389"/>
          </a:xfrm>
          <a:prstGeom prst="rect">
            <a:avLst/>
          </a:prstGeom>
          <a:noFill/>
          <a:ln w="190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E75846CB-1771-F993-E278-5210D4C790F4}"/>
              </a:ext>
            </a:extLst>
          </p:cNvPr>
          <p:cNvSpPr>
            <a:spLocks noGrp="1"/>
          </p:cNvSpPr>
          <p:nvPr>
            <p:ph type="dt" sz="half" idx="10"/>
          </p:nvPr>
        </p:nvSpPr>
        <p:spPr/>
        <p:txBody>
          <a:bodyPr/>
          <a:lstStyle/>
          <a:p>
            <a:fld id="{C9CC77E8-528F-4B20-ACE3-04C8E377D397}" type="datetime1">
              <a:rPr lang="en-US" smtClean="0"/>
              <a:t>6/5/2026</a:t>
            </a:fld>
            <a:endParaRPr lang="en-US"/>
          </a:p>
        </p:txBody>
      </p:sp>
      <p:sp>
        <p:nvSpPr>
          <p:cNvPr id="5" name="Slide Number Placeholder 4">
            <a:extLst>
              <a:ext uri="{FF2B5EF4-FFF2-40B4-BE49-F238E27FC236}">
                <a16:creationId xmlns:a16="http://schemas.microsoft.com/office/drawing/2014/main" id="{0A80A5EC-65AE-D728-2E7B-52DB18332F6B}"/>
              </a:ext>
            </a:extLst>
          </p:cNvPr>
          <p:cNvSpPr>
            <a:spLocks noGrp="1"/>
          </p:cNvSpPr>
          <p:nvPr>
            <p:ph type="sldNum" sz="quarter" idx="12"/>
          </p:nvPr>
        </p:nvSpPr>
        <p:spPr/>
        <p:txBody>
          <a:bodyPr/>
          <a:lstStyle/>
          <a:p>
            <a:fld id="{7D19FC8C-636F-4B61-98CC-E41B290838A8}" type="slidenum">
              <a:rPr lang="en-US" smtClean="0"/>
              <a:t>9</a:t>
            </a:fld>
            <a:endParaRPr lang="en-US"/>
          </a:p>
        </p:txBody>
      </p:sp>
    </p:spTree>
    <p:extLst>
      <p:ext uri="{BB962C8B-B14F-4D97-AF65-F5344CB8AC3E}">
        <p14:creationId xmlns:p14="http://schemas.microsoft.com/office/powerpoint/2010/main" val="3885664323"/>
      </p:ext>
    </p:extLst>
  </p:cSld>
  <p:clrMapOvr>
    <a:masterClrMapping/>
  </p:clrMapOvr>
</p:sld>
</file>

<file path=ppt/theme/theme1.xml><?xml version="1.0" encoding="utf-8"?>
<a:theme xmlns:a="http://schemas.openxmlformats.org/drawingml/2006/main" name="1_SCE 16x9 White 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266889C-D109-419E-BE24-8D218A5C6D7E}" vid="{15181C94-D1FA-4876-B6A1-D66074978DD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9f03392-5117-4f00-b8c7-c28d7de3d2f9" xsi:nil="true"/>
    <lcf76f155ced4ddcb4097134ff3c332f xmlns="b3aa00f3-ad7c-4c7c-b1bc-f653daa267e5">
      <Terms xmlns="http://schemas.microsoft.com/office/infopath/2007/PartnerControls"/>
    </lcf76f155ced4ddcb4097134ff3c332f>
    <SharedWithUsers xmlns="99f03392-5117-4f00-b8c7-c28d7de3d2f9">
      <UserInfo>
        <DisplayName/>
        <AccountId xsi:nil="true"/>
        <AccountType/>
      </UserInfo>
    </SharedWithUsers>
    <Data_x0020_Center_x0020_Modeling_x0020_Enhancements xmlns="d2824cd7-2a3f-438f-abd5-34fea22f395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DDF5EBB28E9AF458860AD508F799B77" ma:contentTypeVersion="19" ma:contentTypeDescription="Create a new document." ma:contentTypeScope="" ma:versionID="ed06f1db373b653e0244d203b6631eaa">
  <xsd:schema xmlns:xsd="http://www.w3.org/2001/XMLSchema" xmlns:xs="http://www.w3.org/2001/XMLSchema" xmlns:p="http://schemas.microsoft.com/office/2006/metadata/properties" xmlns:ns2="d2824cd7-2a3f-438f-abd5-34fea22f395b" xmlns:ns3="99f03392-5117-4f00-b8c7-c28d7de3d2f9" xmlns:ns4="d5d122ac-9198-417a-96dd-3fd9d8a02c5d" xmlns:ns5="b3aa00f3-ad7c-4c7c-b1bc-f653daa267e5" targetNamespace="http://schemas.microsoft.com/office/2006/metadata/properties" ma:root="true" ma:fieldsID="40e97fca66e85d42615d1a61bcd3f0d1" ns2:_="" ns3:_="" ns4:_="" ns5:_="">
    <xsd:import namespace="d2824cd7-2a3f-438f-abd5-34fea22f395b"/>
    <xsd:import namespace="99f03392-5117-4f00-b8c7-c28d7de3d2f9"/>
    <xsd:import namespace="d5d122ac-9198-417a-96dd-3fd9d8a02c5d"/>
    <xsd:import namespace="b3aa00f3-ad7c-4c7c-b1bc-f653daa267e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3:SharedWithUsers" minOccurs="0"/>
                <xsd:element ref="ns4:SharedWithDetails" minOccurs="0"/>
                <xsd:element ref="ns5:lcf76f155ced4ddcb4097134ff3c332f" minOccurs="0"/>
                <xsd:element ref="ns3:TaxCatchAll" minOccurs="0"/>
                <xsd:element ref="ns2:MediaLengthInSeconds" minOccurs="0"/>
                <xsd:element ref="ns2:MediaServiceSearchProperties" minOccurs="0"/>
                <xsd:element ref="ns2:MediaServiceObjectDetectorVersions" minOccurs="0"/>
                <xsd:element ref="ns2:MediaServiceOCR" minOccurs="0"/>
                <xsd:element ref="ns2:MediaServiceGenerationTime" minOccurs="0"/>
                <xsd:element ref="ns2:MediaServiceEventHashCode" minOccurs="0"/>
                <xsd:element ref="ns2:MediaServiceLocation" minOccurs="0"/>
                <xsd:element ref="ns2:MediaServiceBillingMetadata" minOccurs="0"/>
                <xsd:element ref="ns2:Data_x0020_Center_x0020_Modeling_x0020_Enhanceme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824cd7-2a3f-438f-abd5-34fea22f39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element name="Data_x0020_Center_x0020_Modeling_x0020_Enhancements" ma:index="26" nillable="true" ma:displayName="Data Center Modeling Enhancements" ma:format="Dropdown" ma:internalName="Data_x0020_Center_x0020_Modeling_x0020_Enhancements">
      <xsd:simpleType>
        <xsd:restriction base="dms:Choice">
          <xsd:enumeration value="High"/>
          <xsd:enumeration value="Choice 2"/>
          <xsd:enumeration value="Low"/>
        </xsd:restriction>
      </xsd:simpleType>
    </xsd:element>
  </xsd:schema>
  <xsd:schema xmlns:xsd="http://www.w3.org/2001/XMLSchema" xmlns:xs="http://www.w3.org/2001/XMLSchema" xmlns:dms="http://schemas.microsoft.com/office/2006/documentManagement/types" xmlns:pc="http://schemas.microsoft.com/office/infopath/2007/PartnerControls" targetNamespace="99f03392-5117-4f00-b8c7-c28d7de3d2f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17" nillable="true" ma:displayName="Taxonomy Catch All Column" ma:hidden="true" ma:list="{59c0f24b-8c7c-425b-a0b3-06561a6eab69}" ma:internalName="TaxCatchAll" ma:showField="CatchAllData" ma:web="99f03392-5117-4f00-b8c7-c28d7de3d2f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5d122ac-9198-417a-96dd-3fd9d8a02c5d" elementFormDefault="qualified">
    <xsd:import namespace="http://schemas.microsoft.com/office/2006/documentManagement/types"/>
    <xsd:import namespace="http://schemas.microsoft.com/office/infopath/2007/PartnerControls"/>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3aa00f3-ad7c-4c7c-b1bc-f653daa267e5" elementFormDefault="qualified">
    <xsd:import namespace="http://schemas.microsoft.com/office/2006/documentManagement/types"/>
    <xsd:import namespace="http://schemas.microsoft.com/office/infopath/2007/PartnerControls"/>
    <xsd:element name="lcf76f155ced4ddcb4097134ff3c332f" ma:index="16" nillable="true" ma:taxonomy="true" ma:internalName="lcf76f155ced4ddcb4097134ff3c332f" ma:taxonomyFieldName="MediaServiceImageTags" ma:displayName="Image Tags" ma:default="" ma:fieldId="{5cf76f15-5ced-4ddc-b409-7134ff3c332f}" ma:taxonomyMulti="true" ma:sspId="d9fbabe8-1c89-47f3-93c4-f60b3feb87f1" ma:termSetId="00000000-0000-0000-0000-000000000000"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912F2C-213A-444E-A2B1-90DB37AFE3CB}">
  <ds:schemaRefs>
    <ds:schemaRef ds:uri="4b62ff07-04d4-417d-9cf8-0e436d089a0f"/>
    <ds:schemaRef ds:uri="62ffea30-d905-4be7-ace6-292c5d4e61ab"/>
    <ds:schemaRef ds:uri="6ee95dc4-288c-4586-81f5-cac091520622"/>
    <ds:schemaRef ds:uri="9418430f-41b1-42c2-84e1-5b7366187ed0"/>
    <ds:schemaRef ds:uri="d2824cd7-2a3f-438f-abd5-34fea22f395b"/>
    <ds:schemaRef ds:uri="d5d122ac-9198-417a-96dd-3fd9d8a02c5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4723834-53D9-43E4-A21E-D3BB8303E113}"/>
</file>

<file path=customXml/itemProps3.xml><?xml version="1.0" encoding="utf-8"?>
<ds:datastoreItem xmlns:ds="http://schemas.openxmlformats.org/officeDocument/2006/customXml" ds:itemID="{7388FED9-42BB-481F-8708-8F1655F008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SCE PPT Template</Template>
  <TotalTime>29</TotalTime>
  <Words>1246</Words>
  <Application>Microsoft Office PowerPoint</Application>
  <PresentationFormat>Widescreen</PresentationFormat>
  <Paragraphs>165</Paragraphs>
  <Slides>14</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Open Sans</vt:lpstr>
      <vt:lpstr>Open Sans ExtraBold</vt:lpstr>
      <vt:lpstr>Open Sans Light</vt:lpstr>
      <vt:lpstr>Segoe UI Semibold</vt:lpstr>
      <vt:lpstr>1_SCE 16x9 White Template</vt:lpstr>
      <vt:lpstr>Single-Family Passive House LA</vt:lpstr>
      <vt:lpstr>Building Data</vt:lpstr>
      <vt:lpstr>Site and Context</vt:lpstr>
      <vt:lpstr>Mission and Goals</vt:lpstr>
      <vt:lpstr>The Blueprint: Three Pillars of High-Performance Design</vt:lpstr>
      <vt:lpstr>Pillar 1: Building a Super-Insulated, Airtight Envelope</vt:lpstr>
      <vt:lpstr>Pillar 1: Building a Super-Insulated, Airtight Envelope</vt:lpstr>
      <vt:lpstr>Pillar 1: Advanced Glazing and Smart Shading</vt:lpstr>
      <vt:lpstr>Pillar 2: Efficient HVAC Systems</vt:lpstr>
      <vt:lpstr>Pillar 3: On-Site Generation &amp; Storage for Resiliency</vt:lpstr>
      <vt:lpstr>The Results: Prediction vs. Reality</vt:lpstr>
      <vt:lpstr>Generating a 25% Energy Surplus</vt:lpstr>
      <vt:lpstr>Key Take-aways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CalBEM Working Group X</dc:title>
  <dc:creator>Elise Wall</dc:creator>
  <cp:lastModifiedBy>Michelle Reyes</cp:lastModifiedBy>
  <cp:revision>1</cp:revision>
  <dcterms:created xsi:type="dcterms:W3CDTF">2019-12-28T00:00:26Z</dcterms:created>
  <dcterms:modified xsi:type="dcterms:W3CDTF">2026-06-05T18:28:09Z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0x0101001DDF5EBB28E9AF458860AD508F799B77</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