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7"/>
  </p:notesMasterIdLst>
  <p:sldIdLst>
    <p:sldId id="3051" r:id="rId5"/>
    <p:sldId id="2987" r:id="rId6"/>
    <p:sldId id="2988" r:id="rId7"/>
    <p:sldId id="3032" r:id="rId8"/>
    <p:sldId id="3059" r:id="rId9"/>
    <p:sldId id="3060" r:id="rId10"/>
    <p:sldId id="3054" r:id="rId11"/>
    <p:sldId id="3061" r:id="rId12"/>
    <p:sldId id="3062" r:id="rId13"/>
    <p:sldId id="2981" r:id="rId14"/>
    <p:sldId id="3063" r:id="rId15"/>
    <p:sldId id="267" r:id="rId16"/>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7" d="100"/>
          <a:sy n="107"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Bulger" userId="e8674582-6166-4571-8d0f-e172428a4ae7" providerId="ADAL" clId="{45AB86E9-2A5C-4AAD-92F7-2BD477A6EA13}"/>
    <pc:docChg chg="undo custSel modSld">
      <pc:chgData name="Neil Bulger" userId="e8674582-6166-4571-8d0f-e172428a4ae7" providerId="ADAL" clId="{45AB86E9-2A5C-4AAD-92F7-2BD477A6EA13}" dt="2026-06-03T17:48:32.196" v="15" actId="20577"/>
      <pc:docMkLst>
        <pc:docMk/>
      </pc:docMkLst>
      <pc:sldChg chg="modSp mod">
        <pc:chgData name="Neil Bulger" userId="e8674582-6166-4571-8d0f-e172428a4ae7" providerId="ADAL" clId="{45AB86E9-2A5C-4AAD-92F7-2BD477A6EA13}" dt="2026-06-03T17:48:32.196" v="15" actId="20577"/>
        <pc:sldMkLst>
          <pc:docMk/>
          <pc:sldMk cId="3455273649" sldId="3051"/>
        </pc:sldMkLst>
        <pc:spChg chg="mod">
          <ac:chgData name="Neil Bulger" userId="e8674582-6166-4571-8d0f-e172428a4ae7" providerId="ADAL" clId="{45AB86E9-2A5C-4AAD-92F7-2BD477A6EA13}" dt="2026-06-03T17:48:32.196" v="15" actId="20577"/>
          <ac:spMkLst>
            <pc:docMk/>
            <pc:sldMk cId="3455273649" sldId="3051"/>
            <ac:spMk id="3" creationId="{BE62395A-F240-5B5B-E163-B8369A6476C0}"/>
          </ac:spMkLst>
        </pc:spChg>
      </pc:sldChg>
    </pc:docChg>
  </pc:docChgLst>
  <pc:docChgLst>
    <pc:chgData name="Michelle Reyes" userId="ed312c2f-0208-4d3c-bbc0-30250a68a824" providerId="ADAL" clId="{D08B33E5-CE0B-49C1-9E1E-7DF0807B3CFA}"/>
    <pc:docChg chg="undo custSel modSld delMainMaster modMainMaster">
      <pc:chgData name="Michelle Reyes" userId="ed312c2f-0208-4d3c-bbc0-30250a68a824" providerId="ADAL" clId="{D08B33E5-CE0B-49C1-9E1E-7DF0807B3CFA}" dt="2026-06-05T18:27:08.022" v="27" actId="478"/>
      <pc:docMkLst>
        <pc:docMk/>
      </pc:docMkLst>
      <pc:sldChg chg="modSp mod modClrScheme chgLayout">
        <pc:chgData name="Michelle Reyes" userId="ed312c2f-0208-4d3c-bbc0-30250a68a824" providerId="ADAL" clId="{D08B33E5-CE0B-49C1-9E1E-7DF0807B3CFA}" dt="2026-06-05T18:24:37.095" v="25" actId="700"/>
        <pc:sldMkLst>
          <pc:docMk/>
          <pc:sldMk cId="1252613717" sldId="2981"/>
        </pc:sldMkLst>
        <pc:spChg chg="mod ord">
          <ac:chgData name="Michelle Reyes" userId="ed312c2f-0208-4d3c-bbc0-30250a68a824" providerId="ADAL" clId="{D08B33E5-CE0B-49C1-9E1E-7DF0807B3CFA}" dt="2026-06-05T18:24:37.095" v="25" actId="700"/>
          <ac:spMkLst>
            <pc:docMk/>
            <pc:sldMk cId="1252613717" sldId="2981"/>
            <ac:spMk id="2" creationId="{8D257F5C-A267-A4D3-FFBA-86C5C2831180}"/>
          </ac:spMkLst>
        </pc:spChg>
        <pc:spChg chg="mod ord">
          <ac:chgData name="Michelle Reyes" userId="ed312c2f-0208-4d3c-bbc0-30250a68a824" providerId="ADAL" clId="{D08B33E5-CE0B-49C1-9E1E-7DF0807B3CFA}" dt="2026-06-05T18:24:37.095" v="25" actId="700"/>
          <ac:spMkLst>
            <pc:docMk/>
            <pc:sldMk cId="1252613717" sldId="2981"/>
            <ac:spMk id="3" creationId="{815F91D6-3022-35C9-EA0E-0FB788D9A2FD}"/>
          </ac:spMkLst>
        </pc:spChg>
        <pc:spChg chg="mod ord">
          <ac:chgData name="Michelle Reyes" userId="ed312c2f-0208-4d3c-bbc0-30250a68a824" providerId="ADAL" clId="{D08B33E5-CE0B-49C1-9E1E-7DF0807B3CFA}" dt="2026-06-05T18:24:37.095" v="25" actId="700"/>
          <ac:spMkLst>
            <pc:docMk/>
            <pc:sldMk cId="1252613717" sldId="2981"/>
            <ac:spMk id="4" creationId="{A73368E1-3727-A006-D497-F63734C1E3B1}"/>
          </ac:spMkLst>
        </pc:spChg>
        <pc:spChg chg="mod ord">
          <ac:chgData name="Michelle Reyes" userId="ed312c2f-0208-4d3c-bbc0-30250a68a824" providerId="ADAL" clId="{D08B33E5-CE0B-49C1-9E1E-7DF0807B3CFA}" dt="2026-06-05T18:24:37.095" v="25" actId="700"/>
          <ac:spMkLst>
            <pc:docMk/>
            <pc:sldMk cId="1252613717" sldId="2981"/>
            <ac:spMk id="5" creationId="{846C5835-FE08-88B4-7B45-EBB85942F2E6}"/>
          </ac:spMkLst>
        </pc:spChg>
      </pc:sldChg>
      <pc:sldChg chg="modSp mod modClrScheme chgLayout">
        <pc:chgData name="Michelle Reyes" userId="ed312c2f-0208-4d3c-bbc0-30250a68a824" providerId="ADAL" clId="{D08B33E5-CE0B-49C1-9E1E-7DF0807B3CFA}" dt="2026-06-05T18:22:57.423" v="24" actId="14100"/>
        <pc:sldMkLst>
          <pc:docMk/>
          <pc:sldMk cId="3455273649" sldId="3051"/>
        </pc:sldMkLst>
        <pc:spChg chg="mod ord">
          <ac:chgData name="Michelle Reyes" userId="ed312c2f-0208-4d3c-bbc0-30250a68a824" providerId="ADAL" clId="{D08B33E5-CE0B-49C1-9E1E-7DF0807B3CFA}" dt="2026-06-05T18:22:57.423" v="24" actId="14100"/>
          <ac:spMkLst>
            <pc:docMk/>
            <pc:sldMk cId="3455273649" sldId="3051"/>
            <ac:spMk id="2" creationId="{E06DA76D-6BCF-4630-5D68-59821FA8FED6}"/>
          </ac:spMkLst>
        </pc:spChg>
        <pc:spChg chg="mod ord">
          <ac:chgData name="Michelle Reyes" userId="ed312c2f-0208-4d3c-bbc0-30250a68a824" providerId="ADAL" clId="{D08B33E5-CE0B-49C1-9E1E-7DF0807B3CFA}" dt="2026-06-05T18:22:33.439" v="18" actId="14100"/>
          <ac:spMkLst>
            <pc:docMk/>
            <pc:sldMk cId="3455273649" sldId="3051"/>
            <ac:spMk id="3" creationId="{BE62395A-F240-5B5B-E163-B8369A6476C0}"/>
          </ac:spMkLst>
        </pc:spChg>
      </pc:sldChg>
      <pc:sldChg chg="modSp mod modClrScheme chgLayout">
        <pc:chgData name="Michelle Reyes" userId="ed312c2f-0208-4d3c-bbc0-30250a68a824" providerId="ADAL" clId="{D08B33E5-CE0B-49C1-9E1E-7DF0807B3CFA}" dt="2026-06-05T18:24:43.738" v="26" actId="700"/>
        <pc:sldMkLst>
          <pc:docMk/>
          <pc:sldMk cId="3337729348" sldId="3063"/>
        </pc:sldMkLst>
        <pc:spChg chg="mod ord">
          <ac:chgData name="Michelle Reyes" userId="ed312c2f-0208-4d3c-bbc0-30250a68a824" providerId="ADAL" clId="{D08B33E5-CE0B-49C1-9E1E-7DF0807B3CFA}" dt="2026-06-05T18:24:43.738" v="26" actId="700"/>
          <ac:spMkLst>
            <pc:docMk/>
            <pc:sldMk cId="3337729348" sldId="3063"/>
            <ac:spMk id="2" creationId="{EC0D691E-5A90-A3D5-1AA8-77F8FE41A964}"/>
          </ac:spMkLst>
        </pc:spChg>
        <pc:spChg chg="mod ord">
          <ac:chgData name="Michelle Reyes" userId="ed312c2f-0208-4d3c-bbc0-30250a68a824" providerId="ADAL" clId="{D08B33E5-CE0B-49C1-9E1E-7DF0807B3CFA}" dt="2026-06-05T18:24:43.738" v="26" actId="700"/>
          <ac:spMkLst>
            <pc:docMk/>
            <pc:sldMk cId="3337729348" sldId="3063"/>
            <ac:spMk id="3" creationId="{481AA38B-F02D-EC92-64B8-32E35161765D}"/>
          </ac:spMkLst>
        </pc:spChg>
        <pc:spChg chg="mod ord">
          <ac:chgData name="Michelle Reyes" userId="ed312c2f-0208-4d3c-bbc0-30250a68a824" providerId="ADAL" clId="{D08B33E5-CE0B-49C1-9E1E-7DF0807B3CFA}" dt="2026-06-05T18:24:43.738" v="26" actId="700"/>
          <ac:spMkLst>
            <pc:docMk/>
            <pc:sldMk cId="3337729348" sldId="3063"/>
            <ac:spMk id="4" creationId="{F838CA3D-62F7-5905-821F-9C1DF4303988}"/>
          </ac:spMkLst>
        </pc:spChg>
        <pc:spChg chg="mod ord">
          <ac:chgData name="Michelle Reyes" userId="ed312c2f-0208-4d3c-bbc0-30250a68a824" providerId="ADAL" clId="{D08B33E5-CE0B-49C1-9E1E-7DF0807B3CFA}" dt="2026-06-05T18:24:43.738" v="26" actId="700"/>
          <ac:spMkLst>
            <pc:docMk/>
            <pc:sldMk cId="3337729348" sldId="3063"/>
            <ac:spMk id="5" creationId="{04E8517F-5F23-50EC-7FF1-C34311F835E8}"/>
          </ac:spMkLst>
        </pc:spChg>
      </pc:sldChg>
      <pc:sldMasterChg chg="delSp mod">
        <pc:chgData name="Michelle Reyes" userId="ed312c2f-0208-4d3c-bbc0-30250a68a824" providerId="ADAL" clId="{D08B33E5-CE0B-49C1-9E1E-7DF0807B3CFA}" dt="2026-06-05T18:27:08.022" v="27" actId="478"/>
        <pc:sldMasterMkLst>
          <pc:docMk/>
          <pc:sldMasterMk cId="302906339" sldId="2147483650"/>
        </pc:sldMasterMkLst>
        <pc:grpChg chg="del">
          <ac:chgData name="Michelle Reyes" userId="ed312c2f-0208-4d3c-bbc0-30250a68a824" providerId="ADAL" clId="{D08B33E5-CE0B-49C1-9E1E-7DF0807B3CFA}" dt="2026-06-05T18:27:08.022" v="27" actId="478"/>
          <ac:grpSpMkLst>
            <pc:docMk/>
            <pc:sldMasterMk cId="302906339" sldId="2147483650"/>
            <ac:grpSpMk id="30" creationId="{45C29985-7CD4-F8D7-1B7B-8F4AD9917211}"/>
          </ac:grpSpMkLst>
        </pc:grpChg>
      </pc:sldMasterChg>
      <pc:sldMasterChg chg="addSp delSp del mod delSldLayout">
        <pc:chgData name="Michelle Reyes" userId="ed312c2f-0208-4d3c-bbc0-30250a68a824" providerId="ADAL" clId="{D08B33E5-CE0B-49C1-9E1E-7DF0807B3CFA}" dt="2026-06-05T18:24:43.738" v="26" actId="700"/>
        <pc:sldMasterMkLst>
          <pc:docMk/>
          <pc:sldMasterMk cId="2393884267" sldId="2147483669"/>
        </pc:sldMasterMkLst>
        <pc:grpChg chg="add del">
          <ac:chgData name="Michelle Reyes" userId="ed312c2f-0208-4d3c-bbc0-30250a68a824" providerId="ADAL" clId="{D08B33E5-CE0B-49C1-9E1E-7DF0807B3CFA}" dt="2026-06-05T18:19:27.295" v="8" actId="478"/>
          <ac:grpSpMkLst>
            <pc:docMk/>
            <pc:sldMasterMk cId="2393884267" sldId="2147483669"/>
            <ac:grpSpMk id="30" creationId="{45C29985-7CD4-F8D7-1B7B-8F4AD9917211}"/>
          </ac:grpSpMkLst>
        </pc:grpChg>
        <pc:sldLayoutChg chg="del">
          <pc:chgData name="Michelle Reyes" userId="ed312c2f-0208-4d3c-bbc0-30250a68a824" providerId="ADAL" clId="{D08B33E5-CE0B-49C1-9E1E-7DF0807B3CFA}" dt="2026-06-05T18:24:43.738" v="26" actId="700"/>
          <pc:sldLayoutMkLst>
            <pc:docMk/>
            <pc:sldMasterMk cId="2393884267" sldId="2147483669"/>
            <pc:sldLayoutMk cId="1298351701" sldId="2147483670"/>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461841343" sldId="2147483671"/>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3270544028" sldId="2147483672"/>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296528584" sldId="2147483673"/>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3240554043" sldId="2147483674"/>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3043565137" sldId="2147483675"/>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3414611704" sldId="2147483676"/>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2462331856" sldId="2147483677"/>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3254592735" sldId="2147483678"/>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3589378851" sldId="2147483679"/>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4038052057" sldId="2147483680"/>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1078152458" sldId="2147483681"/>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251097474" sldId="2147483682"/>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69163102" sldId="2147483683"/>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4150281704" sldId="2147483684"/>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3175790679" sldId="2147483685"/>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657438805" sldId="2147483686"/>
          </pc:sldLayoutMkLst>
        </pc:sldLayoutChg>
        <pc:sldLayoutChg chg="del">
          <pc:chgData name="Michelle Reyes" userId="ed312c2f-0208-4d3c-bbc0-30250a68a824" providerId="ADAL" clId="{D08B33E5-CE0B-49C1-9E1E-7DF0807B3CFA}" dt="2026-06-05T18:24:43.738" v="26" actId="700"/>
          <pc:sldLayoutMkLst>
            <pc:docMk/>
            <pc:sldMasterMk cId="2393884267" sldId="2147483669"/>
            <pc:sldLayoutMk cId="3778964490"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32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4EB0B4-7063-C446-B413-60D213CBB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41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FB6A6-0A42-BA2A-E8C6-5066A280F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C3FB9-7931-5E0A-2C80-007B8BF0F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696B3-DEC8-573E-BCC1-1BED1FCA8336}"/>
              </a:ext>
            </a:extLst>
          </p:cNvPr>
          <p:cNvSpPr>
            <a:spLocks noGrp="1"/>
          </p:cNvSpPr>
          <p:nvPr>
            <p:ph type="body" idx="1"/>
          </p:nvPr>
        </p:nvSpPr>
        <p:spPr/>
        <p:txBody>
          <a:bodyPr/>
          <a:lstStyle/>
          <a:p>
            <a:r>
              <a:rPr lang="en-US"/>
              <a:t>**study was not specified to use modeling, but it could have used a shading analysis of the building and surrounding trees and buildings to determine solar access to the rooftop.</a:t>
            </a:r>
          </a:p>
        </p:txBody>
      </p:sp>
      <p:sp>
        <p:nvSpPr>
          <p:cNvPr id="4" name="Slide Number Placeholder 3">
            <a:extLst>
              <a:ext uri="{FF2B5EF4-FFF2-40B4-BE49-F238E27FC236}">
                <a16:creationId xmlns:a16="http://schemas.microsoft.com/office/drawing/2014/main" id="{18363970-8D2B-4B03-B3C4-564B315180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4EB0B4-7063-C446-B413-60D213CBB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92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06665-A40B-7E0A-E362-DDF36F9AF6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93A3B-B7B8-11E2-3715-EC6A48362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24FFC-FD38-9C92-4C3B-3F09DCA095A1}"/>
              </a:ext>
            </a:extLst>
          </p:cNvPr>
          <p:cNvSpPr>
            <a:spLocks noGrp="1"/>
          </p:cNvSpPr>
          <p:nvPr>
            <p:ph type="body" idx="1"/>
          </p:nvPr>
        </p:nvSpPr>
        <p:spPr/>
        <p:txBody>
          <a:bodyPr/>
          <a:lstStyle/>
          <a:p>
            <a:r>
              <a:rPr lang="en-US"/>
              <a:t>**study was not specified to use modeling, but it could have used a shading analysis of the building and surrounding trees and buildings to determine solar access to the rooftop.</a:t>
            </a:r>
          </a:p>
        </p:txBody>
      </p:sp>
      <p:sp>
        <p:nvSpPr>
          <p:cNvPr id="4" name="Slide Number Placeholder 3">
            <a:extLst>
              <a:ext uri="{FF2B5EF4-FFF2-40B4-BE49-F238E27FC236}">
                <a16:creationId xmlns:a16="http://schemas.microsoft.com/office/drawing/2014/main" id="{17C7F3DD-AE9C-1C7E-C8AF-E7CE18428E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4EB0B4-7063-C446-B413-60D213CBB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86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F7E42-0074-AEAD-FE44-025237B75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08A583-8F50-5F0F-BABA-8984E8B9F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5311B-B790-8E18-1966-BAF0544BCE4C}"/>
              </a:ext>
            </a:extLst>
          </p:cNvPr>
          <p:cNvSpPr>
            <a:spLocks noGrp="1"/>
          </p:cNvSpPr>
          <p:nvPr>
            <p:ph type="body" idx="1"/>
          </p:nvPr>
        </p:nvSpPr>
        <p:spPr/>
        <p:txBody>
          <a:bodyPr/>
          <a:lstStyle/>
          <a:p>
            <a:r>
              <a:rPr lang="en-US"/>
              <a:t>**study was not specified to use modeling, but it could have used a shading analysis of the building and surrounding trees and buildings to determine solar access to the rooftop.</a:t>
            </a:r>
          </a:p>
        </p:txBody>
      </p:sp>
      <p:sp>
        <p:nvSpPr>
          <p:cNvPr id="4" name="Slide Number Placeholder 3">
            <a:extLst>
              <a:ext uri="{FF2B5EF4-FFF2-40B4-BE49-F238E27FC236}">
                <a16:creationId xmlns:a16="http://schemas.microsoft.com/office/drawing/2014/main" id="{AECF1BF1-BE38-A4C2-313C-C151525278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4EB0B4-7063-C446-B413-60D213CBB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066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FB6A6-0A42-BA2A-E8C6-5066A280F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C3FB9-7931-5E0A-2C80-007B8BF0F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696B3-DEC8-573E-BCC1-1BED1FCA8336}"/>
              </a:ext>
            </a:extLst>
          </p:cNvPr>
          <p:cNvSpPr>
            <a:spLocks noGrp="1"/>
          </p:cNvSpPr>
          <p:nvPr>
            <p:ph type="body" idx="1"/>
          </p:nvPr>
        </p:nvSpPr>
        <p:spPr/>
        <p:txBody>
          <a:bodyPr/>
          <a:lstStyle/>
          <a:p>
            <a:r>
              <a:rPr lang="en-US"/>
              <a:t>**study was not specified to use modeling, but it could have used a shading analysis of the building and surrounding trees and buildings to determine solar access to the rooftop.</a:t>
            </a:r>
          </a:p>
        </p:txBody>
      </p:sp>
      <p:sp>
        <p:nvSpPr>
          <p:cNvPr id="4" name="Slide Number Placeholder 3">
            <a:extLst>
              <a:ext uri="{FF2B5EF4-FFF2-40B4-BE49-F238E27FC236}">
                <a16:creationId xmlns:a16="http://schemas.microsoft.com/office/drawing/2014/main" id="{18363970-8D2B-4B03-B3C4-564B315180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4EB0B4-7063-C446-B413-60D213CBB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928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66B9E-8B6C-CE57-DAD7-3F78B17ED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FAE75-142E-5858-A249-B4EF0B4B9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D6A2C3-B1E4-6F45-CF97-FF7432ECC851}"/>
              </a:ext>
            </a:extLst>
          </p:cNvPr>
          <p:cNvSpPr>
            <a:spLocks noGrp="1"/>
          </p:cNvSpPr>
          <p:nvPr>
            <p:ph type="body" idx="1"/>
          </p:nvPr>
        </p:nvSpPr>
        <p:spPr/>
        <p:txBody>
          <a:bodyPr/>
          <a:lstStyle/>
          <a:p>
            <a:r>
              <a:rPr lang="en-US"/>
              <a:t>**study was not specified to use modeling, but it could have used a shading analysis of the building and surrounding trees and buildings to determine solar access to the rooftop.</a:t>
            </a:r>
          </a:p>
        </p:txBody>
      </p:sp>
      <p:sp>
        <p:nvSpPr>
          <p:cNvPr id="4" name="Slide Number Placeholder 3">
            <a:extLst>
              <a:ext uri="{FF2B5EF4-FFF2-40B4-BE49-F238E27FC236}">
                <a16:creationId xmlns:a16="http://schemas.microsoft.com/office/drawing/2014/main" id="{9280999A-7331-75CD-BEDE-BFA12B961E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4EB0B4-7063-C446-B413-60D213CBB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426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73ECD-89EE-BC80-10DE-A57EAB8B4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5B617-EB87-4553-E6D4-269A37CDB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02ED8-1331-50D6-0EBE-1CB614FF5735}"/>
              </a:ext>
            </a:extLst>
          </p:cNvPr>
          <p:cNvSpPr>
            <a:spLocks noGrp="1"/>
          </p:cNvSpPr>
          <p:nvPr>
            <p:ph type="body" idx="1"/>
          </p:nvPr>
        </p:nvSpPr>
        <p:spPr/>
        <p:txBody>
          <a:bodyPr/>
          <a:lstStyle/>
          <a:p>
            <a:r>
              <a:rPr lang="en-US"/>
              <a:t>**study was not specified to use modeling, but it could have used a shading analysis of the building and surrounding trees and buildings to determine solar access to the rooftop.</a:t>
            </a:r>
          </a:p>
        </p:txBody>
      </p:sp>
      <p:sp>
        <p:nvSpPr>
          <p:cNvPr id="4" name="Slide Number Placeholder 3">
            <a:extLst>
              <a:ext uri="{FF2B5EF4-FFF2-40B4-BE49-F238E27FC236}">
                <a16:creationId xmlns:a16="http://schemas.microsoft.com/office/drawing/2014/main" id="{4944F782-1F3D-E845-0790-4275B1E225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4EB0B4-7063-C446-B413-60D213CBB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231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p:bg>
      <p:bgPr>
        <a:solidFill>
          <a:srgbClr val="5926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0418" y="2048450"/>
            <a:ext cx="9144000" cy="1076495"/>
          </a:xfrm>
        </p:spPr>
        <p:txBody>
          <a:bodyPr/>
          <a:lstStyle>
            <a:lvl1pPr marL="0" indent="0" algn="l">
              <a:buNone/>
              <a:defRPr sz="24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3"/>
          <p:cNvSpPr>
            <a:spLocks noGrp="1"/>
          </p:cNvSpPr>
          <p:nvPr>
            <p:ph type="title"/>
          </p:nvPr>
        </p:nvSpPr>
        <p:spPr>
          <a:xfrm>
            <a:off x="844113" y="675860"/>
            <a:ext cx="10515600" cy="1325563"/>
          </a:xfrm>
          <a:prstGeom prst="rect">
            <a:avLst/>
          </a:prstGeom>
        </p:spPr>
        <p:txBody>
          <a:bodyPr anchor="b" anchorCtr="0">
            <a:normAutofit/>
          </a:bodyPr>
          <a:lstStyle>
            <a:lvl1pPr>
              <a:defRPr sz="36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pic>
        <p:nvPicPr>
          <p:cNvPr id="9" name="Picture 8" descr="A picture containing building, tower&#10;&#10;Description automatically generated">
            <a:extLst>
              <a:ext uri="{FF2B5EF4-FFF2-40B4-BE49-F238E27FC236}">
                <a16:creationId xmlns:a16="http://schemas.microsoft.com/office/drawing/2014/main" id="{71711436-7C57-2C43-80BF-0057F985BC63}"/>
              </a:ext>
            </a:extLst>
          </p:cNvPr>
          <p:cNvPicPr>
            <a:picLocks noChangeAspect="1"/>
          </p:cNvPicPr>
          <p:nvPr/>
        </p:nvPicPr>
        <p:blipFill rotWithShape="1">
          <a:blip r:embed="rId2">
            <a:alphaModFix amt="20000"/>
          </a:blip>
          <a:srcRect r="20889" b="20129"/>
          <a:stretch/>
        </p:blipFill>
        <p:spPr>
          <a:xfrm>
            <a:off x="6909514" y="2830548"/>
            <a:ext cx="5282485" cy="4027452"/>
          </a:xfrm>
          <a:prstGeom prst="rect">
            <a:avLst/>
          </a:prstGeom>
        </p:spPr>
      </p:pic>
      <p:pic>
        <p:nvPicPr>
          <p:cNvPr id="12" name="Picture 11" descr="A picture containing building, tower&#10;&#10;Description automatically generated">
            <a:extLst>
              <a:ext uri="{FF2B5EF4-FFF2-40B4-BE49-F238E27FC236}">
                <a16:creationId xmlns:a16="http://schemas.microsoft.com/office/drawing/2014/main" id="{2BDB93BC-61E7-DD40-8183-870D3AC1A4FB}"/>
              </a:ext>
            </a:extLst>
          </p:cNvPr>
          <p:cNvPicPr>
            <a:picLocks noChangeAspect="1"/>
          </p:cNvPicPr>
          <p:nvPr/>
        </p:nvPicPr>
        <p:blipFill>
          <a:blip r:embed="rId2"/>
          <a:stretch>
            <a:fillRect/>
          </a:stretch>
        </p:blipFill>
        <p:spPr>
          <a:xfrm>
            <a:off x="9913377" y="5248140"/>
            <a:ext cx="1839402" cy="1389041"/>
          </a:xfrm>
          <a:prstGeom prst="rect">
            <a:avLst/>
          </a:prstGeom>
        </p:spPr>
      </p:pic>
    </p:spTree>
    <p:extLst>
      <p:ext uri="{BB962C8B-B14F-4D97-AF65-F5344CB8AC3E}">
        <p14:creationId xmlns:p14="http://schemas.microsoft.com/office/powerpoint/2010/main" val="2566449194"/>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5613562" y="1143000"/>
            <a:ext cx="6159338" cy="250545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13" name="Picture Placeholder 2"/>
          <p:cNvSpPr>
            <a:spLocks noGrp="1"/>
          </p:cNvSpPr>
          <p:nvPr>
            <p:ph type="pic" idx="14"/>
          </p:nvPr>
        </p:nvSpPr>
        <p:spPr>
          <a:xfrm>
            <a:off x="5613562" y="3648456"/>
            <a:ext cx="3081528" cy="250545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14" name="Picture Placeholder 2"/>
          <p:cNvSpPr>
            <a:spLocks noGrp="1"/>
          </p:cNvSpPr>
          <p:nvPr>
            <p:ph type="pic" idx="15"/>
          </p:nvPr>
        </p:nvSpPr>
        <p:spPr>
          <a:xfrm>
            <a:off x="8693231" y="3648456"/>
            <a:ext cx="3081528" cy="250545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7" name="Content Placeholder 2"/>
          <p:cNvSpPr>
            <a:spLocks noGrp="1"/>
          </p:cNvSpPr>
          <p:nvPr>
            <p:ph sz="half" idx="1"/>
          </p:nvPr>
        </p:nvSpPr>
        <p:spPr>
          <a:xfrm>
            <a:off x="847003" y="1143000"/>
            <a:ext cx="4227991" cy="50292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11" name="Date Placeholder 3"/>
          <p:cNvSpPr>
            <a:spLocks noGrp="1"/>
          </p:cNvSpPr>
          <p:nvPr>
            <p:ph type="dt" sz="half" idx="2"/>
          </p:nvPr>
        </p:nvSpPr>
        <p:spPr>
          <a:xfrm>
            <a:off x="393192" y="6356351"/>
            <a:ext cx="932688" cy="365125"/>
          </a:xfrm>
          <a:prstGeom prst="rect">
            <a:avLst/>
          </a:prstGeom>
        </p:spPr>
        <p:txBody>
          <a:bodyPr vert="horz" lIns="91440" tIns="45720" rIns="91440" bIns="45720" rtlCol="0" anchor="ctr"/>
          <a:lstStyle>
            <a:lvl1pPr algn="l">
              <a:defRPr sz="10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E4AAFF8-49BF-40A9-8193-6B22A0F8BDE3}" type="datetime1">
              <a:rPr lang="en-US" smtClean="0"/>
              <a:t>6/5/2026</a:t>
            </a:fld>
            <a:endParaRPr lang="en-US"/>
          </a:p>
        </p:txBody>
      </p:sp>
      <p:sp>
        <p:nvSpPr>
          <p:cNvPr id="15" name="Footer Placeholder 4"/>
          <p:cNvSpPr>
            <a:spLocks noGrp="1"/>
          </p:cNvSpPr>
          <p:nvPr>
            <p:ph type="ftr" sz="quarter" idx="3"/>
          </p:nvPr>
        </p:nvSpPr>
        <p:spPr>
          <a:xfrm>
            <a:off x="3556162" y="6355080"/>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743827053"/>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7119501" y="182086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6" name="Chart Placeholder 5"/>
          <p:cNvSpPr>
            <a:spLocks noGrp="1"/>
          </p:cNvSpPr>
          <p:nvPr>
            <p:ph type="chart" sz="quarter" idx="13"/>
          </p:nvPr>
        </p:nvSpPr>
        <p:spPr>
          <a:xfrm>
            <a:off x="386493" y="1820862"/>
            <a:ext cx="6305354" cy="4351338"/>
          </a:xfrm>
          <a:solidFill>
            <a:schemeClr val="bg1">
              <a:lumMod val="75000"/>
            </a:schemeClr>
          </a:solidFill>
        </p:spPr>
        <p:txBody>
          <a:bodyPr/>
          <a:lstStyle>
            <a:lvl1pPr marL="0" indent="0">
              <a:buNone/>
              <a:defRPr/>
            </a:lvl1pPr>
          </a:lstStyle>
          <a:p>
            <a:r>
              <a:rPr lang="en-US"/>
              <a:t>Click icon to add chart</a:t>
            </a:r>
          </a:p>
        </p:txBody>
      </p:sp>
      <p:sp>
        <p:nvSpPr>
          <p:cNvPr id="15" name="Title 1"/>
          <p:cNvSpPr>
            <a:spLocks noGrp="1"/>
          </p:cNvSpPr>
          <p:nvPr>
            <p:ph type="title"/>
          </p:nvPr>
        </p:nvSpPr>
        <p:spPr>
          <a:xfrm>
            <a:off x="841248" y="365760"/>
            <a:ext cx="10515600" cy="731520"/>
          </a:xfrm>
          <a:prstGeom prst="rect">
            <a:avLst/>
          </a:prstGeom>
        </p:spPr>
        <p:txBody>
          <a:bodyPr/>
          <a:lstStyle>
            <a:lvl1pPr>
              <a:defRPr lang="en-US" sz="3200" b="1" kern="1200" dirty="0">
                <a:solidFill>
                  <a:srgbClr val="142D43"/>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
        <p:nvSpPr>
          <p:cNvPr id="16" name="Date Placeholder 3"/>
          <p:cNvSpPr>
            <a:spLocks noGrp="1"/>
          </p:cNvSpPr>
          <p:nvPr>
            <p:ph type="dt" sz="half" idx="2"/>
          </p:nvPr>
        </p:nvSpPr>
        <p:spPr>
          <a:xfrm>
            <a:off x="393192" y="6356352"/>
            <a:ext cx="932688" cy="365125"/>
          </a:xfrm>
          <a:prstGeom prst="rect">
            <a:avLst/>
          </a:prstGeom>
        </p:spPr>
        <p:txBody>
          <a:bodyPr vert="horz" lIns="91440" tIns="45720" rIns="91440" bIns="45720" rtlCol="0" anchor="ctr"/>
          <a:lstStyle>
            <a:lvl1pPr algn="l">
              <a:defRPr sz="10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FC469A8A-E5B2-43C8-A10A-1AD87909AA66}" type="datetime1">
              <a:rPr lang="en-US" smtClean="0"/>
              <a:t>6/5/2026</a:t>
            </a:fld>
            <a:endParaRPr lang="en-US"/>
          </a:p>
        </p:txBody>
      </p:sp>
      <p:sp>
        <p:nvSpPr>
          <p:cNvPr id="17" name="Footer Placeholder 4"/>
          <p:cNvSpPr>
            <a:spLocks noGrp="1"/>
          </p:cNvSpPr>
          <p:nvPr>
            <p:ph type="ftr" sz="quarter" idx="3"/>
          </p:nvPr>
        </p:nvSpPr>
        <p:spPr>
          <a:xfrm>
            <a:off x="3410146" y="6355079"/>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158737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841248" y="182086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6" name="Chart Placeholder 5"/>
          <p:cNvSpPr>
            <a:spLocks noGrp="1"/>
          </p:cNvSpPr>
          <p:nvPr>
            <p:ph type="chart" sz="quarter" idx="13"/>
          </p:nvPr>
        </p:nvSpPr>
        <p:spPr>
          <a:xfrm>
            <a:off x="5467546" y="1820862"/>
            <a:ext cx="6305354" cy="4351338"/>
          </a:xfrm>
          <a:solidFill>
            <a:schemeClr val="bg1">
              <a:lumMod val="75000"/>
            </a:schemeClr>
          </a:solidFill>
        </p:spPr>
        <p:txBody>
          <a:bodyPr/>
          <a:lstStyle>
            <a:lvl1pPr marL="0" indent="0">
              <a:buNone/>
              <a:defRPr/>
            </a:lvl1pPr>
          </a:lstStyle>
          <a:p>
            <a:r>
              <a:rPr lang="en-US"/>
              <a:t>Click icon to add chart</a:t>
            </a:r>
          </a:p>
        </p:txBody>
      </p:sp>
      <p:sp>
        <p:nvSpPr>
          <p:cNvPr id="15" name="Title 1"/>
          <p:cNvSpPr>
            <a:spLocks noGrp="1"/>
          </p:cNvSpPr>
          <p:nvPr>
            <p:ph type="title"/>
          </p:nvPr>
        </p:nvSpPr>
        <p:spPr>
          <a:xfrm>
            <a:off x="841248" y="365760"/>
            <a:ext cx="10515600" cy="731520"/>
          </a:xfrm>
          <a:prstGeom prst="rect">
            <a:avLst/>
          </a:prstGeom>
        </p:spPr>
        <p:txBody>
          <a:bodyPr/>
          <a:lstStyle>
            <a:lvl1pPr>
              <a:defRPr lang="en-US" sz="3200" b="1" kern="1200" dirty="0">
                <a:solidFill>
                  <a:srgbClr val="142D43"/>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
        <p:nvSpPr>
          <p:cNvPr id="16" name="Date Placeholder 3"/>
          <p:cNvSpPr>
            <a:spLocks noGrp="1"/>
          </p:cNvSpPr>
          <p:nvPr>
            <p:ph type="dt" sz="half" idx="2"/>
          </p:nvPr>
        </p:nvSpPr>
        <p:spPr>
          <a:xfrm>
            <a:off x="393192" y="6356352"/>
            <a:ext cx="932688" cy="365125"/>
          </a:xfrm>
          <a:prstGeom prst="rect">
            <a:avLst/>
          </a:prstGeom>
        </p:spPr>
        <p:txBody>
          <a:bodyPr vert="horz" lIns="91440" tIns="45720" rIns="91440" bIns="45720" rtlCol="0" anchor="ctr"/>
          <a:lstStyle>
            <a:lvl1pPr algn="l">
              <a:defRPr sz="10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DC383A07-CC80-418C-9530-FDBAD4B87253}" type="datetime1">
              <a:rPr lang="en-US" smtClean="0"/>
              <a:t>6/5/2026</a:t>
            </a:fld>
            <a:endParaRPr lang="en-US"/>
          </a:p>
        </p:txBody>
      </p:sp>
      <p:sp>
        <p:nvSpPr>
          <p:cNvPr id="17" name="Footer Placeholder 4"/>
          <p:cNvSpPr>
            <a:spLocks noGrp="1"/>
          </p:cNvSpPr>
          <p:nvPr>
            <p:ph type="ftr" sz="quarter" idx="3"/>
          </p:nvPr>
        </p:nvSpPr>
        <p:spPr>
          <a:xfrm>
            <a:off x="3410146" y="6355079"/>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4019072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portant Emphasis 2">
    <p:bg>
      <p:bgPr>
        <a:solidFill>
          <a:srgbClr val="E974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10B3-9757-44BF-B1CE-A2704A6D5B6F}"/>
              </a:ext>
            </a:extLst>
          </p:cNvPr>
          <p:cNvSpPr>
            <a:spLocks noGrp="1"/>
          </p:cNvSpPr>
          <p:nvPr>
            <p:ph type="title" hasCustomPrompt="1"/>
          </p:nvPr>
        </p:nvSpPr>
        <p:spPr>
          <a:xfrm>
            <a:off x="838200" y="2528222"/>
            <a:ext cx="10515600" cy="1325563"/>
          </a:xfrm>
          <a:prstGeom prst="rect">
            <a:avLst/>
          </a:prstGeom>
        </p:spPr>
        <p:txBody>
          <a:bodyPr>
            <a:noAutofit/>
          </a:bodyPr>
          <a:lstStyle>
            <a:lvl1pPr algn="ctr">
              <a:defRPr sz="5400">
                <a:solidFill>
                  <a:schemeClr val="bg1"/>
                </a:solidFill>
              </a:defRPr>
            </a:lvl1pPr>
          </a:lstStyle>
          <a:p>
            <a:r>
              <a:rPr lang="en-US"/>
              <a:t>Insert an impactful statement here.</a:t>
            </a:r>
          </a:p>
        </p:txBody>
      </p:sp>
      <p:sp>
        <p:nvSpPr>
          <p:cNvPr id="5" name="Slide Number Placeholder 4">
            <a:extLst>
              <a:ext uri="{FF2B5EF4-FFF2-40B4-BE49-F238E27FC236}">
                <a16:creationId xmlns:a16="http://schemas.microsoft.com/office/drawing/2014/main" id="{5CD5C6FC-71AA-4254-BCB6-4AC57B297449}"/>
              </a:ext>
            </a:extLst>
          </p:cNvPr>
          <p:cNvSpPr>
            <a:spLocks noGrp="1"/>
          </p:cNvSpPr>
          <p:nvPr>
            <p:ph type="sldNum" sz="quarter" idx="12"/>
          </p:nvPr>
        </p:nvSpPr>
        <p:spPr>
          <a:xfrm>
            <a:off x="11082528" y="6355080"/>
            <a:ext cx="685800" cy="365125"/>
          </a:xfrm>
        </p:spPr>
        <p:txBody>
          <a:bodyPr/>
          <a:lstStyle>
            <a:lvl1pPr>
              <a:defRPr>
                <a:solidFill>
                  <a:schemeClr val="bg1"/>
                </a:solidFill>
              </a:defRPr>
            </a:lvl1pPr>
          </a:lstStyle>
          <a:p>
            <a:fld id="{7D19FC8C-636F-4B61-98CC-E41B290838A8}" type="slidenum">
              <a:rPr lang="en-US" smtClean="0"/>
              <a:t>‹#›</a:t>
            </a:fld>
            <a:endParaRPr lang="en-US"/>
          </a:p>
        </p:txBody>
      </p:sp>
      <p:sp>
        <p:nvSpPr>
          <p:cNvPr id="4" name="Content Placeholder 2">
            <a:extLst>
              <a:ext uri="{FF2B5EF4-FFF2-40B4-BE49-F238E27FC236}">
                <a16:creationId xmlns:a16="http://schemas.microsoft.com/office/drawing/2014/main" id="{F4EA3EC5-D2FC-443A-B2F8-6EF710A08C51}"/>
              </a:ext>
            </a:extLst>
          </p:cNvPr>
          <p:cNvSpPr>
            <a:spLocks noGrp="1"/>
          </p:cNvSpPr>
          <p:nvPr>
            <p:ph idx="1" hasCustomPrompt="1"/>
          </p:nvPr>
        </p:nvSpPr>
        <p:spPr>
          <a:xfrm>
            <a:off x="1458410" y="4225458"/>
            <a:ext cx="9275180" cy="825532"/>
          </a:xfrm>
        </p:spPr>
        <p:txBody>
          <a:bodyPr>
            <a:normAutofit lnSpcReduction="10000"/>
          </a:bodyPr>
          <a:lstStyle>
            <a:lvl1pPr algn="ctr">
              <a:defRPr>
                <a:solidFill>
                  <a:schemeClr val="bg1"/>
                </a:solidFill>
              </a:defRPr>
            </a:lvl1pPr>
          </a:lstStyle>
          <a:p>
            <a:pPr marL="0" indent="0" algn="ctr">
              <a:buNone/>
            </a:pPr>
            <a:r>
              <a:rPr lang="en-US"/>
              <a:t>Insert a follow up thought here.</a:t>
            </a:r>
          </a:p>
        </p:txBody>
      </p:sp>
      <p:sp>
        <p:nvSpPr>
          <p:cNvPr id="3" name="Date Placeholder 3">
            <a:extLst>
              <a:ext uri="{FF2B5EF4-FFF2-40B4-BE49-F238E27FC236}">
                <a16:creationId xmlns:a16="http://schemas.microsoft.com/office/drawing/2014/main" id="{309C56E6-ACC7-DC13-2C4C-AD3AE0213B43}"/>
              </a:ext>
            </a:extLst>
          </p:cNvPr>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152CCB78-5F0C-4DF2-8E15-26ADA99E2382}" type="datetime1">
              <a:rPr lang="en-US" smtClean="0"/>
              <a:t>6/5/2026</a:t>
            </a:fld>
            <a:endParaRPr lang="en-US">
              <a:solidFill>
                <a:schemeClr val="bg1"/>
              </a:solidFill>
            </a:endParaRPr>
          </a:p>
        </p:txBody>
      </p:sp>
    </p:spTree>
    <p:extLst>
      <p:ext uri="{BB962C8B-B14F-4D97-AF65-F5344CB8AC3E}">
        <p14:creationId xmlns:p14="http://schemas.microsoft.com/office/powerpoint/2010/main" val="386269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Important Emphasis 2">
    <p:bg>
      <p:bgPr>
        <a:solidFill>
          <a:srgbClr val="5EAFC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10B3-9757-44BF-B1CE-A2704A6D5B6F}"/>
              </a:ext>
            </a:extLst>
          </p:cNvPr>
          <p:cNvSpPr>
            <a:spLocks noGrp="1"/>
          </p:cNvSpPr>
          <p:nvPr>
            <p:ph type="title" hasCustomPrompt="1"/>
          </p:nvPr>
        </p:nvSpPr>
        <p:spPr>
          <a:xfrm>
            <a:off x="838200" y="2528222"/>
            <a:ext cx="10515600" cy="1325563"/>
          </a:xfrm>
          <a:prstGeom prst="rect">
            <a:avLst/>
          </a:prstGeom>
        </p:spPr>
        <p:txBody>
          <a:bodyPr>
            <a:noAutofit/>
          </a:bodyPr>
          <a:lstStyle>
            <a:lvl1pPr algn="ctr">
              <a:defRPr sz="5400">
                <a:solidFill>
                  <a:schemeClr val="bg1"/>
                </a:solidFill>
              </a:defRPr>
            </a:lvl1pPr>
          </a:lstStyle>
          <a:p>
            <a:r>
              <a:rPr lang="en-US"/>
              <a:t>Insert an impactful statement here.</a:t>
            </a:r>
          </a:p>
        </p:txBody>
      </p:sp>
      <p:sp>
        <p:nvSpPr>
          <p:cNvPr id="5" name="Slide Number Placeholder 4">
            <a:extLst>
              <a:ext uri="{FF2B5EF4-FFF2-40B4-BE49-F238E27FC236}">
                <a16:creationId xmlns:a16="http://schemas.microsoft.com/office/drawing/2014/main" id="{5CD5C6FC-71AA-4254-BCB6-4AC57B297449}"/>
              </a:ext>
            </a:extLst>
          </p:cNvPr>
          <p:cNvSpPr>
            <a:spLocks noGrp="1"/>
          </p:cNvSpPr>
          <p:nvPr>
            <p:ph type="sldNum" sz="quarter" idx="12"/>
          </p:nvPr>
        </p:nvSpPr>
        <p:spPr>
          <a:xfrm>
            <a:off x="11082528" y="6355080"/>
            <a:ext cx="685800" cy="365125"/>
          </a:xfrm>
        </p:spPr>
        <p:txBody>
          <a:bodyPr/>
          <a:lstStyle>
            <a:lvl1pPr>
              <a:defRPr>
                <a:solidFill>
                  <a:schemeClr val="bg1"/>
                </a:solidFill>
              </a:defRPr>
            </a:lvl1pPr>
          </a:lstStyle>
          <a:p>
            <a:fld id="{7D19FC8C-636F-4B61-98CC-E41B290838A8}" type="slidenum">
              <a:rPr lang="en-US" smtClean="0"/>
              <a:t>‹#›</a:t>
            </a:fld>
            <a:endParaRPr lang="en-US"/>
          </a:p>
        </p:txBody>
      </p:sp>
      <p:sp>
        <p:nvSpPr>
          <p:cNvPr id="4" name="Content Placeholder 2">
            <a:extLst>
              <a:ext uri="{FF2B5EF4-FFF2-40B4-BE49-F238E27FC236}">
                <a16:creationId xmlns:a16="http://schemas.microsoft.com/office/drawing/2014/main" id="{F4EA3EC5-D2FC-443A-B2F8-6EF710A08C51}"/>
              </a:ext>
            </a:extLst>
          </p:cNvPr>
          <p:cNvSpPr>
            <a:spLocks noGrp="1"/>
          </p:cNvSpPr>
          <p:nvPr>
            <p:ph idx="1" hasCustomPrompt="1"/>
          </p:nvPr>
        </p:nvSpPr>
        <p:spPr>
          <a:xfrm>
            <a:off x="1458410" y="4225458"/>
            <a:ext cx="9275180" cy="825532"/>
          </a:xfrm>
        </p:spPr>
        <p:txBody>
          <a:bodyPr>
            <a:normAutofit lnSpcReduction="10000"/>
          </a:bodyPr>
          <a:lstStyle>
            <a:lvl1pPr algn="ctr">
              <a:defRPr>
                <a:solidFill>
                  <a:schemeClr val="bg1"/>
                </a:solidFill>
              </a:defRPr>
            </a:lvl1pPr>
          </a:lstStyle>
          <a:p>
            <a:pPr marL="0" indent="0" algn="ctr">
              <a:buNone/>
            </a:pPr>
            <a:r>
              <a:rPr lang="en-US"/>
              <a:t>Insert a follow up thought here.</a:t>
            </a:r>
          </a:p>
        </p:txBody>
      </p:sp>
      <p:sp>
        <p:nvSpPr>
          <p:cNvPr id="3" name="Date Placeholder 3">
            <a:extLst>
              <a:ext uri="{FF2B5EF4-FFF2-40B4-BE49-F238E27FC236}">
                <a16:creationId xmlns:a16="http://schemas.microsoft.com/office/drawing/2014/main" id="{309C56E6-ACC7-DC13-2C4C-AD3AE0213B43}"/>
              </a:ext>
            </a:extLst>
          </p:cNvPr>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57B7EE7C-3FC4-4356-8210-CD623DD93323}" type="datetime1">
              <a:rPr lang="en-US" smtClean="0"/>
              <a:t>6/5/2026</a:t>
            </a:fld>
            <a:endParaRPr lang="en-US"/>
          </a:p>
        </p:txBody>
      </p:sp>
    </p:spTree>
    <p:extLst>
      <p:ext uri="{BB962C8B-B14F-4D97-AF65-F5344CB8AC3E}">
        <p14:creationId xmlns:p14="http://schemas.microsoft.com/office/powerpoint/2010/main" val="1376793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Important Emphasis 2">
    <p:bg>
      <p:bgPr>
        <a:solidFill>
          <a:srgbClr val="123C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10B3-9757-44BF-B1CE-A2704A6D5B6F}"/>
              </a:ext>
            </a:extLst>
          </p:cNvPr>
          <p:cNvSpPr>
            <a:spLocks noGrp="1"/>
          </p:cNvSpPr>
          <p:nvPr>
            <p:ph type="title" hasCustomPrompt="1"/>
          </p:nvPr>
        </p:nvSpPr>
        <p:spPr>
          <a:xfrm>
            <a:off x="838200" y="2528222"/>
            <a:ext cx="10515600" cy="1325563"/>
          </a:xfrm>
          <a:prstGeom prst="rect">
            <a:avLst/>
          </a:prstGeom>
        </p:spPr>
        <p:txBody>
          <a:bodyPr>
            <a:noAutofit/>
          </a:bodyPr>
          <a:lstStyle>
            <a:lvl1pPr algn="ctr">
              <a:defRPr sz="5400">
                <a:solidFill>
                  <a:schemeClr val="bg1"/>
                </a:solidFill>
              </a:defRPr>
            </a:lvl1pPr>
          </a:lstStyle>
          <a:p>
            <a:r>
              <a:rPr lang="en-US"/>
              <a:t>Insert an impactful statement here.</a:t>
            </a:r>
          </a:p>
        </p:txBody>
      </p:sp>
      <p:sp>
        <p:nvSpPr>
          <p:cNvPr id="5" name="Slide Number Placeholder 4">
            <a:extLst>
              <a:ext uri="{FF2B5EF4-FFF2-40B4-BE49-F238E27FC236}">
                <a16:creationId xmlns:a16="http://schemas.microsoft.com/office/drawing/2014/main" id="{5CD5C6FC-71AA-4254-BCB6-4AC57B297449}"/>
              </a:ext>
            </a:extLst>
          </p:cNvPr>
          <p:cNvSpPr>
            <a:spLocks noGrp="1"/>
          </p:cNvSpPr>
          <p:nvPr>
            <p:ph type="sldNum" sz="quarter" idx="12"/>
          </p:nvPr>
        </p:nvSpPr>
        <p:spPr>
          <a:xfrm>
            <a:off x="11082528" y="6355080"/>
            <a:ext cx="685800" cy="365125"/>
          </a:xfrm>
        </p:spPr>
        <p:txBody>
          <a:bodyPr/>
          <a:lstStyle>
            <a:lvl1pPr>
              <a:defRPr>
                <a:solidFill>
                  <a:schemeClr val="bg1"/>
                </a:solidFill>
              </a:defRPr>
            </a:lvl1pPr>
          </a:lstStyle>
          <a:p>
            <a:fld id="{7D19FC8C-636F-4B61-98CC-E41B290838A8}" type="slidenum">
              <a:rPr lang="en-US" smtClean="0"/>
              <a:t>‹#›</a:t>
            </a:fld>
            <a:endParaRPr lang="en-US"/>
          </a:p>
        </p:txBody>
      </p:sp>
      <p:sp>
        <p:nvSpPr>
          <p:cNvPr id="4" name="Content Placeholder 2">
            <a:extLst>
              <a:ext uri="{FF2B5EF4-FFF2-40B4-BE49-F238E27FC236}">
                <a16:creationId xmlns:a16="http://schemas.microsoft.com/office/drawing/2014/main" id="{F4EA3EC5-D2FC-443A-B2F8-6EF710A08C51}"/>
              </a:ext>
            </a:extLst>
          </p:cNvPr>
          <p:cNvSpPr>
            <a:spLocks noGrp="1"/>
          </p:cNvSpPr>
          <p:nvPr>
            <p:ph idx="1" hasCustomPrompt="1"/>
          </p:nvPr>
        </p:nvSpPr>
        <p:spPr>
          <a:xfrm>
            <a:off x="1458410" y="4225458"/>
            <a:ext cx="9275180" cy="825532"/>
          </a:xfrm>
        </p:spPr>
        <p:txBody>
          <a:bodyPr>
            <a:normAutofit lnSpcReduction="10000"/>
          </a:bodyPr>
          <a:lstStyle>
            <a:lvl1pPr algn="ctr">
              <a:defRPr>
                <a:solidFill>
                  <a:schemeClr val="bg1"/>
                </a:solidFill>
              </a:defRPr>
            </a:lvl1pPr>
          </a:lstStyle>
          <a:p>
            <a:pPr marL="0" indent="0" algn="ctr">
              <a:buNone/>
            </a:pPr>
            <a:r>
              <a:rPr lang="en-US"/>
              <a:t>Insert a follow up thought here.</a:t>
            </a:r>
          </a:p>
        </p:txBody>
      </p:sp>
      <p:sp>
        <p:nvSpPr>
          <p:cNvPr id="3" name="Date Placeholder 3">
            <a:extLst>
              <a:ext uri="{FF2B5EF4-FFF2-40B4-BE49-F238E27FC236}">
                <a16:creationId xmlns:a16="http://schemas.microsoft.com/office/drawing/2014/main" id="{309C56E6-ACC7-DC13-2C4C-AD3AE0213B43}"/>
              </a:ext>
            </a:extLst>
          </p:cNvPr>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402F8EF6-B3CA-470F-ABE1-265825A3B14C}" type="datetime1">
              <a:rPr lang="en-US" smtClean="0"/>
              <a:t>6/5/2026</a:t>
            </a:fld>
            <a:endParaRPr lang="en-US"/>
          </a:p>
        </p:txBody>
      </p:sp>
    </p:spTree>
    <p:extLst>
      <p:ext uri="{BB962C8B-B14F-4D97-AF65-F5344CB8AC3E}">
        <p14:creationId xmlns:p14="http://schemas.microsoft.com/office/powerpoint/2010/main" val="3102186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6BEE4-8CAC-4BC0-988C-AA6CF0B38F43}"/>
              </a:ext>
            </a:extLst>
          </p:cNvPr>
          <p:cNvSpPr>
            <a:spLocks noGrp="1"/>
          </p:cNvSpPr>
          <p:nvPr>
            <p:ph type="dt" sz="half" idx="10"/>
          </p:nvPr>
        </p:nvSpPr>
        <p:spPr/>
        <p:txBody>
          <a:bodyPr/>
          <a:lstStyle/>
          <a:p>
            <a:fld id="{C96534F1-9A99-4696-B141-B94A19AFF515}" type="datetime1">
              <a:rPr lang="en-US" smtClean="0"/>
              <a:t>6/5/2026</a:t>
            </a:fld>
            <a:endParaRPr lang="en-US"/>
          </a:p>
        </p:txBody>
      </p:sp>
      <p:sp>
        <p:nvSpPr>
          <p:cNvPr id="3" name="Footer Placeholder 2">
            <a:extLst>
              <a:ext uri="{FF2B5EF4-FFF2-40B4-BE49-F238E27FC236}">
                <a16:creationId xmlns:a16="http://schemas.microsoft.com/office/drawing/2014/main" id="{B16EF818-D9F8-431B-8513-B88E3B52AC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1382B9-6610-453E-841D-F92037CC5E38}"/>
              </a:ext>
            </a:extLst>
          </p:cNvPr>
          <p:cNvSpPr>
            <a:spLocks noGrp="1"/>
          </p:cNvSpPr>
          <p:nvPr>
            <p:ph type="sldNum" sz="quarter" idx="12"/>
          </p:nvPr>
        </p:nvSpPr>
        <p:spPr/>
        <p:txBody>
          <a:bodyPr/>
          <a:lstStyle/>
          <a:p>
            <a:fld id="{7D19FC8C-636F-4B61-98CC-E41B290838A8}" type="slidenum">
              <a:rPr lang="en-US" smtClean="0"/>
              <a:t>‹#›</a:t>
            </a:fld>
            <a:endParaRPr lang="en-US"/>
          </a:p>
        </p:txBody>
      </p:sp>
    </p:spTree>
    <p:extLst>
      <p:ext uri="{BB962C8B-B14F-4D97-AF65-F5344CB8AC3E}">
        <p14:creationId xmlns:p14="http://schemas.microsoft.com/office/powerpoint/2010/main" val="146728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106F-A246-2E48-9544-E8146AB80CF1}"/>
              </a:ext>
            </a:extLst>
          </p:cNvPr>
          <p:cNvSpPr>
            <a:spLocks noGrp="1"/>
          </p:cNvSpPr>
          <p:nvPr>
            <p:ph type="ctrTitle"/>
          </p:nvPr>
        </p:nvSpPr>
        <p:spPr>
          <a:xfrm>
            <a:off x="1524000" y="1157875"/>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29C53-2CA9-764A-93AB-ECAD546B01FA}"/>
              </a:ext>
            </a:extLst>
          </p:cNvPr>
          <p:cNvSpPr>
            <a:spLocks noGrp="1"/>
          </p:cNvSpPr>
          <p:nvPr>
            <p:ph type="subTitle" idx="1"/>
          </p:nvPr>
        </p:nvSpPr>
        <p:spPr>
          <a:xfrm>
            <a:off x="1524000" y="363755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6C782C-8745-7347-B6AC-4D8772289B98}"/>
              </a:ext>
            </a:extLst>
          </p:cNvPr>
          <p:cNvSpPr>
            <a:spLocks noGrp="1"/>
          </p:cNvSpPr>
          <p:nvPr>
            <p:ph type="dt" sz="half" idx="10"/>
          </p:nvPr>
        </p:nvSpPr>
        <p:spPr/>
        <p:txBody>
          <a:bodyPr/>
          <a:lstStyle/>
          <a:p>
            <a:fld id="{1950BD77-8DF7-45B1-92D0-25A580B263E1}" type="datetime1">
              <a:rPr lang="en-US" smtClean="0"/>
              <a:t>6/5/2026</a:t>
            </a:fld>
            <a:endParaRPr lang="en-US"/>
          </a:p>
        </p:txBody>
      </p:sp>
      <p:sp>
        <p:nvSpPr>
          <p:cNvPr id="5" name="Footer Placeholder 4">
            <a:extLst>
              <a:ext uri="{FF2B5EF4-FFF2-40B4-BE49-F238E27FC236}">
                <a16:creationId xmlns:a16="http://schemas.microsoft.com/office/drawing/2014/main" id="{0A1CFD0D-118D-4441-A91C-1B836A28A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B8388-0632-6942-96AC-2D619404EDCE}"/>
              </a:ext>
            </a:extLst>
          </p:cNvPr>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Tree>
    <p:extLst>
      <p:ext uri="{BB962C8B-B14F-4D97-AF65-F5344CB8AC3E}">
        <p14:creationId xmlns:p14="http://schemas.microsoft.com/office/powerpoint/2010/main" val="607591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raphic with title and descri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2D844F-6E66-4B76-A2DF-A2DBBBEC551A}"/>
              </a:ext>
            </a:extLst>
          </p:cNvPr>
          <p:cNvSpPr/>
          <p:nvPr/>
        </p:nvSpPr>
        <p:spPr>
          <a:xfrm>
            <a:off x="0" y="0"/>
            <a:ext cx="4744074" cy="6858000"/>
          </a:xfrm>
          <a:prstGeom prst="rect">
            <a:avLst/>
          </a:prstGeom>
          <a:solidFill>
            <a:srgbClr val="12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EEB9A265-990D-47B5-A18D-9B35B9412805}"/>
              </a:ext>
            </a:extLst>
          </p:cNvPr>
          <p:cNvSpPr>
            <a:spLocks noGrp="1"/>
          </p:cNvSpPr>
          <p:nvPr>
            <p:ph type="title" hasCustomPrompt="1"/>
          </p:nvPr>
        </p:nvSpPr>
        <p:spPr>
          <a:xfrm>
            <a:off x="391947" y="1974689"/>
            <a:ext cx="3843184" cy="1316967"/>
          </a:xfrm>
        </p:spPr>
        <p:txBody>
          <a:bodyPr>
            <a:normAutofit/>
          </a:bodyPr>
          <a:lstStyle>
            <a:lvl1pPr>
              <a:defRPr sz="4000">
                <a:solidFill>
                  <a:schemeClr val="bg1"/>
                </a:solidFill>
              </a:defRPr>
            </a:lvl1pPr>
          </a:lstStyle>
          <a:p>
            <a:r>
              <a:rPr lang="en-US"/>
              <a:t>Click to edit title text</a:t>
            </a:r>
          </a:p>
        </p:txBody>
      </p:sp>
      <p:sp>
        <p:nvSpPr>
          <p:cNvPr id="4" name="Content Placeholder 3">
            <a:extLst>
              <a:ext uri="{FF2B5EF4-FFF2-40B4-BE49-F238E27FC236}">
                <a16:creationId xmlns:a16="http://schemas.microsoft.com/office/drawing/2014/main" id="{68635C71-C912-4053-B3F4-3916EF564208}"/>
              </a:ext>
            </a:extLst>
          </p:cNvPr>
          <p:cNvSpPr>
            <a:spLocks noGrp="1"/>
          </p:cNvSpPr>
          <p:nvPr>
            <p:ph sz="half" idx="2" hasCustomPrompt="1"/>
          </p:nvPr>
        </p:nvSpPr>
        <p:spPr>
          <a:xfrm>
            <a:off x="391947" y="3303639"/>
            <a:ext cx="3843184" cy="1835868"/>
          </a:xfrm>
        </p:spPr>
        <p:txBody>
          <a:bodyPr/>
          <a:lstStyle>
            <a:lvl1pPr marL="0" indent="0">
              <a:buNone/>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add secondary description</a:t>
            </a:r>
          </a:p>
        </p:txBody>
      </p:sp>
      <p:sp>
        <p:nvSpPr>
          <p:cNvPr id="7" name="Date Placeholder 6">
            <a:extLst>
              <a:ext uri="{FF2B5EF4-FFF2-40B4-BE49-F238E27FC236}">
                <a16:creationId xmlns:a16="http://schemas.microsoft.com/office/drawing/2014/main" id="{D2154D51-DFA5-47E9-8A9A-161DEBA45574}"/>
              </a:ext>
            </a:extLst>
          </p:cNvPr>
          <p:cNvSpPr>
            <a:spLocks noGrp="1"/>
          </p:cNvSpPr>
          <p:nvPr>
            <p:ph type="dt" sz="half" idx="10"/>
          </p:nvPr>
        </p:nvSpPr>
        <p:spPr/>
        <p:txBody>
          <a:bodyPr/>
          <a:lstStyle>
            <a:lvl1pPr>
              <a:defRPr>
                <a:solidFill>
                  <a:schemeClr val="bg1"/>
                </a:solidFill>
              </a:defRPr>
            </a:lvl1pPr>
          </a:lstStyle>
          <a:p>
            <a:fld id="{592391A1-D657-4CDA-83EF-2F0BE901E283}" type="datetime1">
              <a:rPr lang="en-US" smtClean="0"/>
              <a:t>6/5/2026</a:t>
            </a:fld>
            <a:endParaRPr lang="en-US"/>
          </a:p>
        </p:txBody>
      </p:sp>
      <p:sp>
        <p:nvSpPr>
          <p:cNvPr id="8" name="Footer Placeholder 7">
            <a:extLst>
              <a:ext uri="{FF2B5EF4-FFF2-40B4-BE49-F238E27FC236}">
                <a16:creationId xmlns:a16="http://schemas.microsoft.com/office/drawing/2014/main" id="{37B49F03-611F-411C-98A0-798490E264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CB22838-CE74-4C77-B1A0-EF028770F665}"/>
              </a:ext>
            </a:extLst>
          </p:cNvPr>
          <p:cNvSpPr>
            <a:spLocks noGrp="1"/>
          </p:cNvSpPr>
          <p:nvPr>
            <p:ph type="sldNum" sz="quarter" idx="12"/>
          </p:nvPr>
        </p:nvSpPr>
        <p:spPr/>
        <p:txBody>
          <a:bodyPr/>
          <a:lstStyle/>
          <a:p>
            <a:fld id="{7D19FC8C-636F-4B61-98CC-E41B290838A8}" type="slidenum">
              <a:rPr lang="en-US" smtClean="0"/>
              <a:t>‹#›</a:t>
            </a:fld>
            <a:endParaRPr lang="en-US"/>
          </a:p>
        </p:txBody>
      </p:sp>
      <p:sp>
        <p:nvSpPr>
          <p:cNvPr id="11" name="Content Placeholder 10">
            <a:extLst>
              <a:ext uri="{FF2B5EF4-FFF2-40B4-BE49-F238E27FC236}">
                <a16:creationId xmlns:a16="http://schemas.microsoft.com/office/drawing/2014/main" id="{A1D32AE5-25D3-4B35-AD19-9DD7D771C259}"/>
              </a:ext>
            </a:extLst>
          </p:cNvPr>
          <p:cNvSpPr>
            <a:spLocks noGrp="1"/>
          </p:cNvSpPr>
          <p:nvPr>
            <p:ph sz="quarter" idx="13" hasCustomPrompt="1"/>
          </p:nvPr>
        </p:nvSpPr>
        <p:spPr>
          <a:xfrm>
            <a:off x="5621960" y="1143000"/>
            <a:ext cx="5731840" cy="5029200"/>
          </a:xfrm>
        </p:spPr>
        <p:txBody>
          <a:bodyPr/>
          <a:lstStyle>
            <a:lvl1pPr>
              <a:defRPr>
                <a:solidFill>
                  <a:srgbClr val="142D43"/>
                </a:solidFill>
              </a:defRPr>
            </a:lvl1pPr>
            <a:lvl2pPr>
              <a:defRPr>
                <a:solidFill>
                  <a:schemeClr val="bg2"/>
                </a:solidFill>
              </a:defRPr>
            </a:lvl2pPr>
            <a:lvl3pPr>
              <a:defRPr>
                <a:solidFill>
                  <a:schemeClr val="bg2"/>
                </a:solidFill>
              </a:defRPr>
            </a:lvl3pPr>
            <a:lvl4pPr>
              <a:defRPr>
                <a:solidFill>
                  <a:srgbClr val="142D43"/>
                </a:solidFill>
              </a:defRPr>
            </a:lvl4pPr>
            <a:lvl5pPr>
              <a:defRPr>
                <a:solidFill>
                  <a:srgbClr val="142D43"/>
                </a:solidFill>
              </a:defRPr>
            </a:lvl5pPr>
          </a:lstStyle>
          <a:p>
            <a:pPr lvl="0"/>
            <a:r>
              <a:rPr lang="en-US"/>
              <a:t>Insert graphic, chart, table, etc.</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3E151B6-E9DD-0E7D-3A7A-854B9DD84EB0}"/>
              </a:ext>
            </a:extLst>
          </p:cNvPr>
          <p:cNvSpPr/>
          <p:nvPr userDrawn="1"/>
        </p:nvSpPr>
        <p:spPr>
          <a:xfrm>
            <a:off x="0" y="0"/>
            <a:ext cx="47440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93976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genda Slide">
    <p:bg>
      <p:bgPr>
        <a:solidFill>
          <a:srgbClr val="E9745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1255" y="1141875"/>
            <a:ext cx="4597881" cy="1325563"/>
          </a:xfrm>
          <a:prstGeom prst="rect">
            <a:avLst/>
          </a:prstGeom>
        </p:spPr>
        <p:txBody>
          <a:bodyPr/>
          <a:lstStyle>
            <a:lvl1pPr>
              <a:defRPr>
                <a:solidFill>
                  <a:srgbClr val="142D43"/>
                </a:solidFill>
              </a:defRPr>
            </a:lvl1pPr>
          </a:lstStyle>
          <a:p>
            <a:r>
              <a:rPr lang="en-US"/>
              <a:t>Agenda Slide Title</a:t>
            </a:r>
          </a:p>
        </p:txBody>
      </p:sp>
      <p:sp>
        <p:nvSpPr>
          <p:cNvPr id="9" name="Rectangle 8"/>
          <p:cNvSpPr/>
          <p:nvPr/>
        </p:nvSpPr>
        <p:spPr>
          <a:xfrm>
            <a:off x="8078993" y="0"/>
            <a:ext cx="4113007" cy="6858000"/>
          </a:xfrm>
          <a:prstGeom prst="rect">
            <a:avLst/>
          </a:prstGeom>
          <a:gradFill flip="none" rotWithShape="1">
            <a:gsLst>
              <a:gs pos="0">
                <a:schemeClr val="bg1">
                  <a:alpha val="39000"/>
                </a:schemeClr>
              </a:gs>
              <a:gs pos="37000">
                <a:schemeClr val="bg1">
                  <a:alpha val="22000"/>
                </a:schemeClr>
              </a:gs>
              <a:gs pos="100000">
                <a:schemeClr val="accent1">
                  <a:lumMod val="30000"/>
                  <a:lumOff val="7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uilding, tower&#10;&#10;Description automatically generated">
            <a:extLst>
              <a:ext uri="{FF2B5EF4-FFF2-40B4-BE49-F238E27FC236}">
                <a16:creationId xmlns:a16="http://schemas.microsoft.com/office/drawing/2014/main" id="{2298002F-6377-484A-B2F6-6D109732CD5D}"/>
              </a:ext>
            </a:extLst>
          </p:cNvPr>
          <p:cNvPicPr>
            <a:picLocks noChangeAspect="1"/>
          </p:cNvPicPr>
          <p:nvPr/>
        </p:nvPicPr>
        <p:blipFill rotWithShape="1">
          <a:blip r:embed="rId2">
            <a:alphaModFix amt="35000"/>
          </a:blip>
          <a:srcRect r="23361"/>
          <a:stretch/>
        </p:blipFill>
        <p:spPr>
          <a:xfrm flipH="1">
            <a:off x="0" y="2478196"/>
            <a:ext cx="4597881" cy="4486915"/>
          </a:xfrm>
          <a:prstGeom prst="rect">
            <a:avLst/>
          </a:prstGeom>
        </p:spPr>
      </p:pic>
      <p:sp>
        <p:nvSpPr>
          <p:cNvPr id="8" name="Text Placeholder 7">
            <a:extLst>
              <a:ext uri="{FF2B5EF4-FFF2-40B4-BE49-F238E27FC236}">
                <a16:creationId xmlns:a16="http://schemas.microsoft.com/office/drawing/2014/main" id="{A7B4C029-2EB1-6843-821F-6CA85021B0C9}"/>
              </a:ext>
            </a:extLst>
          </p:cNvPr>
          <p:cNvSpPr>
            <a:spLocks noGrp="1"/>
          </p:cNvSpPr>
          <p:nvPr>
            <p:ph type="body" sz="quarter" idx="10"/>
          </p:nvPr>
        </p:nvSpPr>
        <p:spPr>
          <a:xfrm>
            <a:off x="5945082" y="1143000"/>
            <a:ext cx="5400675" cy="5028148"/>
          </a:xfrm>
        </p:spPr>
        <p:txBody>
          <a:bodyPr/>
          <a:lstStyle>
            <a:lvl1pPr marL="342900" indent="-342900">
              <a:buClr>
                <a:srgbClr val="142D43"/>
              </a:buClr>
              <a:buSzPct val="110000"/>
              <a:buFont typeface="Arial" panose="020B0604020202020204" pitchFamily="34" charset="0"/>
              <a:buChar char="•"/>
              <a:defRPr>
                <a:solidFill>
                  <a:srgbClr val="142D43"/>
                </a:solidFill>
              </a:defRPr>
            </a:lvl1pPr>
            <a:lvl2pPr marL="800100" indent="-342900">
              <a:buClr>
                <a:srgbClr val="142D43"/>
              </a:buClr>
              <a:buSzPct val="110000"/>
              <a:buFont typeface="Arial" panose="020B0604020202020204" pitchFamily="34" charset="0"/>
              <a:buChar char="•"/>
              <a:defRPr>
                <a:solidFill>
                  <a:srgbClr val="142D43"/>
                </a:solidFill>
              </a:defRPr>
            </a:lvl2pPr>
            <a:lvl3pPr marL="1200150" indent="-285750">
              <a:buClr>
                <a:srgbClr val="142D43"/>
              </a:buClr>
              <a:buSzPct val="110000"/>
              <a:buFont typeface="Arial" panose="020B0604020202020204" pitchFamily="34" charset="0"/>
              <a:buChar char="•"/>
              <a:defRPr>
                <a:solidFill>
                  <a:srgbClr val="142D43"/>
                </a:solidFill>
              </a:defRPr>
            </a:lvl3pPr>
            <a:lvl4pPr marL="1657350" indent="-285750">
              <a:buClr>
                <a:srgbClr val="142D43"/>
              </a:buClr>
              <a:buSzPct val="110000"/>
              <a:buFont typeface="Arial" panose="020B0604020202020204" pitchFamily="34" charset="0"/>
              <a:buChar char="•"/>
              <a:defRPr>
                <a:solidFill>
                  <a:srgbClr val="142D43"/>
                </a:solidFill>
              </a:defRPr>
            </a:lvl4pPr>
            <a:lvl5pPr marL="2114550" indent="-285750">
              <a:buClr>
                <a:srgbClr val="142D43"/>
              </a:buClr>
              <a:buSzPct val="110000"/>
              <a:buFont typeface="Arial" panose="020B0604020202020204" pitchFamily="34" charset="0"/>
              <a:buChar char="•"/>
              <a:defRPr sz="1400">
                <a:solidFill>
                  <a:srgbClr val="142D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F72D15-49EE-CF08-A6E8-013C99A7F32B}"/>
              </a:ext>
            </a:extLst>
          </p:cNvPr>
          <p:cNvSpPr>
            <a:spLocks noGrp="1"/>
          </p:cNvSpPr>
          <p:nvPr>
            <p:ph type="sldNum" sz="quarter" idx="4"/>
          </p:nvPr>
        </p:nvSpPr>
        <p:spPr>
          <a:xfrm>
            <a:off x="11084140" y="6356351"/>
            <a:ext cx="688760" cy="365125"/>
          </a:xfrm>
          <a:prstGeom prst="rect">
            <a:avLst/>
          </a:prstGeom>
        </p:spPr>
        <p:txBody>
          <a:bodyPr vert="horz" lIns="91440" tIns="45720" rIns="91440" bIns="45720" rtlCol="0" anchor="ctr"/>
          <a:lstStyle>
            <a:lvl1pPr algn="r">
              <a:defRPr sz="1100" b="1">
                <a:solidFill>
                  <a:schemeClr val="bg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fld id="{7D19FC8C-636F-4B61-98CC-E41B290838A8}" type="slidenum">
              <a:rPr lang="en-US" smtClean="0"/>
              <a:t>‹#›</a:t>
            </a:fld>
            <a:endParaRPr lang="en-US"/>
          </a:p>
        </p:txBody>
      </p:sp>
    </p:spTree>
    <p:extLst>
      <p:ext uri="{BB962C8B-B14F-4D97-AF65-F5344CB8AC3E}">
        <p14:creationId xmlns:p14="http://schemas.microsoft.com/office/powerpoint/2010/main" val="126738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rgbClr val="E9745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1248" y="1141875"/>
            <a:ext cx="7027607" cy="1325563"/>
          </a:xfrm>
          <a:prstGeom prst="rect">
            <a:avLst/>
          </a:prstGeom>
        </p:spPr>
        <p:txBody>
          <a:bodyPr/>
          <a:lstStyle>
            <a:lvl1pPr>
              <a:defRPr>
                <a:solidFill>
                  <a:srgbClr val="142D43"/>
                </a:solidFill>
              </a:defRPr>
            </a:lvl1pPr>
          </a:lstStyle>
          <a:p>
            <a:r>
              <a:rPr lang="en-US"/>
              <a:t>Slide Title</a:t>
            </a:r>
          </a:p>
        </p:txBody>
      </p:sp>
      <p:sp>
        <p:nvSpPr>
          <p:cNvPr id="9" name="Rectangle 8"/>
          <p:cNvSpPr/>
          <p:nvPr/>
        </p:nvSpPr>
        <p:spPr>
          <a:xfrm>
            <a:off x="8078993" y="0"/>
            <a:ext cx="4113007" cy="6858000"/>
          </a:xfrm>
          <a:prstGeom prst="rect">
            <a:avLst/>
          </a:prstGeom>
          <a:gradFill flip="none" rotWithShape="1">
            <a:gsLst>
              <a:gs pos="0">
                <a:schemeClr val="bg1">
                  <a:alpha val="39000"/>
                </a:schemeClr>
              </a:gs>
              <a:gs pos="37000">
                <a:schemeClr val="bg1">
                  <a:alpha val="22000"/>
                </a:schemeClr>
              </a:gs>
              <a:gs pos="100000">
                <a:schemeClr val="accent1">
                  <a:lumMod val="30000"/>
                  <a:lumOff val="7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uilding, tower&#10;&#10;Description automatically generated">
            <a:extLst>
              <a:ext uri="{FF2B5EF4-FFF2-40B4-BE49-F238E27FC236}">
                <a16:creationId xmlns:a16="http://schemas.microsoft.com/office/drawing/2014/main" id="{2298002F-6377-484A-B2F6-6D109732CD5D}"/>
              </a:ext>
            </a:extLst>
          </p:cNvPr>
          <p:cNvPicPr>
            <a:picLocks noChangeAspect="1"/>
          </p:cNvPicPr>
          <p:nvPr/>
        </p:nvPicPr>
        <p:blipFill rotWithShape="1">
          <a:blip r:embed="rId2">
            <a:alphaModFix amt="35000"/>
          </a:blip>
          <a:srcRect r="23361"/>
          <a:stretch/>
        </p:blipFill>
        <p:spPr>
          <a:xfrm flipH="1">
            <a:off x="0" y="2478196"/>
            <a:ext cx="4597881" cy="4486915"/>
          </a:xfrm>
          <a:prstGeom prst="rect">
            <a:avLst/>
          </a:prstGeom>
        </p:spPr>
      </p:pic>
      <p:sp>
        <p:nvSpPr>
          <p:cNvPr id="3" name="Slide Number Placeholder 5">
            <a:extLst>
              <a:ext uri="{FF2B5EF4-FFF2-40B4-BE49-F238E27FC236}">
                <a16:creationId xmlns:a16="http://schemas.microsoft.com/office/drawing/2014/main" id="{13DE0A56-05C6-63FB-8FD0-DBF8BD4EA10E}"/>
              </a:ext>
            </a:extLst>
          </p:cNvPr>
          <p:cNvSpPr>
            <a:spLocks noGrp="1"/>
          </p:cNvSpPr>
          <p:nvPr>
            <p:ph type="sldNum" sz="quarter" idx="4"/>
          </p:nvPr>
        </p:nvSpPr>
        <p:spPr>
          <a:xfrm>
            <a:off x="11084140" y="6356351"/>
            <a:ext cx="688760" cy="365125"/>
          </a:xfrm>
          <a:prstGeom prst="rect">
            <a:avLst/>
          </a:prstGeom>
        </p:spPr>
        <p:txBody>
          <a:bodyPr vert="horz" lIns="91440" tIns="45720" rIns="91440" bIns="45720" rtlCol="0" anchor="ctr"/>
          <a:lstStyle>
            <a:lvl1pPr algn="r">
              <a:defRPr sz="1100" b="1">
                <a:solidFill>
                  <a:schemeClr val="bg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fld id="{7D19FC8C-636F-4B61-98CC-E41B290838A8}" type="slidenum">
              <a:rPr lang="en-US" smtClean="0"/>
              <a:t>‹#›</a:t>
            </a:fld>
            <a:endParaRPr lang="en-US"/>
          </a:p>
        </p:txBody>
      </p:sp>
    </p:spTree>
    <p:extLst>
      <p:ext uri="{BB962C8B-B14F-4D97-AF65-F5344CB8AC3E}">
        <p14:creationId xmlns:p14="http://schemas.microsoft.com/office/powerpoint/2010/main" val="110954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
        <p:nvSpPr>
          <p:cNvPr id="3" name="Content Placeholder 2"/>
          <p:cNvSpPr>
            <a:spLocks noGrp="1"/>
          </p:cNvSpPr>
          <p:nvPr>
            <p:ph idx="1"/>
          </p:nvPr>
        </p:nvSpPr>
        <p:spPr>
          <a:xfrm>
            <a:off x="838200" y="1146220"/>
            <a:ext cx="10515600" cy="5030743"/>
          </a:xfrm>
        </p:spPr>
        <p:txBody>
          <a:bodyPr/>
          <a:lstStyle>
            <a:lvl1pPr marL="0" indent="0">
              <a:buNone/>
              <a:defRPr/>
            </a:lvl1pPr>
            <a:lvl2pPr marL="461963" indent="-228600">
              <a:defRPr/>
            </a:lvl2pPr>
            <a:lvl3pPr marL="914400" indent="-228600">
              <a:defRPr/>
            </a:lvl3pPr>
            <a:lvl4pPr marL="1376363" indent="-228600">
              <a:defRPr/>
            </a:lvl4pPr>
            <a:lvl5pPr marL="1828800"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FD2E39-A838-3623-CB98-D54E0253ADFF}"/>
              </a:ext>
            </a:extLst>
          </p:cNvPr>
          <p:cNvSpPr>
            <a:spLocks noGrp="1"/>
          </p:cNvSpPr>
          <p:nvPr>
            <p:ph type="dt" sz="half" idx="10"/>
          </p:nvPr>
        </p:nvSpPr>
        <p:spPr/>
        <p:txBody>
          <a:bodyPr/>
          <a:lstStyle/>
          <a:p>
            <a:fld id="{F8BFC05B-FC8B-42BC-BAD7-15BE9033C4A7}" type="datetime1">
              <a:rPr lang="en-US" smtClean="0"/>
              <a:t>6/5/2026</a:t>
            </a:fld>
            <a:endParaRPr lang="en-US"/>
          </a:p>
        </p:txBody>
      </p:sp>
      <p:sp>
        <p:nvSpPr>
          <p:cNvPr id="8" name="Footer Placeholder 7">
            <a:extLst>
              <a:ext uri="{FF2B5EF4-FFF2-40B4-BE49-F238E27FC236}">
                <a16:creationId xmlns:a16="http://schemas.microsoft.com/office/drawing/2014/main" id="{2069C7AE-9B95-9DAE-A443-A48DC1D1BC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2E0FBB-9329-6501-D598-4889F987109B}"/>
              </a:ext>
            </a:extLst>
          </p:cNvPr>
          <p:cNvSpPr>
            <a:spLocks noGrp="1"/>
          </p:cNvSpPr>
          <p:nvPr>
            <p:ph type="sldNum" sz="quarter" idx="12"/>
          </p:nvPr>
        </p:nvSpPr>
        <p:spPr/>
        <p:txBody>
          <a:bodyPr/>
          <a:lstStyle/>
          <a:p>
            <a:fld id="{7D19FC8C-636F-4B61-98CC-E41B290838A8}" type="slidenum">
              <a:rPr lang="en-US" smtClean="0"/>
              <a:t>‹#›</a:t>
            </a:fld>
            <a:endParaRPr lang="en-US"/>
          </a:p>
        </p:txBody>
      </p:sp>
    </p:spTree>
    <p:extLst>
      <p:ext uri="{BB962C8B-B14F-4D97-AF65-F5344CB8AC3E}">
        <p14:creationId xmlns:p14="http://schemas.microsoft.com/office/powerpoint/2010/main" val="188910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159099"/>
            <a:ext cx="5181600" cy="501786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159099"/>
            <a:ext cx="5181600" cy="501786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9C1E8D-E2FF-4DCC-8D3E-A010DF53AFA7}" type="datetime1">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8" name="Title 1">
            <a:extLst>
              <a:ext uri="{FF2B5EF4-FFF2-40B4-BE49-F238E27FC236}">
                <a16:creationId xmlns:a16="http://schemas.microsoft.com/office/drawing/2014/main" id="{9BF25576-66DD-2E8F-0817-4CB5F4DE3F83}"/>
              </a:ext>
            </a:extLst>
          </p:cNvPr>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Tree>
    <p:extLst>
      <p:ext uri="{BB962C8B-B14F-4D97-AF65-F5344CB8AC3E}">
        <p14:creationId xmlns:p14="http://schemas.microsoft.com/office/powerpoint/2010/main" val="3829131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9878" y="6356350"/>
            <a:ext cx="932895" cy="365125"/>
          </a:xfrm>
        </p:spPr>
        <p:txBody>
          <a:bodyPr/>
          <a:lstStyle/>
          <a:p>
            <a:fld id="{63033B61-C78B-4EFB-B6F1-F06032D7DB1F}" type="datetime1">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084140" y="6356350"/>
            <a:ext cx="688760" cy="365125"/>
          </a:xfrm>
          <a:prstGeom prst="rect">
            <a:avLst/>
          </a:prstGeom>
        </p:spPr>
        <p:txBody>
          <a:bodyPr/>
          <a:lstStyle>
            <a:lvl1pPr>
              <a:defRPr sz="1100" b="1">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D19FC8C-636F-4B61-98CC-E41B290838A8}" type="slidenum">
              <a:rPr lang="en-US" smtClean="0"/>
              <a:t>‹#›</a:t>
            </a:fld>
            <a:endParaRPr lang="en-US"/>
          </a:p>
        </p:txBody>
      </p:sp>
      <p:sp>
        <p:nvSpPr>
          <p:cNvPr id="6" name="Title 1">
            <a:extLst>
              <a:ext uri="{FF2B5EF4-FFF2-40B4-BE49-F238E27FC236}">
                <a16:creationId xmlns:a16="http://schemas.microsoft.com/office/drawing/2014/main" id="{EC15FA58-67A2-3739-F415-1475207FA8E0}"/>
              </a:ext>
            </a:extLst>
          </p:cNvPr>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Tree>
    <p:extLst>
      <p:ext uri="{BB962C8B-B14F-4D97-AF65-F5344CB8AC3E}">
        <p14:creationId xmlns:p14="http://schemas.microsoft.com/office/powerpoint/2010/main" val="292065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9878" y="6356350"/>
            <a:ext cx="932895" cy="365125"/>
          </a:xfrm>
        </p:spPr>
        <p:txBody>
          <a:bodyPr/>
          <a:lstStyle/>
          <a:p>
            <a:fld id="{8DF0E8B2-5517-44F4-9763-F92311BE34A7}" type="datetime1">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084140" y="6356350"/>
            <a:ext cx="688760" cy="365125"/>
          </a:xfrm>
          <a:prstGeom prst="rect">
            <a:avLst/>
          </a:prstGeom>
        </p:spPr>
        <p:txBody>
          <a:bodyPr/>
          <a:lstStyle>
            <a:lvl1pPr>
              <a:defRPr sz="1100" b="1">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D19FC8C-636F-4B61-98CC-E41B290838A8}" type="slidenum">
              <a:rPr lang="en-US" smtClean="0"/>
              <a:t>‹#›</a:t>
            </a:fld>
            <a:endParaRPr lang="en-US"/>
          </a:p>
        </p:txBody>
      </p:sp>
      <p:sp>
        <p:nvSpPr>
          <p:cNvPr id="6" name="Title 1">
            <a:extLst>
              <a:ext uri="{FF2B5EF4-FFF2-40B4-BE49-F238E27FC236}">
                <a16:creationId xmlns:a16="http://schemas.microsoft.com/office/drawing/2014/main" id="{EC15FA58-67A2-3739-F415-1475207FA8E0}"/>
              </a:ext>
            </a:extLst>
          </p:cNvPr>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
        <p:nvSpPr>
          <p:cNvPr id="2" name="Picture Placeholder 2">
            <a:extLst>
              <a:ext uri="{FF2B5EF4-FFF2-40B4-BE49-F238E27FC236}">
                <a16:creationId xmlns:a16="http://schemas.microsoft.com/office/drawing/2014/main" id="{223A9F3D-CF95-C883-5B8F-9EB0EFF68271}"/>
              </a:ext>
            </a:extLst>
          </p:cNvPr>
          <p:cNvSpPr>
            <a:spLocks noGrp="1" noChangeAspect="1"/>
          </p:cNvSpPr>
          <p:nvPr>
            <p:ph type="pic" idx="13"/>
          </p:nvPr>
        </p:nvSpPr>
        <p:spPr>
          <a:xfrm>
            <a:off x="381000" y="1143000"/>
            <a:ext cx="11391900" cy="502920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Tree>
    <p:extLst>
      <p:ext uri="{BB962C8B-B14F-4D97-AF65-F5344CB8AC3E}">
        <p14:creationId xmlns:p14="http://schemas.microsoft.com/office/powerpoint/2010/main" val="152887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5E0F419-5DAC-17E4-E72D-19BDE21A7479}"/>
              </a:ext>
            </a:extLst>
          </p:cNvPr>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3" name="Date Placeholder 2"/>
          <p:cNvSpPr>
            <a:spLocks noGrp="1"/>
          </p:cNvSpPr>
          <p:nvPr>
            <p:ph type="dt" sz="half" idx="10"/>
          </p:nvPr>
        </p:nvSpPr>
        <p:spPr>
          <a:xfrm>
            <a:off x="393192" y="6356350"/>
            <a:ext cx="932895" cy="365125"/>
          </a:xfrm>
        </p:spPr>
        <p:txBody>
          <a:bodyPr/>
          <a:lstStyle>
            <a:lvl1pPr>
              <a:defRPr>
                <a:solidFill>
                  <a:schemeClr val="bg1"/>
                </a:solidFill>
              </a:defRPr>
            </a:lvl1pPr>
          </a:lstStyle>
          <a:p>
            <a:fld id="{28A0E8CB-24B8-45DF-8179-E5843C8564FB}" type="datetime1">
              <a:rPr lang="en-US" smtClean="0"/>
              <a:t>6/5/2026</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a:xfrm>
            <a:off x="11084140" y="6356350"/>
            <a:ext cx="688760" cy="365125"/>
          </a:xfrm>
          <a:prstGeom prst="rect">
            <a:avLst/>
          </a:prstGeom>
        </p:spPr>
        <p:txBody>
          <a:bodyPr/>
          <a:lstStyle>
            <a:lvl1pPr>
              <a:defRPr sz="11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D19FC8C-636F-4B61-98CC-E41B290838A8}" type="slidenum">
              <a:rPr lang="en-US" smtClean="0"/>
              <a:t>‹#›</a:t>
            </a:fld>
            <a:endParaRPr lang="en-US"/>
          </a:p>
        </p:txBody>
      </p:sp>
      <p:sp>
        <p:nvSpPr>
          <p:cNvPr id="6" name="Title 1">
            <a:extLst>
              <a:ext uri="{FF2B5EF4-FFF2-40B4-BE49-F238E27FC236}">
                <a16:creationId xmlns:a16="http://schemas.microsoft.com/office/drawing/2014/main" id="{EC15FA58-67A2-3739-F415-1475207FA8E0}"/>
              </a:ext>
            </a:extLst>
          </p:cNvPr>
          <p:cNvSpPr>
            <a:spLocks noGrp="1"/>
          </p:cNvSpPr>
          <p:nvPr>
            <p:ph type="title"/>
          </p:nvPr>
        </p:nvSpPr>
        <p:spPr>
          <a:xfrm>
            <a:off x="838200" y="365127"/>
            <a:ext cx="10515600" cy="729577"/>
          </a:xfrm>
          <a:prstGeom prst="rect">
            <a:avLst/>
          </a:prstGeom>
        </p:spPr>
        <p:txBody>
          <a:bodyPr/>
          <a:lstStyle>
            <a:lvl1pPr>
              <a:defRPr lang="en-US" sz="320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85228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436392" y="1138561"/>
            <a:ext cx="6336508" cy="503364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7" name="Content Placeholder 2"/>
          <p:cNvSpPr>
            <a:spLocks noGrp="1"/>
          </p:cNvSpPr>
          <p:nvPr>
            <p:ph sz="half" idx="1"/>
          </p:nvPr>
        </p:nvSpPr>
        <p:spPr>
          <a:xfrm>
            <a:off x="847447" y="1175618"/>
            <a:ext cx="4227991" cy="499658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4"/>
          </p:nvPr>
        </p:nvSpPr>
        <p:spPr/>
        <p:txBody>
          <a:bodyPr/>
          <a:lstStyle/>
          <a:p>
            <a:fld id="{F8747F08-C895-4FB1-8781-9D94A8277D00}" type="datetime1">
              <a:rPr lang="en-US" smtClean="0"/>
              <a:t>6/5/2026</a:t>
            </a:fld>
            <a:endParaRPr lang="en-US"/>
          </a:p>
        </p:txBody>
      </p:sp>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8" name="Title 1">
            <a:extLst>
              <a:ext uri="{FF2B5EF4-FFF2-40B4-BE49-F238E27FC236}">
                <a16:creationId xmlns:a16="http://schemas.microsoft.com/office/drawing/2014/main" id="{82D781F0-6EA6-5294-44D0-E2587D3CF1B6}"/>
              </a:ext>
            </a:extLst>
          </p:cNvPr>
          <p:cNvSpPr>
            <a:spLocks noGrp="1"/>
          </p:cNvSpPr>
          <p:nvPr>
            <p:ph type="title"/>
          </p:nvPr>
        </p:nvSpPr>
        <p:spPr>
          <a:xfrm>
            <a:off x="841248" y="365760"/>
            <a:ext cx="10515600" cy="731520"/>
          </a:xfrm>
          <a:prstGeom prst="rect">
            <a:avLst/>
          </a:prstGeom>
        </p:spPr>
        <p:txBody>
          <a:bodyPr/>
          <a:lstStyle>
            <a:lvl1pPr>
              <a:defRPr lang="en-US" sz="3200" b="1" kern="1200" dirty="0">
                <a:solidFill>
                  <a:srgbClr val="142D43"/>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8398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7295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71977"/>
            <a:ext cx="10515600" cy="50049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F7204075-1A87-4186-8AA7-8F732DE72062}" type="datetime1">
              <a:rPr lang="en-US" smtClean="0"/>
              <a:t>6/5/2026</a:t>
            </a:fld>
            <a:endParaRPr lang="en-US"/>
          </a:p>
        </p:txBody>
      </p:sp>
      <p:sp>
        <p:nvSpPr>
          <p:cNvPr id="5" name="Footer Placeholder 4"/>
          <p:cNvSpPr>
            <a:spLocks noGrp="1"/>
          </p:cNvSpPr>
          <p:nvPr>
            <p:ph type="ftr" sz="quarter" idx="3"/>
          </p:nvPr>
        </p:nvSpPr>
        <p:spPr>
          <a:xfrm>
            <a:off x="4038600" y="6357431"/>
            <a:ext cx="4114800" cy="365125"/>
          </a:xfrm>
          <a:prstGeom prst="rect">
            <a:avLst/>
          </a:prstGeom>
        </p:spPr>
        <p:txBody>
          <a:bodyPr vert="horz" lIns="91440" tIns="45720" rIns="91440" bIns="45720" rtlCol="0" anchor="ctr"/>
          <a:lstStyle>
            <a:lvl1pPr algn="l">
              <a:defRPr sz="1000">
                <a:solidFill>
                  <a:schemeClr val="tx1">
                    <a:tint val="75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endParaRPr lang="en-US"/>
          </a:p>
        </p:txBody>
      </p:sp>
      <p:sp>
        <p:nvSpPr>
          <p:cNvPr id="10" name="Slide Number Placeholder 5">
            <a:extLst>
              <a:ext uri="{FF2B5EF4-FFF2-40B4-BE49-F238E27FC236}">
                <a16:creationId xmlns:a16="http://schemas.microsoft.com/office/drawing/2014/main" id="{ACCE4E26-6202-304E-B0BB-E9919FA96672}"/>
              </a:ext>
            </a:extLst>
          </p:cNvPr>
          <p:cNvSpPr>
            <a:spLocks noGrp="1"/>
          </p:cNvSpPr>
          <p:nvPr>
            <p:ph type="sldNum" sz="quarter" idx="4"/>
          </p:nvPr>
        </p:nvSpPr>
        <p:spPr>
          <a:xfrm>
            <a:off x="11084140" y="6356351"/>
            <a:ext cx="688760" cy="365125"/>
          </a:xfrm>
          <a:prstGeom prst="rect">
            <a:avLst/>
          </a:prstGeom>
        </p:spPr>
        <p:txBody>
          <a:bodyPr vert="horz" lIns="91440" tIns="45720" rIns="91440" bIns="45720" rtlCol="0" anchor="ctr"/>
          <a:lstStyle>
            <a:lvl1pPr algn="r">
              <a:defRPr sz="1100" b="1">
                <a:solidFill>
                  <a:schemeClr val="bg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fld id="{7D19FC8C-636F-4B61-98CC-E41B290838A8}" type="slidenum">
              <a:rPr lang="en-US" smtClean="0"/>
              <a:t>‹#›</a:t>
            </a:fld>
            <a:endParaRPr lang="en-US"/>
          </a:p>
        </p:txBody>
      </p:sp>
      <p:pic>
        <p:nvPicPr>
          <p:cNvPr id="8" name="Picture 7" descr="A picture containing building, tower&#10;&#10;Description automatically generated">
            <a:extLst>
              <a:ext uri="{FF2B5EF4-FFF2-40B4-BE49-F238E27FC236}">
                <a16:creationId xmlns:a16="http://schemas.microsoft.com/office/drawing/2014/main" id="{69EE0015-AF11-9205-8285-3AEC529CF441}"/>
              </a:ext>
            </a:extLst>
          </p:cNvPr>
          <p:cNvPicPr>
            <a:picLocks noChangeAspect="1"/>
          </p:cNvPicPr>
          <p:nvPr/>
        </p:nvPicPr>
        <p:blipFill>
          <a:blip r:embed="rId20">
            <a:duotone>
              <a:prstClr val="black"/>
              <a:schemeClr val="accent2">
                <a:tint val="45000"/>
                <a:satMod val="400000"/>
              </a:schemeClr>
            </a:duotone>
          </a:blip>
          <a:stretch>
            <a:fillRect/>
          </a:stretch>
        </p:blipFill>
        <p:spPr>
          <a:xfrm>
            <a:off x="11256938" y="365127"/>
            <a:ext cx="515962" cy="389633"/>
          </a:xfrm>
          <a:prstGeom prst="rect">
            <a:avLst/>
          </a:prstGeom>
        </p:spPr>
      </p:pic>
    </p:spTree>
    <p:extLst>
      <p:ext uri="{BB962C8B-B14F-4D97-AF65-F5344CB8AC3E}">
        <p14:creationId xmlns:p14="http://schemas.microsoft.com/office/powerpoint/2010/main" val="30290633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p:hf hdr="0" ftr="0"/>
  <p:txStyles>
    <p:titleStyle>
      <a:lvl1pPr algn="l" defTabSz="914400" rtl="0" eaLnBrk="1" latinLnBrk="0" hangingPunct="1">
        <a:lnSpc>
          <a:spcPct val="90000"/>
        </a:lnSpc>
        <a:spcBef>
          <a:spcPct val="0"/>
        </a:spcBef>
        <a:buNone/>
        <a:defRPr sz="3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528">
          <p15:clr>
            <a:srgbClr val="F26B43"/>
          </p15:clr>
        </p15:guide>
        <p15:guide id="3" pos="7152">
          <p15:clr>
            <a:srgbClr val="F26B43"/>
          </p15:clr>
        </p15:guide>
        <p15:guide id="4" pos="240">
          <p15:clr>
            <a:srgbClr val="F26B43"/>
          </p15:clr>
        </p15:guide>
        <p15:guide id="5" pos="7416">
          <p15:clr>
            <a:srgbClr val="F26B43"/>
          </p15:clr>
        </p15:guide>
        <p15:guide id="6" orient="horz" pos="7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06DA76D-6BCF-4630-5D68-59821FA8FED6}"/>
              </a:ext>
            </a:extLst>
          </p:cNvPr>
          <p:cNvSpPr>
            <a:spLocks noGrp="1"/>
          </p:cNvSpPr>
          <p:nvPr>
            <p:ph type="subTitle" idx="1"/>
          </p:nvPr>
        </p:nvSpPr>
        <p:spPr>
          <a:xfrm>
            <a:off x="844113" y="2164790"/>
            <a:ext cx="6507663" cy="2057586"/>
          </a:xfrm>
        </p:spPr>
        <p:txBody>
          <a:bodyPr>
            <a:normAutofit fontScale="25000" lnSpcReduction="20000"/>
          </a:bodyPr>
          <a:lstStyle/>
          <a:p>
            <a:r>
              <a:rPr lang="en-US" sz="8000" dirty="0"/>
              <a:t>Building Type &amp; Use: Office/Assembly, New Construction</a:t>
            </a:r>
          </a:p>
          <a:p>
            <a:r>
              <a:rPr lang="en-US" sz="8000" dirty="0"/>
              <a:t>Location: Menlo Park, CA</a:t>
            </a:r>
          </a:p>
          <a:p>
            <a:r>
              <a:rPr lang="en-US" sz="8000" dirty="0"/>
              <a:t>Occupancy/Client: Researchers, scientists, staff</a:t>
            </a:r>
          </a:p>
          <a:p>
            <a:r>
              <a:rPr lang="en-US" sz="8000" dirty="0"/>
              <a:t>Highlights: All electric new construction office and assembly building, designed to be LEED Gold and meet Title 24, 2022 energy code.</a:t>
            </a:r>
          </a:p>
          <a:p>
            <a:endParaRPr lang="en-US" dirty="0"/>
          </a:p>
        </p:txBody>
      </p:sp>
      <p:sp>
        <p:nvSpPr>
          <p:cNvPr id="3" name="Title 2">
            <a:extLst>
              <a:ext uri="{FF2B5EF4-FFF2-40B4-BE49-F238E27FC236}">
                <a16:creationId xmlns:a16="http://schemas.microsoft.com/office/drawing/2014/main" id="{BE62395A-F240-5B5B-E163-B8369A6476C0}"/>
              </a:ext>
            </a:extLst>
          </p:cNvPr>
          <p:cNvSpPr>
            <a:spLocks noGrp="1"/>
          </p:cNvSpPr>
          <p:nvPr>
            <p:ph type="title"/>
          </p:nvPr>
        </p:nvSpPr>
        <p:spPr>
          <a:xfrm>
            <a:off x="844113" y="1143000"/>
            <a:ext cx="6507663" cy="999565"/>
          </a:xfrm>
        </p:spPr>
        <p:txBody>
          <a:bodyPr>
            <a:noAutofit/>
          </a:bodyPr>
          <a:lstStyle/>
          <a:p>
            <a:r>
              <a:rPr lang="en-US" sz="3200" dirty="0"/>
              <a:t>Office Collaboration Center at SLAC</a:t>
            </a:r>
          </a:p>
        </p:txBody>
      </p:sp>
      <p:sp>
        <p:nvSpPr>
          <p:cNvPr id="5" name="TextBox 4">
            <a:extLst>
              <a:ext uri="{FF2B5EF4-FFF2-40B4-BE49-F238E27FC236}">
                <a16:creationId xmlns:a16="http://schemas.microsoft.com/office/drawing/2014/main" id="{C1BF26ED-1FB6-40E6-D586-3269F270F24B}"/>
              </a:ext>
            </a:extLst>
          </p:cNvPr>
          <p:cNvSpPr txBox="1"/>
          <p:nvPr/>
        </p:nvSpPr>
        <p:spPr>
          <a:xfrm>
            <a:off x="840418" y="4782312"/>
            <a:ext cx="609494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This case study is part of a series illustrating how building energy modeling is applied on real projects — showing the tools, decisions, and outcomes that define high-performance design in practice. </a:t>
            </a:r>
            <a:r>
              <a:rPr kumimoji="0" lang="en-US" sz="1400" b="0" i="1"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CalBEM</a:t>
            </a:r>
            <a:r>
              <a:rPr kumimoji="0" lang="en-US" sz="14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 collaborative initiative sponsored by Southern California Edison, brings together California's building energy modeling (BEM) community to advance solutions for high-performance buildings.</a:t>
            </a:r>
          </a:p>
        </p:txBody>
      </p:sp>
      <p:pic>
        <p:nvPicPr>
          <p:cNvPr id="1032" name="Picture 8" descr="A building with a lot of people walking in front of it&#10;&#10;Description automatically generated">
            <a:extLst>
              <a:ext uri="{FF2B5EF4-FFF2-40B4-BE49-F238E27FC236}">
                <a16:creationId xmlns:a16="http://schemas.microsoft.com/office/drawing/2014/main" id="{70F88ACC-51A0-9993-B949-00CAF69B80C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776" y="1152144"/>
            <a:ext cx="4425696" cy="2496312"/>
          </a:xfrm>
          <a:prstGeom prst="roundRect">
            <a:avLst/>
          </a:prstGeom>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27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7F5C-A267-A4D3-FFBA-86C5C2831180}"/>
              </a:ext>
            </a:extLst>
          </p:cNvPr>
          <p:cNvSpPr>
            <a:spLocks noGrp="1"/>
          </p:cNvSpPr>
          <p:nvPr>
            <p:ph type="title"/>
          </p:nvPr>
        </p:nvSpPr>
        <p:spPr/>
        <p:txBody>
          <a:bodyPr>
            <a:normAutofit fontScale="90000"/>
          </a:bodyPr>
          <a:lstStyle/>
          <a:p>
            <a:r>
              <a:rPr lang="fr-FR" dirty="0"/>
              <a:t>Roof Massing </a:t>
            </a:r>
            <a:r>
              <a:rPr lang="fr-FR" dirty="0" err="1"/>
              <a:t>Strategy</a:t>
            </a:r>
            <a:r>
              <a:rPr lang="fr-FR" dirty="0"/>
              <a:t>: </a:t>
            </a:r>
            <a:r>
              <a:rPr lang="fr-FR" dirty="0" err="1"/>
              <a:t>Coordinating</a:t>
            </a:r>
            <a:r>
              <a:rPr lang="fr-FR" dirty="0"/>
              <a:t> PV, HVAC, and Architecture</a:t>
            </a:r>
            <a:endParaRPr lang="en-US" dirty="0"/>
          </a:p>
        </p:txBody>
      </p:sp>
      <p:sp>
        <p:nvSpPr>
          <p:cNvPr id="3" name="Content Placeholder 2">
            <a:extLst>
              <a:ext uri="{FF2B5EF4-FFF2-40B4-BE49-F238E27FC236}">
                <a16:creationId xmlns:a16="http://schemas.microsoft.com/office/drawing/2014/main" id="{815F91D6-3022-35C9-EA0E-0FB788D9A2FD}"/>
              </a:ext>
            </a:extLst>
          </p:cNvPr>
          <p:cNvSpPr>
            <a:spLocks noGrp="1"/>
          </p:cNvSpPr>
          <p:nvPr>
            <p:ph idx="1"/>
          </p:nvPr>
        </p:nvSpPr>
        <p:spPr/>
        <p:txBody>
          <a:bodyPr>
            <a:normAutofit fontScale="62500" lnSpcReduction="20000"/>
          </a:bodyPr>
          <a:lstStyle/>
          <a:p>
            <a:r>
              <a:rPr lang="en-US" sz="3200" b="1" dirty="0">
                <a:solidFill>
                  <a:srgbClr val="142D43"/>
                </a:solidFill>
                <a:ea typeface="Open Sans Light" pitchFamily="34" charset="-122"/>
                <a:cs typeface="Open Sans Light" pitchFamily="34" charset="-120"/>
              </a:rPr>
              <a:t>The Problem: Penthouse Walls Shading Solar Panels</a:t>
            </a:r>
            <a:endParaRPr lang="en-US" sz="3200" dirty="0"/>
          </a:p>
          <a:p>
            <a:pPr>
              <a:lnSpc>
                <a:spcPct val="110000"/>
              </a:lnSpc>
            </a:pPr>
            <a:r>
              <a:rPr lang="en-US" sz="2600" dirty="0">
                <a:solidFill>
                  <a:srgbClr val="363636"/>
                </a:solidFill>
                <a:ea typeface="Open Sans Light" pitchFamily="34" charset="-122"/>
                <a:cs typeface="Open Sans Light" pitchFamily="34" charset="-120"/>
              </a:rPr>
              <a:t>The building's mechanical penthouse, housing rooftop HVAC equipment and ductwork, cast shadows across the PV array during portions of the day, reducing generation. Expanding the PV system would only worsen this shading.</a:t>
            </a:r>
            <a:endParaRPr lang="en-US" sz="2600" dirty="0"/>
          </a:p>
          <a:p>
            <a:r>
              <a:rPr lang="en-US" sz="800" dirty="0">
                <a:solidFill>
                  <a:srgbClr val="000000"/>
                </a:solidFill>
              </a:rPr>
              <a:t> </a:t>
            </a:r>
            <a:endParaRPr lang="en-US" sz="3200" dirty="0"/>
          </a:p>
          <a:p>
            <a:r>
              <a:rPr lang="en-US" sz="3200" b="1" dirty="0">
                <a:solidFill>
                  <a:srgbClr val="142D43"/>
                </a:solidFill>
                <a:ea typeface="Open Sans Light" pitchFamily="34" charset="-122"/>
                <a:cs typeface="Open Sans Light" pitchFamily="34" charset="-120"/>
              </a:rPr>
              <a:t>The Insight: Restroom Core Location Drives Penthouse Shape</a:t>
            </a:r>
            <a:endParaRPr lang="en-US" sz="3200" dirty="0"/>
          </a:p>
          <a:p>
            <a:pPr>
              <a:lnSpc>
                <a:spcPct val="110000"/>
              </a:lnSpc>
            </a:pPr>
            <a:r>
              <a:rPr lang="en-US" sz="2600" dirty="0">
                <a:solidFill>
                  <a:srgbClr val="363636"/>
                </a:solidFill>
                <a:ea typeface="Open Sans Light" pitchFamily="34" charset="-122"/>
                <a:cs typeface="Open Sans Light" pitchFamily="34" charset="-120"/>
              </a:rPr>
              <a:t>Energy modeling revealed the penthouse wall footprint was shaped by rooftop ductwork routing, which was in turn driven by the location of the restroom core below. By modeling an alternative layout where the restroom block swapped positions with the lobby and stair block, the penthouse wall could become significantly more compact.</a:t>
            </a:r>
            <a:endParaRPr lang="en-US" sz="2600" dirty="0"/>
          </a:p>
          <a:p>
            <a:r>
              <a:rPr lang="en-US" sz="800" dirty="0">
                <a:solidFill>
                  <a:srgbClr val="000000"/>
                </a:solidFill>
              </a:rPr>
              <a:t> </a:t>
            </a:r>
            <a:endParaRPr lang="en-US" sz="3200" dirty="0"/>
          </a:p>
          <a:p>
            <a:r>
              <a:rPr lang="en-US" sz="3200" b="1" dirty="0">
                <a:solidFill>
                  <a:srgbClr val="142D43"/>
                </a:solidFill>
                <a:ea typeface="Open Sans Light" pitchFamily="34" charset="-122"/>
                <a:cs typeface="Open Sans Light" pitchFamily="34" charset="-120"/>
              </a:rPr>
              <a:t>The Result: Multiple Benefits from One Architectural Move</a:t>
            </a:r>
            <a:endParaRPr lang="en-US" sz="3200" dirty="0"/>
          </a:p>
          <a:p>
            <a:pPr>
              <a:lnSpc>
                <a:spcPct val="110000"/>
              </a:lnSpc>
            </a:pPr>
            <a:r>
              <a:rPr lang="en-US" sz="2600" dirty="0">
                <a:solidFill>
                  <a:srgbClr val="363636"/>
                </a:solidFill>
                <a:ea typeface="Open Sans Light" pitchFamily="34" charset="-122"/>
                <a:cs typeface="Open Sans Light" pitchFamily="34" charset="-120"/>
              </a:rPr>
              <a:t>The proposed massing change produced four compounding benefits modeled and verified through BEM:</a:t>
            </a:r>
            <a:endParaRPr lang="en-US" sz="2600" dirty="0"/>
          </a:p>
          <a:p>
            <a:pPr marL="342900" indent="-342900">
              <a:buSzPct val="100000"/>
              <a:buFont typeface="Arial" panose="020B0604020202020204" pitchFamily="34" charset="0"/>
              <a:buChar char="•"/>
            </a:pPr>
            <a:r>
              <a:rPr lang="en-US" sz="2600" dirty="0">
                <a:solidFill>
                  <a:srgbClr val="363636"/>
                </a:solidFill>
                <a:ea typeface="Open Sans Light" pitchFamily="34" charset="-122"/>
                <a:cs typeface="Open Sans Light" pitchFamily="34" charset="-120"/>
              </a:rPr>
              <a:t>Less PV shading and more usable PV area</a:t>
            </a:r>
            <a:endParaRPr lang="en-US" sz="2600" dirty="0"/>
          </a:p>
          <a:p>
            <a:pPr marL="342900" indent="-342900">
              <a:buSzPct val="100000"/>
              <a:buFont typeface="Arial" panose="020B0604020202020204" pitchFamily="34" charset="0"/>
              <a:buChar char="•"/>
            </a:pPr>
            <a:r>
              <a:rPr lang="en-US" sz="2600" dirty="0">
                <a:solidFill>
                  <a:srgbClr val="363636"/>
                </a:solidFill>
                <a:ea typeface="Open Sans Light" pitchFamily="34" charset="-122"/>
                <a:cs typeface="Open Sans Light" pitchFamily="34" charset="-120"/>
              </a:rPr>
              <a:t>Shorter ductwork runs and reduced fan energy</a:t>
            </a:r>
            <a:endParaRPr lang="en-US" sz="2600" dirty="0"/>
          </a:p>
          <a:p>
            <a:pPr marL="342900" indent="-342900">
              <a:buSzPct val="100000"/>
              <a:buFont typeface="Arial" panose="020B0604020202020204" pitchFamily="34" charset="0"/>
              <a:buChar char="•"/>
            </a:pPr>
            <a:r>
              <a:rPr lang="en-US" sz="2600" dirty="0">
                <a:solidFill>
                  <a:srgbClr val="363636"/>
                </a:solidFill>
                <a:ea typeface="Open Sans Light" pitchFamily="34" charset="-122"/>
                <a:cs typeface="Open Sans Light" pitchFamily="34" charset="-120"/>
              </a:rPr>
              <a:t>Smaller penthouse wall area</a:t>
            </a:r>
            <a:endParaRPr lang="en-US" sz="2600" dirty="0"/>
          </a:p>
          <a:p>
            <a:pPr marL="342900" indent="-342900">
              <a:buSzPct val="100000"/>
              <a:buFont typeface="Arial" panose="020B0604020202020204" pitchFamily="34" charset="0"/>
              <a:buChar char="•"/>
            </a:pPr>
            <a:r>
              <a:rPr lang="en-US" sz="2600" dirty="0">
                <a:solidFill>
                  <a:srgbClr val="363636"/>
                </a:solidFill>
                <a:ea typeface="Open Sans Light" pitchFamily="34" charset="-122"/>
                <a:cs typeface="Open Sans Light" pitchFamily="34" charset="-120"/>
              </a:rPr>
              <a:t>Lower first cost</a:t>
            </a:r>
            <a:endParaRPr lang="en-US" sz="2600" dirty="0"/>
          </a:p>
        </p:txBody>
      </p:sp>
      <p:sp>
        <p:nvSpPr>
          <p:cNvPr id="4" name="Date Placeholder 3">
            <a:extLst>
              <a:ext uri="{FF2B5EF4-FFF2-40B4-BE49-F238E27FC236}">
                <a16:creationId xmlns:a16="http://schemas.microsoft.com/office/drawing/2014/main" id="{A73368E1-3727-A006-D497-F63734C1E3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3D8468-3E1B-4EF9-BC75-F909112E735A}" type="datetime1">
              <a:rPr kumimoji="0" lang="en-US" sz="1000" b="0" i="0" u="none" strike="noStrike" kern="1200" cap="none" spc="0" normalizeH="0" baseline="0" noProof="0" smtClean="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6/5/2026</a:t>
            </a:fld>
            <a:endParaRPr kumimoji="0" lang="en-US" sz="10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5" name="Slide Number Placeholder 4">
            <a:extLst>
              <a:ext uri="{FF2B5EF4-FFF2-40B4-BE49-F238E27FC236}">
                <a16:creationId xmlns:a16="http://schemas.microsoft.com/office/drawing/2014/main" id="{846C5835-FE08-88B4-7B45-EBB85942F2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9FC8C-636F-4B61-98CC-E41B290838A8}" type="slidenum">
              <a:rPr kumimoji="0" lang="en-US" sz="1100" b="1" i="0" u="none" strike="noStrike" kern="1200" cap="none" spc="0" normalizeH="0" baseline="0" noProof="0" smtClean="0">
                <a:ln>
                  <a:noFill/>
                </a:ln>
                <a:solidFill>
                  <a:prstClr val="white">
                    <a:lumMod val="50000"/>
                  </a:prstClr>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a:ln>
                <a:noFill/>
              </a:ln>
              <a:solidFill>
                <a:prstClr val="white">
                  <a:lumMod val="50000"/>
                </a:prstClr>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25261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B55C6-0EDF-319E-9E94-4ED3F38DD0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0D691E-5A90-A3D5-1AA8-77F8FE41A964}"/>
              </a:ext>
            </a:extLst>
          </p:cNvPr>
          <p:cNvSpPr>
            <a:spLocks noGrp="1"/>
          </p:cNvSpPr>
          <p:nvPr>
            <p:ph type="title"/>
          </p:nvPr>
        </p:nvSpPr>
        <p:spPr/>
        <p:txBody>
          <a:bodyPr>
            <a:normAutofit/>
          </a:bodyPr>
          <a:lstStyle/>
          <a:p>
            <a:r>
              <a:rPr lang="fr-FR" dirty="0"/>
              <a:t>Energy Performance </a:t>
            </a:r>
            <a:r>
              <a:rPr lang="fr-FR" dirty="0" err="1"/>
              <a:t>Results</a:t>
            </a:r>
            <a:endParaRPr lang="en-US" dirty="0"/>
          </a:p>
        </p:txBody>
      </p:sp>
      <p:sp>
        <p:nvSpPr>
          <p:cNvPr id="3" name="Content Placeholder 2">
            <a:extLst>
              <a:ext uri="{FF2B5EF4-FFF2-40B4-BE49-F238E27FC236}">
                <a16:creationId xmlns:a16="http://schemas.microsoft.com/office/drawing/2014/main" id="{481AA38B-F02D-EC92-64B8-32E35161765D}"/>
              </a:ext>
            </a:extLst>
          </p:cNvPr>
          <p:cNvSpPr>
            <a:spLocks noGrp="1"/>
          </p:cNvSpPr>
          <p:nvPr>
            <p:ph idx="1"/>
          </p:nvPr>
        </p:nvSpPr>
        <p:spPr/>
        <p:txBody>
          <a:bodyPr>
            <a:noAutofit/>
          </a:bodyPr>
          <a:lstStyle/>
          <a:p>
            <a:pPr>
              <a:lnSpc>
                <a:spcPct val="70000"/>
              </a:lnSpc>
            </a:pPr>
            <a:r>
              <a:rPr lang="en-US" sz="1600" b="1" dirty="0">
                <a:solidFill>
                  <a:srgbClr val="142D43"/>
                </a:solidFill>
                <a:ea typeface="Open Sans Light" pitchFamily="34" charset="-122"/>
                <a:cs typeface="Open Sans Light" pitchFamily="34" charset="-120"/>
              </a:rPr>
              <a:t>Modeled Energy Performance</a:t>
            </a:r>
            <a:endParaRPr lang="en-US" sz="1600" dirty="0"/>
          </a:p>
          <a:p>
            <a:pPr>
              <a:lnSpc>
                <a:spcPct val="70000"/>
              </a:lnSpc>
            </a:pPr>
            <a:r>
              <a:rPr lang="en-US" sz="1400" dirty="0">
                <a:solidFill>
                  <a:srgbClr val="363636"/>
                </a:solidFill>
                <a:ea typeface="Open Sans Light" pitchFamily="34" charset="-122"/>
                <a:cs typeface="Open Sans Light" pitchFamily="34" charset="-120"/>
              </a:rPr>
              <a:t>Design EUI: 40.8 </a:t>
            </a:r>
            <a:r>
              <a:rPr lang="en-US" sz="1400" dirty="0" err="1">
                <a:solidFill>
                  <a:srgbClr val="363636"/>
                </a:solidFill>
                <a:ea typeface="Open Sans Light" pitchFamily="34" charset="-122"/>
                <a:cs typeface="Open Sans Light" pitchFamily="34" charset="-120"/>
              </a:rPr>
              <a:t>kBtu</a:t>
            </a:r>
            <a:r>
              <a:rPr lang="en-US" sz="1400" dirty="0">
                <a:solidFill>
                  <a:srgbClr val="363636"/>
                </a:solidFill>
                <a:ea typeface="Open Sans Light" pitchFamily="34" charset="-122"/>
                <a:cs typeface="Open Sans Light" pitchFamily="34" charset="-120"/>
              </a:rPr>
              <a:t>/sf/year</a:t>
            </a:r>
            <a:endParaRPr lang="en-US" sz="1400" dirty="0"/>
          </a:p>
          <a:p>
            <a:pPr>
              <a:lnSpc>
                <a:spcPct val="70000"/>
              </a:lnSpc>
            </a:pPr>
            <a:r>
              <a:rPr lang="en-US" sz="1400" dirty="0">
                <a:solidFill>
                  <a:srgbClr val="363636"/>
                </a:solidFill>
                <a:ea typeface="Open Sans Light" pitchFamily="34" charset="-122"/>
                <a:cs typeface="Open Sans Light" pitchFamily="34" charset="-120"/>
              </a:rPr>
              <a:t>Net EUI (with Solar PV): 31.6 </a:t>
            </a:r>
            <a:r>
              <a:rPr lang="en-US" sz="1400" dirty="0" err="1">
                <a:solidFill>
                  <a:srgbClr val="363636"/>
                </a:solidFill>
                <a:ea typeface="Open Sans Light" pitchFamily="34" charset="-122"/>
                <a:cs typeface="Open Sans Light" pitchFamily="34" charset="-120"/>
              </a:rPr>
              <a:t>kBtu</a:t>
            </a:r>
            <a:r>
              <a:rPr lang="en-US" sz="1400" dirty="0">
                <a:solidFill>
                  <a:srgbClr val="363636"/>
                </a:solidFill>
                <a:ea typeface="Open Sans Light" pitchFamily="34" charset="-122"/>
                <a:cs typeface="Open Sans Light" pitchFamily="34" charset="-120"/>
              </a:rPr>
              <a:t>/sf/year</a:t>
            </a:r>
            <a:endParaRPr lang="en-US" sz="1400" dirty="0"/>
          </a:p>
          <a:p>
            <a:pPr>
              <a:lnSpc>
                <a:spcPct val="70000"/>
              </a:lnSpc>
            </a:pPr>
            <a:r>
              <a:rPr lang="en-US" sz="1400" dirty="0">
                <a:solidFill>
                  <a:srgbClr val="000000"/>
                </a:solidFill>
              </a:rPr>
              <a:t> </a:t>
            </a:r>
            <a:endParaRPr lang="en-US" sz="1400" dirty="0"/>
          </a:p>
          <a:p>
            <a:pPr>
              <a:lnSpc>
                <a:spcPct val="70000"/>
              </a:lnSpc>
            </a:pPr>
            <a:r>
              <a:rPr lang="en-US" sz="1600" b="1" dirty="0">
                <a:solidFill>
                  <a:srgbClr val="142D43"/>
                </a:solidFill>
                <a:ea typeface="Open Sans Light" pitchFamily="34" charset="-122"/>
                <a:cs typeface="Open Sans Light" pitchFamily="34" charset="-120"/>
              </a:rPr>
              <a:t>ASHRAE 90.1 2019 savings (efficiency only):</a:t>
            </a:r>
            <a:endParaRPr lang="en-US" sz="1600" dirty="0"/>
          </a:p>
          <a:p>
            <a:pPr>
              <a:lnSpc>
                <a:spcPct val="70000"/>
              </a:lnSpc>
            </a:pPr>
            <a:r>
              <a:rPr lang="en-US" sz="1600" dirty="0">
                <a:solidFill>
                  <a:srgbClr val="2E75B6"/>
                </a:solidFill>
                <a:ea typeface="Open Sans Light" pitchFamily="34" charset="-122"/>
                <a:cs typeface="Open Sans Light" pitchFamily="34" charset="-120"/>
              </a:rPr>
              <a:t>+3.2%</a:t>
            </a:r>
            <a:endParaRPr lang="en-US" sz="1600" dirty="0"/>
          </a:p>
          <a:p>
            <a:pPr>
              <a:lnSpc>
                <a:spcPct val="70000"/>
              </a:lnSpc>
            </a:pPr>
            <a:r>
              <a:rPr lang="en-US" sz="1400" dirty="0">
                <a:solidFill>
                  <a:srgbClr val="000000"/>
                </a:solidFill>
              </a:rPr>
              <a:t> </a:t>
            </a:r>
            <a:endParaRPr lang="en-US" sz="1400" dirty="0"/>
          </a:p>
          <a:p>
            <a:pPr>
              <a:lnSpc>
                <a:spcPct val="70000"/>
              </a:lnSpc>
            </a:pPr>
            <a:r>
              <a:rPr lang="en-US" sz="1600" b="1" dirty="0">
                <a:solidFill>
                  <a:srgbClr val="142D43"/>
                </a:solidFill>
                <a:ea typeface="Open Sans Light" pitchFamily="34" charset="-122"/>
                <a:cs typeface="Open Sans Light" pitchFamily="34" charset="-120"/>
              </a:rPr>
              <a:t>ASHRAE 90.1 2019 savings (with Solar PV):</a:t>
            </a:r>
            <a:endParaRPr lang="en-US" sz="1600" dirty="0"/>
          </a:p>
          <a:p>
            <a:pPr>
              <a:lnSpc>
                <a:spcPct val="70000"/>
              </a:lnSpc>
            </a:pPr>
            <a:r>
              <a:rPr lang="en-US" sz="1600" dirty="0">
                <a:solidFill>
                  <a:srgbClr val="2E75B6"/>
                </a:solidFill>
                <a:ea typeface="Open Sans Light" pitchFamily="34" charset="-122"/>
                <a:cs typeface="Open Sans Light" pitchFamily="34" charset="-120"/>
              </a:rPr>
              <a:t>+38.5%</a:t>
            </a:r>
            <a:endParaRPr lang="en-US" sz="1600" dirty="0"/>
          </a:p>
          <a:p>
            <a:pPr>
              <a:lnSpc>
                <a:spcPct val="70000"/>
              </a:lnSpc>
            </a:pPr>
            <a:r>
              <a:rPr lang="en-US" sz="1400" dirty="0">
                <a:solidFill>
                  <a:srgbClr val="000000"/>
                </a:solidFill>
              </a:rPr>
              <a:t> </a:t>
            </a:r>
            <a:endParaRPr lang="en-US" sz="1400" dirty="0"/>
          </a:p>
          <a:p>
            <a:pPr>
              <a:lnSpc>
                <a:spcPct val="70000"/>
              </a:lnSpc>
            </a:pPr>
            <a:r>
              <a:rPr lang="en-US" sz="1600" b="1" dirty="0">
                <a:solidFill>
                  <a:srgbClr val="142D43"/>
                </a:solidFill>
                <a:ea typeface="Open Sans Light" pitchFamily="34" charset="-122"/>
                <a:cs typeface="Open Sans Light" pitchFamily="34" charset="-120"/>
              </a:rPr>
              <a:t>Solar PV System</a:t>
            </a:r>
            <a:endParaRPr lang="en-US" sz="1600" dirty="0"/>
          </a:p>
          <a:p>
            <a:pPr>
              <a:lnSpc>
                <a:spcPct val="70000"/>
              </a:lnSpc>
            </a:pPr>
            <a:r>
              <a:rPr lang="en-US" sz="1400" dirty="0">
                <a:solidFill>
                  <a:srgbClr val="363636"/>
                </a:solidFill>
                <a:ea typeface="Open Sans Light" pitchFamily="34" charset="-122"/>
                <a:cs typeface="Open Sans Light" pitchFamily="34" charset="-120"/>
              </a:rPr>
              <a:t>System Size: 70 kW</a:t>
            </a:r>
            <a:endParaRPr lang="en-US" sz="1400" dirty="0"/>
          </a:p>
          <a:p>
            <a:pPr>
              <a:lnSpc>
                <a:spcPct val="70000"/>
              </a:lnSpc>
            </a:pPr>
            <a:r>
              <a:rPr lang="en-US" sz="1400" dirty="0">
                <a:solidFill>
                  <a:srgbClr val="363636"/>
                </a:solidFill>
                <a:ea typeface="Open Sans Light" pitchFamily="34" charset="-122"/>
                <a:cs typeface="Open Sans Light" pitchFamily="34" charset="-120"/>
              </a:rPr>
              <a:t>PV provides 36% of whole-building energy use</a:t>
            </a:r>
            <a:endParaRPr lang="en-US" sz="1400" dirty="0"/>
          </a:p>
          <a:p>
            <a:pPr>
              <a:lnSpc>
                <a:spcPct val="70000"/>
              </a:lnSpc>
            </a:pPr>
            <a:r>
              <a:rPr lang="en-US" sz="1400" dirty="0">
                <a:solidFill>
                  <a:srgbClr val="363636"/>
                </a:solidFill>
                <a:ea typeface="Open Sans Light" pitchFamily="34" charset="-122"/>
                <a:cs typeface="Open Sans Light" pitchFamily="34" charset="-120"/>
              </a:rPr>
              <a:t>Required by California Title 24 2022</a:t>
            </a:r>
            <a:endParaRPr lang="en-US" sz="1400" dirty="0"/>
          </a:p>
        </p:txBody>
      </p:sp>
      <p:sp>
        <p:nvSpPr>
          <p:cNvPr id="4" name="Date Placeholder 3">
            <a:extLst>
              <a:ext uri="{FF2B5EF4-FFF2-40B4-BE49-F238E27FC236}">
                <a16:creationId xmlns:a16="http://schemas.microsoft.com/office/drawing/2014/main" id="{F838CA3D-62F7-5905-821F-9C1DF43039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3D8468-3E1B-4EF9-BC75-F909112E735A}" type="datetime1">
              <a:rPr kumimoji="0" lang="en-US" sz="1000" b="0" i="0" u="none" strike="noStrike" kern="1200" cap="none" spc="0" normalizeH="0" baseline="0" noProof="0" smtClean="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6/5/2026</a:t>
            </a:fld>
            <a:endParaRPr kumimoji="0" lang="en-US" sz="10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5" name="Slide Number Placeholder 4">
            <a:extLst>
              <a:ext uri="{FF2B5EF4-FFF2-40B4-BE49-F238E27FC236}">
                <a16:creationId xmlns:a16="http://schemas.microsoft.com/office/drawing/2014/main" id="{04E8517F-5F23-50EC-7FF1-C34311F835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9FC8C-636F-4B61-98CC-E41B290838A8}" type="slidenum">
              <a:rPr kumimoji="0" lang="en-US" sz="1100" b="1" i="0" u="none" strike="noStrike" kern="1200" cap="none" spc="0" normalizeH="0" baseline="0" noProof="0" smtClean="0">
                <a:ln>
                  <a:noFill/>
                </a:ln>
                <a:solidFill>
                  <a:prstClr val="white">
                    <a:lumMod val="50000"/>
                  </a:prstClr>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1" i="0" u="none" strike="noStrike" kern="1200" cap="none" spc="0" normalizeH="0" baseline="0" noProof="0">
              <a:ln>
                <a:noFill/>
              </a:ln>
              <a:solidFill>
                <a:prstClr val="white">
                  <a:lumMod val="50000"/>
                </a:prstClr>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Content Placeholder 2">
            <a:extLst>
              <a:ext uri="{FF2B5EF4-FFF2-40B4-BE49-F238E27FC236}">
                <a16:creationId xmlns:a16="http://schemas.microsoft.com/office/drawing/2014/main" id="{06C9099B-C017-1996-9485-A9016F108FCA}"/>
              </a:ext>
            </a:extLst>
          </p:cNvPr>
          <p:cNvSpPr txBox="1">
            <a:spLocks/>
          </p:cNvSpPr>
          <p:nvPr/>
        </p:nvSpPr>
        <p:spPr>
          <a:xfrm>
            <a:off x="5115083" y="1155186"/>
            <a:ext cx="6247682" cy="3748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461963"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37636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sz="1600" b="1" dirty="0">
                <a:solidFill>
                  <a:srgbClr val="142D43"/>
                </a:solidFill>
                <a:ea typeface="Open Sans Light" pitchFamily="34" charset="-122"/>
                <a:cs typeface="Open Sans Light" pitchFamily="34" charset="-120"/>
              </a:rPr>
              <a:t>LEED EA Credits</a:t>
            </a:r>
            <a:endParaRPr lang="en-US" sz="1600" dirty="0"/>
          </a:p>
          <a:p>
            <a:pPr>
              <a:lnSpc>
                <a:spcPct val="70000"/>
              </a:lnSpc>
            </a:pPr>
            <a:r>
              <a:rPr lang="en-US" sz="800" dirty="0">
                <a:solidFill>
                  <a:srgbClr val="000000"/>
                </a:solidFill>
              </a:rPr>
              <a:t> </a:t>
            </a:r>
            <a:r>
              <a:rPr lang="en-US" sz="1400" dirty="0">
                <a:solidFill>
                  <a:srgbClr val="363636"/>
                </a:solidFill>
                <a:ea typeface="Open Sans Light" pitchFamily="34" charset="-122"/>
                <a:cs typeface="Open Sans Light" pitchFamily="34" charset="-120"/>
              </a:rPr>
              <a:t>Energy Efficiency: 12 of 18 points</a:t>
            </a:r>
            <a:endParaRPr lang="en-US" sz="1600" dirty="0"/>
          </a:p>
          <a:p>
            <a:pPr>
              <a:lnSpc>
                <a:spcPct val="70000"/>
              </a:lnSpc>
            </a:pPr>
            <a:r>
              <a:rPr lang="en-US" sz="1400" dirty="0">
                <a:solidFill>
                  <a:srgbClr val="363636"/>
                </a:solidFill>
                <a:ea typeface="Open Sans Light" pitchFamily="34" charset="-122"/>
                <a:cs typeface="Open Sans Light" pitchFamily="34" charset="-120"/>
              </a:rPr>
              <a:t>Renewable Energy: 5 of 5 points</a:t>
            </a:r>
            <a:endParaRPr lang="en-US" sz="1600" dirty="0"/>
          </a:p>
          <a:p>
            <a:pPr>
              <a:lnSpc>
                <a:spcPct val="70000"/>
              </a:lnSpc>
            </a:pPr>
            <a:r>
              <a:rPr lang="en-US" sz="1400" b="1" dirty="0">
                <a:solidFill>
                  <a:srgbClr val="142D43"/>
                </a:solidFill>
                <a:ea typeface="Open Sans Light" pitchFamily="34" charset="-122"/>
                <a:cs typeface="Open Sans Light" pitchFamily="34" charset="-120"/>
              </a:rPr>
              <a:t>Total EA Points: 17 of 23</a:t>
            </a:r>
            <a:endParaRPr lang="en-US" sz="1600" dirty="0"/>
          </a:p>
          <a:p>
            <a:pPr>
              <a:lnSpc>
                <a:spcPct val="70000"/>
              </a:lnSpc>
            </a:pPr>
            <a:r>
              <a:rPr lang="en-US" sz="800" dirty="0">
                <a:solidFill>
                  <a:srgbClr val="000000"/>
                </a:solidFill>
              </a:rPr>
              <a:t> </a:t>
            </a:r>
            <a:endParaRPr lang="en-US" sz="1600" dirty="0"/>
          </a:p>
          <a:p>
            <a:pPr>
              <a:lnSpc>
                <a:spcPct val="70000"/>
              </a:lnSpc>
            </a:pPr>
            <a:r>
              <a:rPr lang="en-US" sz="1600" b="1" dirty="0">
                <a:solidFill>
                  <a:srgbClr val="142D43"/>
                </a:solidFill>
                <a:ea typeface="Open Sans Light" pitchFamily="34" charset="-122"/>
                <a:cs typeface="Open Sans Light" pitchFamily="34" charset="-120"/>
              </a:rPr>
              <a:t>Key Design Insight</a:t>
            </a:r>
            <a:endParaRPr lang="en-US" sz="1600" dirty="0"/>
          </a:p>
          <a:p>
            <a:r>
              <a:rPr lang="en-US" sz="1400" dirty="0">
                <a:solidFill>
                  <a:srgbClr val="363636"/>
                </a:solidFill>
                <a:ea typeface="Open Sans Light" pitchFamily="34" charset="-122"/>
                <a:cs typeface="Open Sans Light" pitchFamily="34" charset="-120"/>
              </a:rPr>
              <a:t>The building achieves only 3.2% savings through efficiency measures alone. The large jump to 38.5% comes from on-site solar PV. In a mild California climate, it can be more cost-effective to generate clean energy than to squeeze every last unit of efficiency from envelope and mechanical systems.</a:t>
            </a:r>
            <a:endParaRPr lang="en-US" sz="1600" dirty="0"/>
          </a:p>
          <a:p>
            <a:r>
              <a:rPr lang="en-US" sz="800" dirty="0">
                <a:solidFill>
                  <a:srgbClr val="000000"/>
                </a:solidFill>
              </a:rPr>
              <a:t> </a:t>
            </a:r>
            <a:endParaRPr lang="en-US" sz="1600" dirty="0"/>
          </a:p>
          <a:p>
            <a:r>
              <a:rPr lang="en-US" sz="1400" dirty="0">
                <a:solidFill>
                  <a:srgbClr val="363636"/>
                </a:solidFill>
                <a:ea typeface="Open Sans Light" pitchFamily="34" charset="-122"/>
                <a:cs typeface="Open Sans Light" pitchFamily="34" charset="-120"/>
              </a:rPr>
              <a:t>This reflects a fundamental tension in energy code design: the performance path allows flexibility in where you find savings, but the life-cycle cost effectiveness test requires that savings be economically justified, flagging the need to validate the utility rate assumption with SLAC.</a:t>
            </a:r>
            <a:endParaRPr lang="en-US" sz="1400" dirty="0"/>
          </a:p>
        </p:txBody>
      </p:sp>
    </p:spTree>
    <p:extLst>
      <p:ext uri="{BB962C8B-B14F-4D97-AF65-F5344CB8AC3E}">
        <p14:creationId xmlns:p14="http://schemas.microsoft.com/office/powerpoint/2010/main" val="333772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3" name="Text 1"/>
          <p:cNvSpPr/>
          <p:nvPr/>
        </p:nvSpPr>
        <p:spPr>
          <a:xfrm>
            <a:off x="274320" y="0"/>
            <a:ext cx="11612880" cy="777240"/>
          </a:xfrm>
          <a:prstGeom prst="rect">
            <a:avLst/>
          </a:prstGeom>
          <a:noFill/>
          <a:ln/>
        </p:spPr>
        <p:txBody>
          <a:bodyPr wrap="square" lIns="0" tIns="0" rIns="0" bIns="0" rtlCol="0" anchor="ctr"/>
          <a:lstStyle/>
          <a:p>
            <a:pPr marL="0" indent="0" algn="l">
              <a:buNone/>
            </a:pPr>
            <a:r>
              <a:rPr lang="en-US" sz="2200" b="1" dirty="0">
                <a:solidFill>
                  <a:srgbClr val="FFFFFF"/>
                </a:solidFill>
                <a:latin typeface="Open Sans Light" pitchFamily="34" charset="0"/>
                <a:ea typeface="Open Sans Light" pitchFamily="34" charset="-122"/>
                <a:cs typeface="Open Sans Light" pitchFamily="34" charset="-120"/>
              </a:rPr>
              <a:t>Title 24 Compliance, Core &amp; Shell</a:t>
            </a:r>
            <a:endParaRPr lang="en-US" sz="2200" dirty="0"/>
          </a:p>
        </p:txBody>
      </p:sp>
      <p:sp>
        <p:nvSpPr>
          <p:cNvPr id="4" name="Shape 2"/>
          <p:cNvSpPr/>
          <p:nvPr/>
        </p:nvSpPr>
        <p:spPr>
          <a:xfrm>
            <a:off x="0" y="6583680"/>
            <a:ext cx="12161520" cy="274320"/>
          </a:xfrm>
          <a:prstGeom prst="rect">
            <a:avLst/>
          </a:prstGeom>
          <a:solidFill>
            <a:srgbClr val="142D43"/>
          </a:solidFill>
          <a:ln w="12700">
            <a:solidFill>
              <a:srgbClr val="142D43"/>
            </a:solidFill>
            <a:prstDash val="solid"/>
          </a:ln>
        </p:spPr>
        <p:txBody>
          <a:bodyPr/>
          <a:lstStyle/>
          <a:p>
            <a:endParaRPr lang="en-US"/>
          </a:p>
        </p:txBody>
      </p:sp>
      <p:sp>
        <p:nvSpPr>
          <p:cNvPr id="5" name="Text 3"/>
          <p:cNvSpPr/>
          <p:nvPr/>
        </p:nvSpPr>
        <p:spPr>
          <a:xfrm>
            <a:off x="182880" y="6601968"/>
            <a:ext cx="1828800" cy="256032"/>
          </a:xfrm>
          <a:prstGeom prst="rect">
            <a:avLst/>
          </a:prstGeom>
          <a:noFill/>
          <a:ln/>
        </p:spPr>
        <p:txBody>
          <a:bodyPr wrap="square" rtlCol="0" anchor="ctr"/>
          <a:lstStyle/>
          <a:p>
            <a:pPr marL="0" indent="0">
              <a:buNone/>
            </a:pPr>
            <a:r>
              <a:rPr lang="en-US" sz="900" dirty="0">
                <a:solidFill>
                  <a:srgbClr val="FFFFFF"/>
                </a:solidFill>
                <a:latin typeface="Open Sans Light" pitchFamily="34" charset="0"/>
                <a:ea typeface="Open Sans Light" pitchFamily="34" charset="-122"/>
                <a:cs typeface="Open Sans Light" pitchFamily="34" charset="-120"/>
              </a:rPr>
              <a:t>2/18/2026</a:t>
            </a:r>
            <a:endParaRPr lang="en-US" sz="900" dirty="0"/>
          </a:p>
        </p:txBody>
      </p:sp>
      <p:sp>
        <p:nvSpPr>
          <p:cNvPr id="6" name="Text 4"/>
          <p:cNvSpPr/>
          <p:nvPr/>
        </p:nvSpPr>
        <p:spPr>
          <a:xfrm>
            <a:off x="847165" y="1158239"/>
            <a:ext cx="10515600" cy="822960"/>
          </a:xfrm>
          <a:prstGeom prst="rect">
            <a:avLst/>
          </a:prstGeom>
          <a:noFill/>
          <a:ln/>
        </p:spPr>
        <p:txBody>
          <a:bodyPr wrap="square" rtlCol="0" anchor="ctr"/>
          <a:lstStyle/>
          <a:p>
            <a:pPr marL="0" indent="0">
              <a:buNone/>
            </a:pPr>
            <a:r>
              <a:rPr lang="en-US" sz="1400" dirty="0">
                <a:solidFill>
                  <a:srgbClr val="363636"/>
                </a:solidFill>
                <a:latin typeface="Open Sans Light" pitchFamily="34" charset="0"/>
                <a:ea typeface="Open Sans Light" pitchFamily="34" charset="-122"/>
                <a:cs typeface="Open Sans Light" pitchFamily="34" charset="-120"/>
              </a:rPr>
              <a:t>Title 24 energy code allows for trade-offs as long as the whole building energy use does not exceed a building built to the standard. The core systems for HVAC were installed first along with the building envelope. To meet the energy code, the team traded off high-efficiency heat pumps and cooling vs. the glazing specification and fan pressure.</a:t>
            </a:r>
            <a:endParaRPr lang="en-US" sz="1400" dirty="0"/>
          </a:p>
        </p:txBody>
      </p:sp>
      <p:sp>
        <p:nvSpPr>
          <p:cNvPr id="7" name="Shape 5"/>
          <p:cNvSpPr/>
          <p:nvPr/>
        </p:nvSpPr>
        <p:spPr>
          <a:xfrm>
            <a:off x="838199" y="2093259"/>
            <a:ext cx="10524566" cy="595256"/>
          </a:xfrm>
          <a:prstGeom prst="rect">
            <a:avLst/>
          </a:prstGeom>
          <a:solidFill>
            <a:srgbClr val="C00000"/>
          </a:solidFill>
          <a:ln w="12700">
            <a:solidFill>
              <a:srgbClr val="C00000"/>
            </a:solidFill>
            <a:prstDash val="solid"/>
          </a:ln>
        </p:spPr>
        <p:txBody>
          <a:bodyPr/>
          <a:lstStyle/>
          <a:p>
            <a:endParaRPr lang="en-US"/>
          </a:p>
        </p:txBody>
      </p:sp>
      <p:sp>
        <p:nvSpPr>
          <p:cNvPr id="8" name="Text 6"/>
          <p:cNvSpPr/>
          <p:nvPr/>
        </p:nvSpPr>
        <p:spPr>
          <a:xfrm>
            <a:off x="838200" y="2219661"/>
            <a:ext cx="10515600" cy="365760"/>
          </a:xfrm>
          <a:prstGeom prst="rect">
            <a:avLst/>
          </a:prstGeom>
          <a:noFill/>
          <a:ln/>
        </p:spPr>
        <p:txBody>
          <a:bodyPr wrap="square" rtlCol="0" anchor="ctr"/>
          <a:lstStyle/>
          <a:p>
            <a:pPr marL="0" indent="0">
              <a:buNone/>
            </a:pPr>
            <a:r>
              <a:rPr lang="en-US" sz="1400" b="1" dirty="0">
                <a:solidFill>
                  <a:srgbClr val="FFFFFF"/>
                </a:solidFill>
                <a:latin typeface="Open Sans Light" pitchFamily="34" charset="0"/>
                <a:ea typeface="Open Sans Light" pitchFamily="34" charset="-122"/>
                <a:cs typeface="Open Sans Light" pitchFamily="34" charset="-120"/>
              </a:rPr>
              <a:t>The core systems for HVAC were installed first along with the building envelope. To meet the energy code the team traded off high efficiency heat pumps and cooling vs the glazing specification and fan pressure.</a:t>
            </a:r>
            <a:endParaRPr lang="en-US" sz="1400" dirty="0"/>
          </a:p>
        </p:txBody>
      </p:sp>
      <p:graphicFrame>
        <p:nvGraphicFramePr>
          <p:cNvPr id="13" name="Table 0"/>
          <p:cNvGraphicFramePr>
            <a:graphicFrameLocks noGrp="1"/>
          </p:cNvGraphicFramePr>
          <p:nvPr>
            <p:extLst>
              <p:ext uri="{D42A27DB-BD31-4B8C-83A1-F6EECF244321}">
                <p14:modId xmlns:p14="http://schemas.microsoft.com/office/powerpoint/2010/main" val="2362129660"/>
              </p:ext>
            </p:extLst>
          </p:nvPr>
        </p:nvGraphicFramePr>
        <p:xfrm>
          <a:off x="838197" y="3109856"/>
          <a:ext cx="10524567" cy="3073102"/>
        </p:xfrm>
        <a:graphic>
          <a:graphicData uri="http://schemas.openxmlformats.org/drawingml/2006/table">
            <a:tbl>
              <a:tblPr/>
              <a:tblGrid>
                <a:gridCol w="4823760">
                  <a:extLst>
                    <a:ext uri="{9D8B030D-6E8A-4147-A177-3AD203B41FA5}">
                      <a16:colId xmlns:a16="http://schemas.microsoft.com/office/drawing/2014/main" val="20000"/>
                    </a:ext>
                  </a:extLst>
                </a:gridCol>
                <a:gridCol w="4385236">
                  <a:extLst>
                    <a:ext uri="{9D8B030D-6E8A-4147-A177-3AD203B41FA5}">
                      <a16:colId xmlns:a16="http://schemas.microsoft.com/office/drawing/2014/main" val="20001"/>
                    </a:ext>
                  </a:extLst>
                </a:gridCol>
                <a:gridCol w="1315571">
                  <a:extLst>
                    <a:ext uri="{9D8B030D-6E8A-4147-A177-3AD203B41FA5}">
                      <a16:colId xmlns:a16="http://schemas.microsoft.com/office/drawing/2014/main" val="20002"/>
                    </a:ext>
                  </a:extLst>
                </a:gridCol>
              </a:tblGrid>
              <a:tr h="329902">
                <a:tc>
                  <a:txBody>
                    <a:bodyPr/>
                    <a:lstStyle/>
                    <a:p>
                      <a:pPr marL="0" indent="0">
                        <a:buNone/>
                      </a:pPr>
                      <a:r>
                        <a:rPr lang="en-US" sz="1400" b="1" dirty="0">
                          <a:solidFill>
                            <a:srgbClr val="FFFFFF"/>
                          </a:solidFill>
                          <a:latin typeface="Open Sans Light" pitchFamily="34" charset="0"/>
                          <a:ea typeface="Open Sans Light" pitchFamily="34" charset="-122"/>
                          <a:cs typeface="Open Sans Light" pitchFamily="34" charset="-120"/>
                        </a:rPr>
                        <a:t>Basis of Design</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142D43"/>
                    </a:solidFill>
                  </a:tcPr>
                </a:tc>
                <a:tc>
                  <a:txBody>
                    <a:bodyPr/>
                    <a:lstStyle/>
                    <a:p>
                      <a:pPr marL="0" indent="0">
                        <a:buNone/>
                      </a:pPr>
                      <a:r>
                        <a:rPr lang="en-US" sz="1400" b="1" dirty="0">
                          <a:solidFill>
                            <a:srgbClr val="FFFFFF"/>
                          </a:solidFill>
                          <a:latin typeface="Open Sans Light" pitchFamily="34" charset="0"/>
                          <a:ea typeface="Open Sans Light" pitchFamily="34" charset="-122"/>
                          <a:cs typeface="Open Sans Light" pitchFamily="34" charset="-120"/>
                        </a:rPr>
                        <a:t>Code Minimum</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142D43"/>
                    </a:solidFill>
                  </a:tcPr>
                </a:tc>
                <a:tc>
                  <a:txBody>
                    <a:bodyPr/>
                    <a:lstStyle/>
                    <a:p>
                      <a:pPr marL="0" indent="0">
                        <a:buNone/>
                      </a:pPr>
                      <a:r>
                        <a:rPr lang="en-US" sz="1400" b="1" dirty="0">
                          <a:solidFill>
                            <a:srgbClr val="FFFFFF"/>
                          </a:solidFill>
                          <a:latin typeface="Open Sans Light" pitchFamily="34" charset="0"/>
                          <a:ea typeface="Open Sans Light" pitchFamily="34" charset="-122"/>
                          <a:cs typeface="Open Sans Light" pitchFamily="34" charset="-120"/>
                        </a:rPr>
                        <a:t>Pass/Fail</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142D43"/>
                    </a:solidFill>
                  </a:tcPr>
                </a:tc>
                <a:extLst>
                  <a:ext uri="{0D108BD9-81ED-4DB2-BD59-A6C34878D82A}">
                    <a16:rowId xmlns:a16="http://schemas.microsoft.com/office/drawing/2014/main" val="10000"/>
                  </a:ext>
                </a:extLst>
              </a:tr>
              <a:tr h="457200">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Envelope Glazing, SHGC 0.28</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0.25</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Average Roof R Value, R-30</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R-30</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Average Wall R Value, R-14</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R-14</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Fan Total Static, ~6 in. w.c., 1.55 W/CFM</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~4 to ~3.5 inches, 1.14 to 1.016 W/CFM</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Air to Water HP Efficiency, COP 2.5 (at 47F)</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COP 2.31 (at 47F)</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Cooling Efficiency, 17.9 IEER</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12.3 IEER</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indent="0">
                        <a:buNone/>
                      </a:pPr>
                      <a:r>
                        <a:rPr lang="en-US" sz="1400" dirty="0">
                          <a:solidFill>
                            <a:srgbClr val="000000"/>
                          </a:solidFill>
                          <a:latin typeface="Open Sans Light" pitchFamily="34" charset="0"/>
                          <a:ea typeface="Open Sans Light" pitchFamily="34" charset="-122"/>
                          <a:cs typeface="Open Sans Light" pitchFamily="34" charset="-120"/>
                        </a:rPr>
                        <a:t>✓</a:t>
                      </a:r>
                      <a:endParaRPr lang="en-US" sz="1400" dirty="0">
                        <a:latin typeface="Open Sans Light" charset="0"/>
                        <a:ea typeface="Open Sans Light" charset="0"/>
                        <a:cs typeface="Open Sans Light" charset="0"/>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Title 8">
            <a:extLst>
              <a:ext uri="{FF2B5EF4-FFF2-40B4-BE49-F238E27FC236}">
                <a16:creationId xmlns:a16="http://schemas.microsoft.com/office/drawing/2014/main" id="{CD9AFC82-5B0F-B199-B677-B3D557C9749E}"/>
              </a:ext>
            </a:extLst>
          </p:cNvPr>
          <p:cNvSpPr>
            <a:spLocks noGrp="1"/>
          </p:cNvSpPr>
          <p:nvPr>
            <p:ph type="title"/>
          </p:nvPr>
        </p:nvSpPr>
        <p:spPr/>
        <p:txBody>
          <a:bodyPr/>
          <a:lstStyle/>
          <a:p>
            <a:r>
              <a:rPr lang="en-US" dirty="0"/>
              <a:t>Title 24 Compliance, Core &amp; Shell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AFCD-E335-5626-5EE7-EE5499396DB5}"/>
              </a:ext>
            </a:extLst>
          </p:cNvPr>
          <p:cNvSpPr>
            <a:spLocks noGrp="1"/>
          </p:cNvSpPr>
          <p:nvPr>
            <p:ph type="title"/>
          </p:nvPr>
        </p:nvSpPr>
        <p:spPr/>
        <p:txBody>
          <a:bodyPr/>
          <a:lstStyle/>
          <a:p>
            <a:r>
              <a:rPr lang="en-US"/>
              <a:t>Project Overview</a:t>
            </a:r>
          </a:p>
        </p:txBody>
      </p:sp>
      <p:sp>
        <p:nvSpPr>
          <p:cNvPr id="4" name="Content Placeholder 2">
            <a:extLst>
              <a:ext uri="{FF2B5EF4-FFF2-40B4-BE49-F238E27FC236}">
                <a16:creationId xmlns:a16="http://schemas.microsoft.com/office/drawing/2014/main" id="{E98BE65B-E38F-1EE8-64E8-A2A1E4AB1F96}"/>
              </a:ext>
            </a:extLst>
          </p:cNvPr>
          <p:cNvSpPr txBox="1">
            <a:spLocks/>
          </p:cNvSpPr>
          <p:nvPr/>
        </p:nvSpPr>
        <p:spPr>
          <a:xfrm>
            <a:off x="6037730" y="1157370"/>
            <a:ext cx="5316070" cy="501483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1000"/>
              </a:spcBef>
              <a:buClr>
                <a:schemeClr val="accent2"/>
              </a:buClr>
              <a:buSzPct val="115000"/>
              <a:buFont typeface="Segoe UI" panose="020B0502040204020203" pitchFamily="34" charset="0"/>
              <a:buNone/>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Segoe UI" panose="020B0502040204020203"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363636"/>
                </a:solidFill>
                <a:latin typeface="Open Sans Light" pitchFamily="34" charset="0"/>
                <a:ea typeface="Open Sans Light" pitchFamily="34" charset="-122"/>
                <a:cs typeface="Open Sans Light" pitchFamily="34" charset="-120"/>
              </a:rPr>
              <a:t>SLAC National Laboratory engaged EHDD Architecture to design a new Large Scale Collaboration Center (LSCC), a two-story, all-electric office and assembly building on the SLAC campus in Menlo Park, CA.</a:t>
            </a:r>
            <a:endParaRPr lang="en-US" sz="2400" dirty="0"/>
          </a:p>
          <a:p>
            <a:r>
              <a:rPr lang="en-US" sz="2400" dirty="0">
                <a:solidFill>
                  <a:srgbClr val="363636"/>
                </a:solidFill>
                <a:latin typeface="Open Sans Light" pitchFamily="34" charset="0"/>
                <a:ea typeface="Open Sans Light" pitchFamily="34" charset="-122"/>
                <a:cs typeface="Open Sans Light" pitchFamily="34" charset="-120"/>
              </a:rPr>
              <a:t>The project supports interdisciplinary research collaboration and targets California Title 24 2022 energy code compliance, LEED Gold certification, and the DOE High Performance Building Standard requiring 30% improvement over ASHRAE 90.1 2019.</a:t>
            </a:r>
            <a:endParaRPr lang="en-US" sz="2400" dirty="0"/>
          </a:p>
          <a:p>
            <a:r>
              <a:rPr lang="en-US" sz="2400" dirty="0">
                <a:solidFill>
                  <a:srgbClr val="363636"/>
                </a:solidFill>
                <a:latin typeface="Open Sans Light" pitchFamily="34" charset="0"/>
                <a:ea typeface="Open Sans Light" pitchFamily="34" charset="-122"/>
                <a:cs typeface="Open Sans Light" pitchFamily="34" charset="-120"/>
              </a:rPr>
              <a:t>The project is a core-and-shell delivery, with tenant improvements to follow. Energy modeling guided design decisions throughout concept, schematic, and design development phases.</a:t>
            </a:r>
            <a:r>
              <a:rPr kumimoji="0" lang="en-US" sz="2400" b="0" i="0" u="none" strike="noStrike" kern="1200" cap="none" spc="0" normalizeH="0" baseline="0" noProof="0" dirty="0">
                <a:ln>
                  <a:noFill/>
                </a:ln>
                <a:solidFill>
                  <a:srgbClr val="44546A"/>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5" name="Rectangle: Rounded Corners 4">
            <a:extLst>
              <a:ext uri="{FF2B5EF4-FFF2-40B4-BE49-F238E27FC236}">
                <a16:creationId xmlns:a16="http://schemas.microsoft.com/office/drawing/2014/main" id="{05E700F9-1BE4-E9F7-0753-9253CE4E074F}"/>
              </a:ext>
            </a:extLst>
          </p:cNvPr>
          <p:cNvSpPr/>
          <p:nvPr/>
        </p:nvSpPr>
        <p:spPr>
          <a:xfrm>
            <a:off x="993430" y="1151965"/>
            <a:ext cx="4487779" cy="4113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E2899D2-09B9-D7C9-E26D-FF5AB8BAFDDD}"/>
              </a:ext>
            </a:extLst>
          </p:cNvPr>
          <p:cNvSpPr txBox="1"/>
          <p:nvPr/>
        </p:nvSpPr>
        <p:spPr>
          <a:xfrm>
            <a:off x="993430" y="1663475"/>
            <a:ext cx="448777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42D4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Building Overview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42D43"/>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42D4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Building Type: Office / Assembly, New Construction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42D4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Location:  Menlo Park, 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42D4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Floor Area: </a:t>
            </a:r>
            <a:r>
              <a:rPr kumimoji="0" lang="en-US" sz="2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25</a:t>
            </a:r>
            <a:r>
              <a:rPr kumimoji="0" lang="en-US" sz="2400" b="0" i="0" u="none" strike="noStrike" kern="1200" cap="none" spc="0" normalizeH="0" baseline="0" noProof="0" dirty="0">
                <a:ln>
                  <a:noFill/>
                </a:ln>
                <a:solidFill>
                  <a:srgbClr val="142D4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,700 sq. ft</a:t>
            </a:r>
            <a:r>
              <a:rPr kumimoji="0" lang="en-US" sz="2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a:r>
            <a:endParaRPr kumimoji="0" lang="en-US" sz="2400" b="0" i="0" u="none" strike="noStrike" kern="1200" cap="none" spc="0" normalizeH="0" baseline="0" noProof="0" dirty="0">
              <a:ln>
                <a:noFill/>
              </a:ln>
              <a:solidFill>
                <a:srgbClr val="142D43"/>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42D4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Occupancy Date: 2026 (projected)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EDADB326-CA08-5CBA-B369-68384C1B578C}"/>
              </a:ext>
            </a:extLst>
          </p:cNvPr>
          <p:cNvCxnSpPr>
            <a:cxnSpLocks/>
          </p:cNvCxnSpPr>
          <p:nvPr/>
        </p:nvCxnSpPr>
        <p:spPr>
          <a:xfrm>
            <a:off x="3237318" y="5265015"/>
            <a:ext cx="1"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8C8822B7-2B61-7525-5A40-07A2467B97B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D9FC28-38EC-4F10-83D2-C19D5AEF4AB1}" type="datetime1">
              <a:rPr kumimoji="0" lang="en-US" sz="1000" b="0" i="0" u="none" strike="noStrike" kern="1200" cap="none" spc="0" normalizeH="0" baseline="0" noProof="0" smtClean="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6/5/2026</a:t>
            </a:fld>
            <a:endParaRPr kumimoji="0" lang="en-US" sz="10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6" name="Slide Number Placeholder 5">
            <a:extLst>
              <a:ext uri="{FF2B5EF4-FFF2-40B4-BE49-F238E27FC236}">
                <a16:creationId xmlns:a16="http://schemas.microsoft.com/office/drawing/2014/main" id="{54125F2A-9ECA-4F2D-3601-53A14E4073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9FC8C-636F-4B61-98CC-E41B290838A8}" type="slidenum">
              <a:rPr kumimoji="0" lang="en-US" sz="1100" b="1" i="0" u="none" strike="noStrike" kern="1200" cap="none" spc="0" normalizeH="0" baseline="0" noProof="0" smtClean="0">
                <a:ln>
                  <a:noFill/>
                </a:ln>
                <a:solidFill>
                  <a:prstClr val="white">
                    <a:lumMod val="50000"/>
                  </a:prstClr>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1" i="0" u="none" strike="noStrike" kern="1200" cap="none" spc="0" normalizeH="0" baseline="0" noProof="0">
              <a:ln>
                <a:noFill/>
              </a:ln>
              <a:solidFill>
                <a:prstClr val="white">
                  <a:lumMod val="50000"/>
                </a:prstClr>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7266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343306-DD23-0A06-D529-5AFB5CBC1A5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B0EA74-584D-4083-84CB-FCA64F1994D8}" type="datetime1">
              <a:rPr kumimoji="0" lang="en-US" sz="1000" b="0" i="0" u="none" strike="noStrike" kern="1200" cap="none" spc="0" normalizeH="0" baseline="0" noProof="0" smtClean="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6/5/2026</a:t>
            </a:fld>
            <a:endParaRPr kumimoji="0" lang="en-US" sz="10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13" name="Slide Number Placeholder 12">
            <a:extLst>
              <a:ext uri="{FF2B5EF4-FFF2-40B4-BE49-F238E27FC236}">
                <a16:creationId xmlns:a16="http://schemas.microsoft.com/office/drawing/2014/main" id="{2A81D58C-C067-20D7-CBEB-7C084E3DB4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9FC8C-636F-4B61-98CC-E41B290838A8}" type="slidenum">
              <a:rPr kumimoji="0" lang="en-US" sz="1100" b="1" i="0" u="none" strike="noStrike" kern="1200" cap="none" spc="0" normalizeH="0" baseline="0" noProof="0" smtClean="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 name="Title 1">
            <a:extLst>
              <a:ext uri="{FF2B5EF4-FFF2-40B4-BE49-F238E27FC236}">
                <a16:creationId xmlns:a16="http://schemas.microsoft.com/office/drawing/2014/main" id="{DA7A7A92-D470-3098-CEB7-1D989558F325}"/>
              </a:ext>
            </a:extLst>
          </p:cNvPr>
          <p:cNvSpPr>
            <a:spLocks noGrp="1"/>
          </p:cNvSpPr>
          <p:nvPr>
            <p:ph type="title"/>
          </p:nvPr>
        </p:nvSpPr>
        <p:spPr/>
        <p:txBody>
          <a:bodyPr>
            <a:normAutofit/>
          </a:bodyPr>
          <a:lstStyle/>
          <a:p>
            <a:r>
              <a:rPr lang="en-US" dirty="0"/>
              <a:t>The Role of Building Energy Modeling</a:t>
            </a:r>
          </a:p>
        </p:txBody>
      </p:sp>
      <p:sp>
        <p:nvSpPr>
          <p:cNvPr id="4" name="Rectangle: Rounded Corners 3">
            <a:extLst>
              <a:ext uri="{FF2B5EF4-FFF2-40B4-BE49-F238E27FC236}">
                <a16:creationId xmlns:a16="http://schemas.microsoft.com/office/drawing/2014/main" id="{6FBA18D9-A984-B991-F087-D936E99106F8}"/>
              </a:ext>
            </a:extLst>
          </p:cNvPr>
          <p:cNvSpPr/>
          <p:nvPr/>
        </p:nvSpPr>
        <p:spPr>
          <a:xfrm>
            <a:off x="838200" y="1356223"/>
            <a:ext cx="8974667" cy="128016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37354AD3-CDAF-65F6-2CBF-32F8E8FAF508}"/>
              </a:ext>
            </a:extLst>
          </p:cNvPr>
          <p:cNvCxnSpPr>
            <a:cxnSpLocks/>
          </p:cNvCxnSpPr>
          <p:nvPr/>
        </p:nvCxnSpPr>
        <p:spPr>
          <a:xfrm>
            <a:off x="9816133" y="1994863"/>
            <a:ext cx="2377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5137D75-3A53-C52C-9A95-4E4E4CB5A7C7}"/>
              </a:ext>
            </a:extLst>
          </p:cNvPr>
          <p:cNvSpPr txBox="1"/>
          <p:nvPr/>
        </p:nvSpPr>
        <p:spPr>
          <a:xfrm>
            <a:off x="838200" y="1383589"/>
            <a:ext cx="8974667"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2D4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Phase 1 – Façade &amp; Glazing Review (Concept Design)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42D4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Before any system was sized, BEM analyzed solar exposure by façade orientation. Annual sun path diagrams identified the east and west corners as high-risk zones for glare and afternoon overheating on workstations. The south façade was found safe for increased glazing. This analysis reshaped programming, moving team rooms to high-glare corners rather than fixed workstations.</a:t>
            </a:r>
            <a:r>
              <a:rPr kumimoji="0" lang="en-US" sz="1800" b="0" i="0" u="none" strike="noStrike" kern="1200" cap="none" spc="0" normalizeH="0" baseline="0" noProof="0" dirty="0">
                <a:ln>
                  <a:noFill/>
                </a:ln>
                <a:solidFill>
                  <a:srgbClr val="142D4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7" name="Rectangle: Rounded Corners 6">
            <a:extLst>
              <a:ext uri="{FF2B5EF4-FFF2-40B4-BE49-F238E27FC236}">
                <a16:creationId xmlns:a16="http://schemas.microsoft.com/office/drawing/2014/main" id="{BFBEF528-113D-8D1A-41B9-133AE0EF334F}"/>
              </a:ext>
            </a:extLst>
          </p:cNvPr>
          <p:cNvSpPr/>
          <p:nvPr/>
        </p:nvSpPr>
        <p:spPr>
          <a:xfrm>
            <a:off x="2379833" y="3054154"/>
            <a:ext cx="8974667" cy="128016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490F031C-4EC2-9755-46CF-0238A9A3FEBA}"/>
              </a:ext>
            </a:extLst>
          </p:cNvPr>
          <p:cNvCxnSpPr>
            <a:cxnSpLocks/>
          </p:cNvCxnSpPr>
          <p:nvPr/>
        </p:nvCxnSpPr>
        <p:spPr>
          <a:xfrm>
            <a:off x="2352" y="3673770"/>
            <a:ext cx="2377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79C470F-DE77-191B-103C-1E232BCB2DE6}"/>
              </a:ext>
            </a:extLst>
          </p:cNvPr>
          <p:cNvSpPr txBox="1"/>
          <p:nvPr/>
        </p:nvSpPr>
        <p:spPr>
          <a:xfrm>
            <a:off x="2379833" y="3106884"/>
            <a:ext cx="8974667" cy="954107"/>
          </a:xfrm>
          <a:prstGeom prst="rect">
            <a:avLst/>
          </a:prstGeom>
          <a:noFill/>
        </p:spPr>
        <p:txBody>
          <a:bodyPr wrap="square" rtlCol="0">
            <a:spAutoFit/>
          </a:bodyPr>
          <a:lstStyle/>
          <a:p>
            <a:r>
              <a:rPr lang="en-US" sz="1400" b="1"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Phase 2 — Massing &amp; PV Optimization (Schematic Design)</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1400" dirty="0">
                <a:solidFill>
                  <a:srgbClr val="363636"/>
                </a:solidFill>
                <a:latin typeface="Open Sans Light" panose="020B0306030504020204" pitchFamily="34" charset="0"/>
                <a:ea typeface="Open Sans Light" panose="020B0306030504020204" pitchFamily="34" charset="0"/>
                <a:cs typeface="Open Sans Light" panose="020B0306030504020204" pitchFamily="34" charset="0"/>
              </a:rPr>
              <a:t>Energy modeling identified that the MEP penthouse wall was shading PV panels. By modeling alternative massing options, the team recommended relocating the restroom core to create a more compact penthouse, increasing usable PV area, reducing ductwork length, and lowering first costs, all validated through the model.</a:t>
            </a:r>
            <a:endParaRPr kumimoji="0" lang="en-US" sz="1400" b="0" i="0" u="none" strike="noStrike" kern="1200" cap="none" spc="0" normalizeH="0" baseline="0" noProof="0" dirty="0">
              <a:ln>
                <a:noFill/>
              </a:ln>
              <a:solidFill>
                <a:srgbClr val="142D43"/>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Rectangle: Rounded Corners 9">
            <a:extLst>
              <a:ext uri="{FF2B5EF4-FFF2-40B4-BE49-F238E27FC236}">
                <a16:creationId xmlns:a16="http://schemas.microsoft.com/office/drawing/2014/main" id="{D7629A16-F747-44F8-F26F-A3A01A4C1591}"/>
              </a:ext>
            </a:extLst>
          </p:cNvPr>
          <p:cNvSpPr/>
          <p:nvPr/>
        </p:nvSpPr>
        <p:spPr>
          <a:xfrm>
            <a:off x="849714" y="4683339"/>
            <a:ext cx="8979408" cy="128016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30C8E3AD-94EF-6243-EB10-DCEF78D42F7A}"/>
              </a:ext>
            </a:extLst>
          </p:cNvPr>
          <p:cNvCxnSpPr>
            <a:cxnSpLocks/>
          </p:cNvCxnSpPr>
          <p:nvPr/>
        </p:nvCxnSpPr>
        <p:spPr>
          <a:xfrm>
            <a:off x="9823382" y="5306128"/>
            <a:ext cx="2377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B943B6-F3CD-F8A6-0E4C-564E578283E5}"/>
              </a:ext>
            </a:extLst>
          </p:cNvPr>
          <p:cNvSpPr txBox="1"/>
          <p:nvPr/>
        </p:nvSpPr>
        <p:spPr>
          <a:xfrm>
            <a:off x="849715" y="4822790"/>
            <a:ext cx="8974668" cy="954107"/>
          </a:xfrm>
          <a:prstGeom prst="rect">
            <a:avLst/>
          </a:prstGeom>
          <a:noFill/>
        </p:spPr>
        <p:txBody>
          <a:bodyPr wrap="square" rtlCol="0">
            <a:spAutoFit/>
          </a:bodyPr>
          <a:lstStyle/>
          <a:p>
            <a:r>
              <a:rPr lang="en-US" sz="1400" b="1"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Phase 3 — Title 24 Trade-off Compliance (Design Development)</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1400" dirty="0">
                <a:solidFill>
                  <a:srgbClr val="363636"/>
                </a:solidFill>
                <a:latin typeface="Open Sans Light" panose="020B0306030504020204" pitchFamily="34" charset="0"/>
                <a:ea typeface="Open Sans Light" panose="020B0306030504020204" pitchFamily="34" charset="0"/>
                <a:cs typeface="Open Sans Light" panose="020B0306030504020204" pitchFamily="34" charset="0"/>
              </a:rPr>
              <a:t>The west-facing glazing could not comply with Title 24 prescriptively. BEM enabled a performance trade-off path: the model demonstrated that higher-efficiency heat pumps and cooling equipment could offset the weaker envelope performance, achieving whole-building code compliance without redesigning the facade.</a:t>
            </a:r>
            <a:endParaRPr kumimoji="0" lang="en-US" sz="1400" b="0" i="0" u="none" strike="noStrike" kern="1200" cap="none" spc="0" normalizeH="0" baseline="0" noProof="0" dirty="0">
              <a:ln>
                <a:noFill/>
              </a:ln>
              <a:solidFill>
                <a:srgbClr val="142D43"/>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5172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94B92-455F-1A6B-47D3-A37E34DE754D}"/>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3D47A01F-FFAB-E959-1D1A-6C56DC1B26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9258A7-7CD7-4395-AF4E-F7CE565DA03F}" type="datetime1">
              <a:rPr kumimoji="0" lang="en-US" sz="1000" b="0" i="0" u="none" strike="noStrike" kern="1200" cap="none" spc="0" normalizeH="0" baseline="0" noProof="0" smtClean="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6/5/2026</a:t>
            </a:fld>
            <a:endParaRPr kumimoji="0" lang="en-US" sz="10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6" name="Slide Number Placeholder 5">
            <a:extLst>
              <a:ext uri="{FF2B5EF4-FFF2-40B4-BE49-F238E27FC236}">
                <a16:creationId xmlns:a16="http://schemas.microsoft.com/office/drawing/2014/main" id="{EBD32EC2-CF81-D972-DFCC-C70D67E019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9FC8C-636F-4B61-98CC-E41B290838A8}" type="slidenum">
              <a:rPr kumimoji="0" lang="en-US" sz="1100" b="1" i="0" u="none" strike="noStrike" kern="1200" cap="none" spc="0" normalizeH="0" baseline="0" noProof="0" smtClean="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 name="Title 1">
            <a:extLst>
              <a:ext uri="{FF2B5EF4-FFF2-40B4-BE49-F238E27FC236}">
                <a16:creationId xmlns:a16="http://schemas.microsoft.com/office/drawing/2014/main" id="{7946F6B4-CE99-61B9-702E-A138367F26BC}"/>
              </a:ext>
            </a:extLst>
          </p:cNvPr>
          <p:cNvSpPr>
            <a:spLocks noGrp="1"/>
          </p:cNvSpPr>
          <p:nvPr>
            <p:ph type="title"/>
          </p:nvPr>
        </p:nvSpPr>
        <p:spPr/>
        <p:txBody>
          <a:bodyPr>
            <a:normAutofit fontScale="90000"/>
          </a:bodyPr>
          <a:lstStyle/>
          <a:p>
            <a:r>
              <a:rPr lang="en-US" dirty="0"/>
              <a:t>Initial Design Iterations on Program Area, Building Size, Building Cost, Glazing Amounts</a:t>
            </a:r>
          </a:p>
        </p:txBody>
      </p:sp>
      <p:sp>
        <p:nvSpPr>
          <p:cNvPr id="4" name="TextBox 3">
            <a:extLst>
              <a:ext uri="{FF2B5EF4-FFF2-40B4-BE49-F238E27FC236}">
                <a16:creationId xmlns:a16="http://schemas.microsoft.com/office/drawing/2014/main" id="{85505FBB-8EB5-5CA8-EFDE-B3C4FB324557}"/>
              </a:ext>
            </a:extLst>
          </p:cNvPr>
          <p:cNvSpPr txBox="1"/>
          <p:nvPr/>
        </p:nvSpPr>
        <p:spPr>
          <a:xfrm>
            <a:off x="7277494" y="1152427"/>
            <a:ext cx="4075074" cy="2862322"/>
          </a:xfrm>
          <a:prstGeom prst="rect">
            <a:avLst/>
          </a:prstGeom>
          <a:noFill/>
        </p:spPr>
        <p:txBody>
          <a:bodyPr wrap="square">
            <a:spAutoFit/>
          </a:bodyPr>
          <a:lstStyle/>
          <a:p>
            <a:r>
              <a:rPr lang="en-US" dirty="0">
                <a:solidFill>
                  <a:srgbClr val="363636"/>
                </a:solidFill>
                <a:latin typeface="Open Sans Light" pitchFamily="34" charset="0"/>
                <a:ea typeface="Open Sans Light" pitchFamily="34" charset="-122"/>
                <a:cs typeface="Open Sans Light" pitchFamily="34" charset="-120"/>
              </a:rPr>
              <a:t>The initial phase of design focused on meeting a maximum project budget limit while fitting all program into a building shape. This constrained the allowance on glass, which was higher cost than walls, and resulted in the form factor shown, originally designed with a courtyard middle around a box.</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050" name="Picture 2">
            <a:extLst>
              <a:ext uri="{FF2B5EF4-FFF2-40B4-BE49-F238E27FC236}">
                <a16:creationId xmlns:a16="http://schemas.microsoft.com/office/drawing/2014/main" id="{150E9357-71F1-833B-7AC2-8FB13BBE4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29180"/>
            <a:ext cx="6809925" cy="466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39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AFBF7-2A47-4CC2-2799-1F4830CF1930}"/>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D139C8FA-0C4D-2C78-005F-4C0344411F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9258A7-7CD7-4395-AF4E-F7CE565DA03F}" type="datetime1">
              <a:rPr kumimoji="0" lang="en-US" sz="1000" b="0" i="0" u="none" strike="noStrike" kern="1200" cap="none" spc="0" normalizeH="0" baseline="0" noProof="0" smtClean="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6/5/2026</a:t>
            </a:fld>
            <a:endParaRPr kumimoji="0" lang="en-US" sz="10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6" name="Slide Number Placeholder 5">
            <a:extLst>
              <a:ext uri="{FF2B5EF4-FFF2-40B4-BE49-F238E27FC236}">
                <a16:creationId xmlns:a16="http://schemas.microsoft.com/office/drawing/2014/main" id="{9F61979C-8712-D43C-741D-D7C4B27F75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9FC8C-636F-4B61-98CC-E41B290838A8}" type="slidenum">
              <a:rPr kumimoji="0" lang="en-US" sz="1100" b="1" i="0" u="none" strike="noStrike" kern="1200" cap="none" spc="0" normalizeH="0" baseline="0" noProof="0" smtClean="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 name="Title 1">
            <a:extLst>
              <a:ext uri="{FF2B5EF4-FFF2-40B4-BE49-F238E27FC236}">
                <a16:creationId xmlns:a16="http://schemas.microsoft.com/office/drawing/2014/main" id="{C5E1D136-D04C-57CE-6488-5387913D778B}"/>
              </a:ext>
            </a:extLst>
          </p:cNvPr>
          <p:cNvSpPr>
            <a:spLocks noGrp="1"/>
          </p:cNvSpPr>
          <p:nvPr>
            <p:ph type="title"/>
          </p:nvPr>
        </p:nvSpPr>
        <p:spPr/>
        <p:txBody>
          <a:bodyPr>
            <a:normAutofit fontScale="90000"/>
          </a:bodyPr>
          <a:lstStyle/>
          <a:p>
            <a:r>
              <a:rPr lang="en-US" dirty="0"/>
              <a:t>West Facing Risk: Afternoon Sun on Workstations and Lobby</a:t>
            </a:r>
          </a:p>
        </p:txBody>
      </p:sp>
      <p:sp>
        <p:nvSpPr>
          <p:cNvPr id="4" name="TextBox 3">
            <a:extLst>
              <a:ext uri="{FF2B5EF4-FFF2-40B4-BE49-F238E27FC236}">
                <a16:creationId xmlns:a16="http://schemas.microsoft.com/office/drawing/2014/main" id="{11E88ADF-C2D2-E55D-7F34-3E689742A135}"/>
              </a:ext>
            </a:extLst>
          </p:cNvPr>
          <p:cNvSpPr txBox="1"/>
          <p:nvPr/>
        </p:nvSpPr>
        <p:spPr>
          <a:xfrm>
            <a:off x="3424518" y="1152427"/>
            <a:ext cx="7928050" cy="2339102"/>
          </a:xfrm>
          <a:prstGeom prst="rect">
            <a:avLst/>
          </a:prstGeom>
          <a:noFill/>
        </p:spPr>
        <p:txBody>
          <a:bodyPr wrap="square">
            <a:spAutoFit/>
          </a:bodyPr>
          <a:lstStyle/>
          <a:p>
            <a:r>
              <a:rPr lang="en-US" sz="1600" dirty="0">
                <a:solidFill>
                  <a:srgbClr val="363636"/>
                </a:solidFill>
                <a:latin typeface="Open Sans Light" panose="020B0306030504020204" pitchFamily="34" charset="0"/>
                <a:ea typeface="Open Sans Light" panose="020B0306030504020204" pitchFamily="34" charset="0"/>
                <a:cs typeface="Open Sans Light" panose="020B0306030504020204" pitchFamily="34" charset="0"/>
              </a:rPr>
              <a:t>The corner end of the building experiences thermal discomfort in later afternoon with west-facing glass. West-facing facades were reviewed and programming was recommended to change, moving workstations out of the path of direct solar glare and instead using flexible spaces like conference rooms on the exposed corners.</a:t>
            </a: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600" dirty="0">
              <a:solidFill>
                <a:srgbClr val="363636"/>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1600" dirty="0">
                <a:solidFill>
                  <a:srgbClr val="363636"/>
                </a:solidFill>
                <a:latin typeface="Open Sans Light" panose="020B0306030504020204" pitchFamily="34" charset="0"/>
                <a:ea typeface="Open Sans Light" panose="020B0306030504020204" pitchFamily="34" charset="0"/>
                <a:cs typeface="Open Sans Light" panose="020B0306030504020204" pitchFamily="34" charset="0"/>
              </a:rPr>
              <a:t>8 AM to 11 AM most days, sun and glare will be challenging in this workstation area. Consider moving Team Room to the end of the building, which will only be used for portions of the day.</a:t>
            </a: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074" name="Picture 2">
            <a:extLst>
              <a:ext uri="{FF2B5EF4-FFF2-40B4-BE49-F238E27FC236}">
                <a16:creationId xmlns:a16="http://schemas.microsoft.com/office/drawing/2014/main" id="{03F09CEA-F94F-E718-0490-6447357EF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249" y="3193579"/>
            <a:ext cx="4601135" cy="29875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E5B4942-827E-C54C-60CD-90B7A3023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78" y="2192709"/>
            <a:ext cx="3366333" cy="299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63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4132F-5040-9885-A44D-9E664FAF0249}"/>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EBFE4EF6-8092-DB08-B6A7-6F4D27D30A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9258A7-7CD7-4395-AF4E-F7CE565DA03F}" type="datetime1">
              <a:rPr kumimoji="0" lang="en-US" sz="1000" b="0" i="0" u="none" strike="noStrike" kern="1200" cap="none" spc="0" normalizeH="0" baseline="0" noProof="0" smtClean="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6/5/2026</a:t>
            </a:fld>
            <a:endParaRPr kumimoji="0" lang="en-US" sz="10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6" name="Slide Number Placeholder 5">
            <a:extLst>
              <a:ext uri="{FF2B5EF4-FFF2-40B4-BE49-F238E27FC236}">
                <a16:creationId xmlns:a16="http://schemas.microsoft.com/office/drawing/2014/main" id="{656D9505-19EA-9305-4223-5357799906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9FC8C-636F-4B61-98CC-E41B290838A8}" type="slidenum">
              <a:rPr kumimoji="0" lang="en-US" sz="1100" b="1" i="0" u="none" strike="noStrike" kern="1200" cap="none" spc="0" normalizeH="0" baseline="0" noProof="0" smtClean="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 name="Title 1">
            <a:extLst>
              <a:ext uri="{FF2B5EF4-FFF2-40B4-BE49-F238E27FC236}">
                <a16:creationId xmlns:a16="http://schemas.microsoft.com/office/drawing/2014/main" id="{546DABC8-D79E-9F8D-F87A-1232F6A9C8AB}"/>
              </a:ext>
            </a:extLst>
          </p:cNvPr>
          <p:cNvSpPr>
            <a:spLocks noGrp="1"/>
          </p:cNvSpPr>
          <p:nvPr>
            <p:ph type="title"/>
          </p:nvPr>
        </p:nvSpPr>
        <p:spPr/>
        <p:txBody>
          <a:bodyPr>
            <a:normAutofit/>
          </a:bodyPr>
          <a:lstStyle/>
          <a:p>
            <a:r>
              <a:rPr lang="en-US" dirty="0"/>
              <a:t>South Facing Opportunity: Daylight Control</a:t>
            </a:r>
          </a:p>
        </p:txBody>
      </p:sp>
      <p:sp>
        <p:nvSpPr>
          <p:cNvPr id="4" name="TextBox 3">
            <a:extLst>
              <a:ext uri="{FF2B5EF4-FFF2-40B4-BE49-F238E27FC236}">
                <a16:creationId xmlns:a16="http://schemas.microsoft.com/office/drawing/2014/main" id="{B984FECC-20E4-CB1B-0261-E825F5C5CAF1}"/>
              </a:ext>
            </a:extLst>
          </p:cNvPr>
          <p:cNvSpPr txBox="1"/>
          <p:nvPr/>
        </p:nvSpPr>
        <p:spPr>
          <a:xfrm>
            <a:off x="6381135" y="1152427"/>
            <a:ext cx="4971433" cy="2862322"/>
          </a:xfrm>
          <a:prstGeom prst="rect">
            <a:avLst/>
          </a:prstGeom>
          <a:noFill/>
        </p:spPr>
        <p:txBody>
          <a:bodyPr wrap="square">
            <a:spAutoFit/>
          </a:bodyPr>
          <a:lstStyle/>
          <a:p>
            <a:r>
              <a:rPr lang="en-US" dirty="0">
                <a:solidFill>
                  <a:srgbClr val="363636"/>
                </a:solidFill>
                <a:latin typeface="Open Sans Light" pitchFamily="34" charset="0"/>
                <a:ea typeface="Open Sans Light" pitchFamily="34" charset="-122"/>
                <a:cs typeface="Open Sans Light" pitchFamily="34" charset="-120"/>
              </a:rPr>
              <a:t>The south facade at 17% window-to-wall ratio has the potential to control intense solar gains while providing balanced daylight. An exterior or interior light shelf, or both, could bounce daylight deeper into the building.</a:t>
            </a:r>
            <a:endParaRPr lang="en-US" dirty="0"/>
          </a:p>
          <a:p>
            <a:endParaRPr lang="en-US" dirty="0"/>
          </a:p>
          <a:p>
            <a:r>
              <a:rPr lang="en-US" dirty="0">
                <a:solidFill>
                  <a:srgbClr val="363636"/>
                </a:solidFill>
                <a:latin typeface="Open Sans Light" pitchFamily="34" charset="0"/>
                <a:ea typeface="Open Sans Light" pitchFamily="34" charset="-122"/>
                <a:cs typeface="Open Sans Light" pitchFamily="34" charset="-120"/>
              </a:rPr>
              <a:t>South offices could utilize this strategy to provide even daylight distribution, reducing reliance on electric lighting while avoiding glare.</a:t>
            </a:r>
            <a:endParaRPr kumimoji="0" lang="en-US" sz="18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098" name="Picture 2" descr="Pin page">
            <a:extLst>
              <a:ext uri="{FF2B5EF4-FFF2-40B4-BE49-F238E27FC236}">
                <a16:creationId xmlns:a16="http://schemas.microsoft.com/office/drawing/2014/main" id="{26DF9626-DAC4-A7BA-5E01-CE9170063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52426"/>
            <a:ext cx="5882546" cy="501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79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94B92-455F-1A6B-47D3-A37E34DE754D}"/>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3D47A01F-FFAB-E959-1D1A-6C56DC1B26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9258A7-7CD7-4395-AF4E-F7CE565DA03F}" type="datetime1">
              <a:rPr kumimoji="0" lang="en-US" sz="1000" b="0" i="0" u="none" strike="noStrike" kern="1200" cap="none" spc="0" normalizeH="0" baseline="0" noProof="0" smtClean="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6/5/2026</a:t>
            </a:fld>
            <a:endParaRPr kumimoji="0" lang="en-US" sz="10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6" name="Slide Number Placeholder 5">
            <a:extLst>
              <a:ext uri="{FF2B5EF4-FFF2-40B4-BE49-F238E27FC236}">
                <a16:creationId xmlns:a16="http://schemas.microsoft.com/office/drawing/2014/main" id="{EBD32EC2-CF81-D972-DFCC-C70D67E019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9FC8C-636F-4B61-98CC-E41B290838A8}" type="slidenum">
              <a:rPr kumimoji="0" lang="en-US" sz="1100" b="1" i="0" u="none" strike="noStrike" kern="1200" cap="none" spc="0" normalizeH="0" baseline="0" noProof="0" smtClean="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 name="Title 1">
            <a:extLst>
              <a:ext uri="{FF2B5EF4-FFF2-40B4-BE49-F238E27FC236}">
                <a16:creationId xmlns:a16="http://schemas.microsoft.com/office/drawing/2014/main" id="{7946F6B4-CE99-61B9-702E-A138367F26BC}"/>
              </a:ext>
            </a:extLst>
          </p:cNvPr>
          <p:cNvSpPr>
            <a:spLocks noGrp="1"/>
          </p:cNvSpPr>
          <p:nvPr>
            <p:ph type="title"/>
          </p:nvPr>
        </p:nvSpPr>
        <p:spPr/>
        <p:txBody>
          <a:bodyPr>
            <a:normAutofit/>
          </a:bodyPr>
          <a:lstStyle/>
          <a:p>
            <a:r>
              <a:rPr lang="en-US" dirty="0"/>
              <a:t>Envelope Thermal Performance</a:t>
            </a:r>
          </a:p>
        </p:txBody>
      </p:sp>
      <p:sp>
        <p:nvSpPr>
          <p:cNvPr id="4" name="TextBox 3">
            <a:extLst>
              <a:ext uri="{FF2B5EF4-FFF2-40B4-BE49-F238E27FC236}">
                <a16:creationId xmlns:a16="http://schemas.microsoft.com/office/drawing/2014/main" id="{85505FBB-8EB5-5CA8-EFDE-B3C4FB324557}"/>
              </a:ext>
            </a:extLst>
          </p:cNvPr>
          <p:cNvSpPr txBox="1"/>
          <p:nvPr/>
        </p:nvSpPr>
        <p:spPr>
          <a:xfrm>
            <a:off x="856325" y="1143000"/>
            <a:ext cx="4047369" cy="3939540"/>
          </a:xfrm>
          <a:prstGeom prst="rect">
            <a:avLst/>
          </a:prstGeom>
          <a:noFill/>
        </p:spPr>
        <p:txBody>
          <a:bodyPr wrap="square">
            <a:spAutoFit/>
          </a:bodyPr>
          <a:lstStyle/>
          <a:p>
            <a:r>
              <a:rPr lang="en-US" dirty="0">
                <a:solidFill>
                  <a:srgbClr val="363636"/>
                </a:solidFill>
                <a:latin typeface="Open Sans Light" pitchFamily="34" charset="0"/>
                <a:ea typeface="Open Sans Light" pitchFamily="34" charset="-122"/>
                <a:cs typeface="Open Sans Light" pitchFamily="34" charset="-120"/>
              </a:rPr>
              <a:t>The envelope did not fully pass code by itself due to the orientation of </a:t>
            </a:r>
            <a:r>
              <a:rPr lang="en-US" b="1" dirty="0">
                <a:solidFill>
                  <a:srgbClr val="142D43"/>
                </a:solidFill>
                <a:latin typeface="Open Sans Light" pitchFamily="34" charset="0"/>
                <a:ea typeface="Open Sans Light" pitchFamily="34" charset="-122"/>
                <a:cs typeface="Open Sans Light" pitchFamily="34" charset="-120"/>
              </a:rPr>
              <a:t>glass facing west</a:t>
            </a:r>
            <a:r>
              <a:rPr lang="en-US" dirty="0">
                <a:solidFill>
                  <a:srgbClr val="363636"/>
                </a:solidFill>
                <a:latin typeface="Open Sans Light" pitchFamily="34" charset="0"/>
                <a:ea typeface="Open Sans Light" pitchFamily="34" charset="-122"/>
                <a:cs typeface="Open Sans Light" pitchFamily="34" charset="-120"/>
              </a:rPr>
              <a:t>. The site is located on a hill with the west facing the campus and an existing parking lot.</a:t>
            </a:r>
            <a:endParaRPr lang="en-US" dirty="0"/>
          </a:p>
          <a:p>
            <a:r>
              <a:rPr lang="en-US" sz="800" dirty="0">
                <a:solidFill>
                  <a:srgbClr val="000000"/>
                </a:solidFill>
              </a:rPr>
              <a:t> </a:t>
            </a:r>
            <a:endParaRPr lang="en-US" dirty="0"/>
          </a:p>
          <a:p>
            <a:r>
              <a:rPr lang="en-US" dirty="0">
                <a:solidFill>
                  <a:srgbClr val="363636"/>
                </a:solidFill>
                <a:latin typeface="Open Sans Light" pitchFamily="34" charset="0"/>
                <a:ea typeface="Open Sans Light" pitchFamily="34" charset="-122"/>
                <a:cs typeface="Open Sans Light" pitchFamily="34" charset="-120"/>
              </a:rPr>
              <a:t>The team specified a low-solar-gain glass (SHGC 0.25) and a shading structure to reduce gains.</a:t>
            </a:r>
            <a:endParaRPr lang="en-US" dirty="0"/>
          </a:p>
          <a:p>
            <a:r>
              <a:rPr lang="en-US" sz="800" dirty="0">
                <a:solidFill>
                  <a:srgbClr val="000000"/>
                </a:solidFill>
              </a:rPr>
              <a:t> </a:t>
            </a:r>
            <a:endParaRPr lang="en-US" dirty="0"/>
          </a:p>
          <a:p>
            <a:r>
              <a:rPr lang="en-US" dirty="0">
                <a:solidFill>
                  <a:srgbClr val="363636"/>
                </a:solidFill>
                <a:latin typeface="Open Sans Light" pitchFamily="34" charset="0"/>
                <a:ea typeface="Open Sans Light" pitchFamily="34" charset="-122"/>
                <a:cs typeface="Open Sans Light" pitchFamily="34" charset="-120"/>
              </a:rPr>
              <a:t>This facade resulted in the need to demonstrate Title 24 compliance with an energy model, using the performance compliance path rather than the prescriptive path.</a:t>
            </a:r>
            <a:endParaRPr kumimoji="0" lang="en-US" sz="18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122" name="Picture 2">
            <a:extLst>
              <a:ext uri="{FF2B5EF4-FFF2-40B4-BE49-F238E27FC236}">
                <a16:creationId xmlns:a16="http://schemas.microsoft.com/office/drawing/2014/main" id="{8504A7B9-1FDB-5F5E-B397-11AFA1C5F4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9"/>
          <a:stretch>
            <a:fillRect/>
          </a:stretch>
        </p:blipFill>
        <p:spPr bwMode="auto">
          <a:xfrm>
            <a:off x="4903694" y="1142999"/>
            <a:ext cx="6869206" cy="400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74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F9E75-284F-2256-6115-2DCD028EC95A}"/>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35B72553-6090-6FCF-F5D5-E86152D63D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9258A7-7CD7-4395-AF4E-F7CE565DA03F}" type="datetime1">
              <a:rPr kumimoji="0" lang="en-US" sz="1000" b="0" i="0" u="none" strike="noStrike" kern="1200" cap="none" spc="0" normalizeH="0" baseline="0" noProof="0" smtClean="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6/5/2026</a:t>
            </a:fld>
            <a:endParaRPr kumimoji="0" lang="en-US" sz="10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6" name="Slide Number Placeholder 5">
            <a:extLst>
              <a:ext uri="{FF2B5EF4-FFF2-40B4-BE49-F238E27FC236}">
                <a16:creationId xmlns:a16="http://schemas.microsoft.com/office/drawing/2014/main" id="{B0A376D8-4F91-6C0D-6DE9-F56C2D57F3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9FC8C-636F-4B61-98CC-E41B290838A8}" type="slidenum">
              <a:rPr kumimoji="0" lang="en-US" sz="1100" b="1" i="0" u="none" strike="noStrike" kern="1200" cap="none" spc="0" normalizeH="0" baseline="0" noProof="0" smtClean="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 name="Title 1">
            <a:extLst>
              <a:ext uri="{FF2B5EF4-FFF2-40B4-BE49-F238E27FC236}">
                <a16:creationId xmlns:a16="http://schemas.microsoft.com/office/drawing/2014/main" id="{641ACA49-ED39-B214-DB59-1D7429F36E75}"/>
              </a:ext>
            </a:extLst>
          </p:cNvPr>
          <p:cNvSpPr>
            <a:spLocks noGrp="1"/>
          </p:cNvSpPr>
          <p:nvPr>
            <p:ph type="title"/>
          </p:nvPr>
        </p:nvSpPr>
        <p:spPr/>
        <p:txBody>
          <a:bodyPr>
            <a:normAutofit/>
          </a:bodyPr>
          <a:lstStyle/>
          <a:p>
            <a:r>
              <a:rPr lang="en-US" dirty="0"/>
              <a:t>All Electric HVAC System, Central HP</a:t>
            </a:r>
          </a:p>
        </p:txBody>
      </p:sp>
      <p:sp>
        <p:nvSpPr>
          <p:cNvPr id="4" name="TextBox 3">
            <a:extLst>
              <a:ext uri="{FF2B5EF4-FFF2-40B4-BE49-F238E27FC236}">
                <a16:creationId xmlns:a16="http://schemas.microsoft.com/office/drawing/2014/main" id="{80C1BADA-AEEA-F755-28DA-169B4C8B6D25}"/>
              </a:ext>
            </a:extLst>
          </p:cNvPr>
          <p:cNvSpPr txBox="1"/>
          <p:nvPr/>
        </p:nvSpPr>
        <p:spPr>
          <a:xfrm>
            <a:off x="4652682" y="1152427"/>
            <a:ext cx="6699887" cy="2769989"/>
          </a:xfrm>
          <a:prstGeom prst="rect">
            <a:avLst/>
          </a:prstGeom>
          <a:noFill/>
        </p:spPr>
        <p:txBody>
          <a:bodyPr wrap="square">
            <a:spAutoFit/>
          </a:bodyPr>
          <a:lstStyle/>
          <a:p>
            <a:r>
              <a:rPr lang="en-US" sz="1600" b="1" dirty="0">
                <a:solidFill>
                  <a:srgbClr val="142D43"/>
                </a:solidFill>
                <a:latin typeface="Open Sans Light" pitchFamily="34" charset="0"/>
                <a:ea typeface="Open Sans Light" pitchFamily="34" charset="-122"/>
                <a:cs typeface="Open Sans Light" pitchFamily="34" charset="-120"/>
              </a:rPr>
              <a:t>Central Air-to-Water Heat Pump</a:t>
            </a:r>
            <a:endParaRPr lang="en-US" sz="1600" dirty="0"/>
          </a:p>
          <a:p>
            <a:r>
              <a:rPr lang="en-US" sz="1400" dirty="0">
                <a:solidFill>
                  <a:srgbClr val="363636"/>
                </a:solidFill>
                <a:latin typeface="Open Sans Light" pitchFamily="34" charset="0"/>
                <a:ea typeface="Open Sans Light" pitchFamily="34" charset="-122"/>
                <a:cs typeface="Open Sans Light" pitchFamily="34" charset="-120"/>
              </a:rPr>
              <a:t>Used to make hot water and heat the building without any on-site gas combustion.</a:t>
            </a:r>
            <a:endParaRPr lang="en-US" sz="1400" dirty="0"/>
          </a:p>
          <a:p>
            <a:r>
              <a:rPr lang="en-US" sz="1400" dirty="0">
                <a:solidFill>
                  <a:srgbClr val="000000"/>
                </a:solidFill>
              </a:rPr>
              <a:t> </a:t>
            </a:r>
            <a:endParaRPr lang="en-US" sz="1400" dirty="0"/>
          </a:p>
          <a:p>
            <a:r>
              <a:rPr lang="en-US" sz="1600" b="1" dirty="0">
                <a:solidFill>
                  <a:srgbClr val="142D43"/>
                </a:solidFill>
                <a:latin typeface="Open Sans Light" pitchFamily="34" charset="0"/>
                <a:ea typeface="Open Sans Light" pitchFamily="34" charset="-122"/>
                <a:cs typeface="Open Sans Light" pitchFamily="34" charset="-120"/>
              </a:rPr>
              <a:t>Central Air Handler</a:t>
            </a:r>
            <a:endParaRPr lang="en-US" sz="1600" dirty="0"/>
          </a:p>
          <a:p>
            <a:r>
              <a:rPr lang="en-US" sz="1400" dirty="0">
                <a:solidFill>
                  <a:srgbClr val="363636"/>
                </a:solidFill>
                <a:latin typeface="Open Sans Light" pitchFamily="34" charset="0"/>
                <a:ea typeface="Open Sans Light" pitchFamily="34" charset="-122"/>
                <a:cs typeface="Open Sans Light" pitchFamily="34" charset="-120"/>
              </a:rPr>
              <a:t>Provides fresh air and cooling throughout the building. The system uses Variable Air Volume (VAV) distribution with hydronic reheat.</a:t>
            </a:r>
            <a:endParaRPr lang="en-US" sz="1400" dirty="0"/>
          </a:p>
          <a:p>
            <a:r>
              <a:rPr lang="en-US" sz="1400" dirty="0">
                <a:solidFill>
                  <a:srgbClr val="000000"/>
                </a:solidFill>
              </a:rPr>
              <a:t> </a:t>
            </a:r>
            <a:endParaRPr lang="en-US" sz="1400" dirty="0"/>
          </a:p>
          <a:p>
            <a:r>
              <a:rPr lang="en-US" sz="1600" b="1" dirty="0">
                <a:solidFill>
                  <a:srgbClr val="142D43"/>
                </a:solidFill>
                <a:latin typeface="Open Sans Light" pitchFamily="34" charset="0"/>
                <a:ea typeface="Open Sans Light" pitchFamily="34" charset="-122"/>
                <a:cs typeface="Open Sans Light" pitchFamily="34" charset="-120"/>
              </a:rPr>
              <a:t>Why All-Electric?</a:t>
            </a:r>
            <a:endParaRPr lang="en-US" sz="1600" dirty="0"/>
          </a:p>
          <a:p>
            <a:r>
              <a:rPr lang="en-US" sz="1400" dirty="0">
                <a:solidFill>
                  <a:srgbClr val="363636"/>
                </a:solidFill>
                <a:latin typeface="Open Sans Light" pitchFamily="34" charset="0"/>
                <a:ea typeface="Open Sans Light" pitchFamily="34" charset="-122"/>
                <a:cs typeface="Open Sans Light" pitchFamily="34" charset="-120"/>
              </a:rPr>
              <a:t>Aligns with SLAC decarbonization goals and California code requirements. Heat pumps move heat rather than generate it, delivering 2-3 units of thermal energy per unit of electricity consumed.</a:t>
            </a:r>
            <a:endParaRPr kumimoji="0" lang="en-US"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7" name="Picture 6">
            <a:extLst>
              <a:ext uri="{FF2B5EF4-FFF2-40B4-BE49-F238E27FC236}">
                <a16:creationId xmlns:a16="http://schemas.microsoft.com/office/drawing/2014/main" id="{B99294DF-D9FF-3AFF-BE2E-1A9E6C9BD9CC}"/>
              </a:ext>
            </a:extLst>
          </p:cNvPr>
          <p:cNvPicPr>
            <a:picLocks noChangeAspect="1"/>
          </p:cNvPicPr>
          <p:nvPr/>
        </p:nvPicPr>
        <p:blipFill>
          <a:blip r:embed="rId3"/>
          <a:stretch>
            <a:fillRect/>
          </a:stretch>
        </p:blipFill>
        <p:spPr>
          <a:xfrm>
            <a:off x="389970" y="1157941"/>
            <a:ext cx="4262712" cy="3833102"/>
          </a:xfrm>
          <a:prstGeom prst="rect">
            <a:avLst/>
          </a:prstGeom>
        </p:spPr>
      </p:pic>
      <p:pic>
        <p:nvPicPr>
          <p:cNvPr id="9" name="Picture 8">
            <a:extLst>
              <a:ext uri="{FF2B5EF4-FFF2-40B4-BE49-F238E27FC236}">
                <a16:creationId xmlns:a16="http://schemas.microsoft.com/office/drawing/2014/main" id="{1F414010-94FF-3B7A-288C-114CE9851E0F}"/>
              </a:ext>
            </a:extLst>
          </p:cNvPr>
          <p:cNvPicPr>
            <a:picLocks noChangeAspect="1"/>
          </p:cNvPicPr>
          <p:nvPr/>
        </p:nvPicPr>
        <p:blipFill>
          <a:blip r:embed="rId4"/>
          <a:stretch>
            <a:fillRect/>
          </a:stretch>
        </p:blipFill>
        <p:spPr>
          <a:xfrm>
            <a:off x="7306235" y="3804450"/>
            <a:ext cx="4463221" cy="2376715"/>
          </a:xfrm>
          <a:prstGeom prst="rect">
            <a:avLst/>
          </a:prstGeom>
        </p:spPr>
      </p:pic>
    </p:spTree>
    <p:extLst>
      <p:ext uri="{BB962C8B-B14F-4D97-AF65-F5344CB8AC3E}">
        <p14:creationId xmlns:p14="http://schemas.microsoft.com/office/powerpoint/2010/main" val="3206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28800-FCA7-8492-F44D-A43870DE08A7}"/>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3FB129CE-447A-2695-5E70-E25DA0A949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9258A7-7CD7-4395-AF4E-F7CE565DA03F}" type="datetime1">
              <a:rPr kumimoji="0" lang="en-US" sz="1000" b="0" i="0" u="none" strike="noStrike" kern="1200" cap="none" spc="0" normalizeH="0" baseline="0" noProof="0" smtClean="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6/5/2026</a:t>
            </a:fld>
            <a:endParaRPr kumimoji="0" lang="en-US" sz="10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6" name="Slide Number Placeholder 5">
            <a:extLst>
              <a:ext uri="{FF2B5EF4-FFF2-40B4-BE49-F238E27FC236}">
                <a16:creationId xmlns:a16="http://schemas.microsoft.com/office/drawing/2014/main" id="{E8B521F0-4747-A8F4-AE3F-AFB3A4B760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9FC8C-636F-4B61-98CC-E41B290838A8}" type="slidenum">
              <a:rPr kumimoji="0" lang="en-US" sz="1100" b="1" i="0" u="none" strike="noStrike" kern="1200" cap="none" spc="0" normalizeH="0" baseline="0" noProof="0" smtClean="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a:ln>
                <a:noFill/>
              </a:ln>
              <a:solidFill>
                <a:prstClr val="white">
                  <a:lumMod val="50000"/>
                </a:prst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 name="Title 1">
            <a:extLst>
              <a:ext uri="{FF2B5EF4-FFF2-40B4-BE49-F238E27FC236}">
                <a16:creationId xmlns:a16="http://schemas.microsoft.com/office/drawing/2014/main" id="{9EC00374-9459-C0E2-0065-4884275ACB25}"/>
              </a:ext>
            </a:extLst>
          </p:cNvPr>
          <p:cNvSpPr>
            <a:spLocks noGrp="1"/>
          </p:cNvSpPr>
          <p:nvPr>
            <p:ph type="title"/>
          </p:nvPr>
        </p:nvSpPr>
        <p:spPr/>
        <p:txBody>
          <a:bodyPr>
            <a:normAutofit fontScale="90000"/>
          </a:bodyPr>
          <a:lstStyle/>
          <a:p>
            <a:r>
              <a:rPr lang="en-US" dirty="0"/>
              <a:t>Roof Space Challenge: </a:t>
            </a:r>
            <a:br>
              <a:rPr lang="en-US" dirty="0"/>
            </a:br>
            <a:r>
              <a:rPr lang="en-US" dirty="0"/>
              <a:t>How to fit solar PV and HVAC all on the roof without seeing it?</a:t>
            </a:r>
          </a:p>
        </p:txBody>
      </p:sp>
      <p:sp>
        <p:nvSpPr>
          <p:cNvPr id="4" name="TextBox 3">
            <a:extLst>
              <a:ext uri="{FF2B5EF4-FFF2-40B4-BE49-F238E27FC236}">
                <a16:creationId xmlns:a16="http://schemas.microsoft.com/office/drawing/2014/main" id="{A531AC75-3831-8123-DCB7-FBA09FC6BBB6}"/>
              </a:ext>
            </a:extLst>
          </p:cNvPr>
          <p:cNvSpPr txBox="1"/>
          <p:nvPr/>
        </p:nvSpPr>
        <p:spPr>
          <a:xfrm>
            <a:off x="6965576" y="1152427"/>
            <a:ext cx="4386992" cy="4801314"/>
          </a:xfrm>
          <a:prstGeom prst="rect">
            <a:avLst/>
          </a:prstGeom>
          <a:noFill/>
        </p:spPr>
        <p:txBody>
          <a:bodyPr wrap="square">
            <a:spAutoFit/>
          </a:bodyPr>
          <a:lstStyle/>
          <a:p>
            <a:r>
              <a:rPr lang="en-US" dirty="0">
                <a:solidFill>
                  <a:srgbClr val="363636"/>
                </a:solidFill>
                <a:latin typeface="Open Sans Light" pitchFamily="34" charset="0"/>
                <a:ea typeface="Open Sans Light" pitchFamily="34" charset="-122"/>
                <a:cs typeface="Open Sans Light" pitchFamily="34" charset="-120"/>
              </a:rPr>
              <a:t>To meet Title 24 2022 requirements, office buildings must have on-site solar PV and battery storage.</a:t>
            </a:r>
            <a:endParaRPr lang="en-US" dirty="0"/>
          </a:p>
          <a:p>
            <a:r>
              <a:rPr lang="en-US" dirty="0">
                <a:solidFill>
                  <a:srgbClr val="000000"/>
                </a:solidFill>
              </a:rPr>
              <a:t> </a:t>
            </a:r>
            <a:endParaRPr lang="en-US" dirty="0"/>
          </a:p>
          <a:p>
            <a:r>
              <a:rPr lang="en-US" dirty="0">
                <a:solidFill>
                  <a:srgbClr val="363636"/>
                </a:solidFill>
                <a:latin typeface="Open Sans Light" pitchFamily="34" charset="0"/>
                <a:ea typeface="Open Sans Light" pitchFamily="34" charset="-122"/>
                <a:cs typeface="Open Sans Light" pitchFamily="34" charset="-120"/>
              </a:rPr>
              <a:t>This created a challenge as more systems were required to be placed on the roof, PV panels, HVAC equipment, exhaust fans, ductwork, and battery storage, all while maintaining the building's architectural appearance.</a:t>
            </a:r>
            <a:endParaRPr lang="en-US" dirty="0"/>
          </a:p>
          <a:p>
            <a:r>
              <a:rPr lang="en-US" dirty="0">
                <a:solidFill>
                  <a:srgbClr val="000000"/>
                </a:solidFill>
              </a:rPr>
              <a:t> </a:t>
            </a:r>
            <a:endParaRPr lang="en-US" dirty="0"/>
          </a:p>
          <a:p>
            <a:r>
              <a:rPr lang="en-US" dirty="0">
                <a:solidFill>
                  <a:srgbClr val="363636"/>
                </a:solidFill>
                <a:latin typeface="Open Sans Light" pitchFamily="34" charset="0"/>
                <a:ea typeface="Open Sans Light" pitchFamily="34" charset="-122"/>
                <a:cs typeface="Open Sans Light" pitchFamily="34" charset="-120"/>
              </a:rPr>
              <a:t>The MEP penthouse wall configuration was found to shade PV panels during morning and afternoon hours, reducing generation potential. See the Roof Massing Strategy slide for how this was resolved.</a:t>
            </a:r>
            <a:endParaRPr kumimoji="0" lang="en-US"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7" name="Picture 6">
            <a:extLst>
              <a:ext uri="{FF2B5EF4-FFF2-40B4-BE49-F238E27FC236}">
                <a16:creationId xmlns:a16="http://schemas.microsoft.com/office/drawing/2014/main" id="{765339D7-3D04-BD10-DEE8-B758AE40BC40}"/>
              </a:ext>
            </a:extLst>
          </p:cNvPr>
          <p:cNvPicPr>
            <a:picLocks noChangeAspect="1"/>
          </p:cNvPicPr>
          <p:nvPr/>
        </p:nvPicPr>
        <p:blipFill>
          <a:blip r:embed="rId3"/>
          <a:stretch>
            <a:fillRect/>
          </a:stretch>
        </p:blipFill>
        <p:spPr>
          <a:xfrm>
            <a:off x="392181" y="1146077"/>
            <a:ext cx="6517697" cy="3470747"/>
          </a:xfrm>
          <a:prstGeom prst="rect">
            <a:avLst/>
          </a:prstGeom>
        </p:spPr>
      </p:pic>
    </p:spTree>
    <p:extLst>
      <p:ext uri="{BB962C8B-B14F-4D97-AF65-F5344CB8AC3E}">
        <p14:creationId xmlns:p14="http://schemas.microsoft.com/office/powerpoint/2010/main" val="2005187370"/>
      </p:ext>
    </p:extLst>
  </p:cSld>
  <p:clrMapOvr>
    <a:masterClrMapping/>
  </p:clrMapOvr>
</p:sld>
</file>

<file path=ppt/theme/theme1.xml><?xml version="1.0" encoding="utf-8"?>
<a:theme xmlns:a="http://schemas.openxmlformats.org/drawingml/2006/main" name="1_SCE 16x9 White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66889C-D109-419E-BE24-8D218A5C6D7E}" vid="{15181C94-D1FA-4876-B6A1-D66074978D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3aa00f3-ad7c-4c7c-b1bc-f653daa267e5">
      <Terms xmlns="http://schemas.microsoft.com/office/infopath/2007/PartnerControls"/>
    </lcf76f155ced4ddcb4097134ff3c332f>
    <TaxCatchAll xmlns="99f03392-5117-4f00-b8c7-c28d7de3d2f9" xsi:nil="true"/>
    <SharedWithUsers xmlns="99f03392-5117-4f00-b8c7-c28d7de3d2f9">
      <UserInfo>
        <DisplayName/>
        <AccountId xsi:nil="true"/>
        <AccountType/>
      </UserInfo>
    </SharedWithUsers>
    <Data_x0020_Center_x0020_Modeling_x0020_Enhancements xmlns="d2824cd7-2a3f-438f-abd5-34fea22f39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DF5EBB28E9AF458860AD508F799B77" ma:contentTypeVersion="19" ma:contentTypeDescription="Create a new document." ma:contentTypeScope="" ma:versionID="ed06f1db373b653e0244d203b6631eaa">
  <xsd:schema xmlns:xsd="http://www.w3.org/2001/XMLSchema" xmlns:xs="http://www.w3.org/2001/XMLSchema" xmlns:p="http://schemas.microsoft.com/office/2006/metadata/properties" xmlns:ns2="d2824cd7-2a3f-438f-abd5-34fea22f395b" xmlns:ns3="99f03392-5117-4f00-b8c7-c28d7de3d2f9" xmlns:ns4="d5d122ac-9198-417a-96dd-3fd9d8a02c5d" xmlns:ns5="b3aa00f3-ad7c-4c7c-b1bc-f653daa267e5" targetNamespace="http://schemas.microsoft.com/office/2006/metadata/properties" ma:root="true" ma:fieldsID="40e97fca66e85d42615d1a61bcd3f0d1" ns2:_="" ns3:_="" ns4:_="" ns5:_="">
    <xsd:import namespace="d2824cd7-2a3f-438f-abd5-34fea22f395b"/>
    <xsd:import namespace="99f03392-5117-4f00-b8c7-c28d7de3d2f9"/>
    <xsd:import namespace="d5d122ac-9198-417a-96dd-3fd9d8a02c5d"/>
    <xsd:import namespace="b3aa00f3-ad7c-4c7c-b1bc-f653daa267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4:SharedWithDetails" minOccurs="0"/>
                <xsd:element ref="ns5:lcf76f155ced4ddcb4097134ff3c332f" minOccurs="0"/>
                <xsd:element ref="ns3:TaxCatchAll" minOccurs="0"/>
                <xsd:element ref="ns2:MediaLengthInSeconds"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BillingMetadata" minOccurs="0"/>
                <xsd:element ref="ns2:Data_x0020_Center_x0020_Modeling_x0020_Enhance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824cd7-2a3f-438f-abd5-34fea22f39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Data_x0020_Center_x0020_Modeling_x0020_Enhancements" ma:index="26" nillable="true" ma:displayName="Data Center Modeling Enhancements" ma:format="Dropdown" ma:internalName="Data_x0020_Center_x0020_Modeling_x0020_Enhancements">
      <xsd:simpleType>
        <xsd:restriction base="dms:Choice">
          <xsd:enumeration value="High"/>
          <xsd:enumeration value="Choice 2"/>
          <xsd:enumeration value="Low"/>
        </xsd:restriction>
      </xsd:simpleType>
    </xsd:element>
  </xsd:schema>
  <xsd:schema xmlns:xsd="http://www.w3.org/2001/XMLSchema" xmlns:xs="http://www.w3.org/2001/XMLSchema" xmlns:dms="http://schemas.microsoft.com/office/2006/documentManagement/types" xmlns:pc="http://schemas.microsoft.com/office/infopath/2007/PartnerControls" targetNamespace="99f03392-5117-4f00-b8c7-c28d7de3d2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7" nillable="true" ma:displayName="Taxonomy Catch All Column" ma:hidden="true" ma:list="{59c0f24b-8c7c-425b-a0b3-06561a6eab69}" ma:internalName="TaxCatchAll" ma:showField="CatchAllData" ma:web="99f03392-5117-4f00-b8c7-c28d7de3d2f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d122ac-9198-417a-96dd-3fd9d8a02c5d"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aa00f3-ad7c-4c7c-b1bc-f653daa267e5" elementFormDefault="qualified">
    <xsd:import namespace="http://schemas.microsoft.com/office/2006/documentManagement/types"/>
    <xsd:import namespace="http://schemas.microsoft.com/office/infopath/2007/PartnerControls"/>
    <xsd:element name="lcf76f155ced4ddcb4097134ff3c332f" ma:index="16" nillable="true" ma:taxonomy="true" ma:internalName="lcf76f155ced4ddcb4097134ff3c332f" ma:taxonomyFieldName="MediaServiceImageTags" ma:displayName="Image Tags" ma:default="" ma:fieldId="{5cf76f15-5ced-4ddc-b409-7134ff3c332f}" ma:taxonomyMulti="true" ma:sspId="d9fbabe8-1c89-47f3-93c4-f60b3feb87f1" ma:termSetId="00000000-0000-0000-0000-0000000000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3C6AD2-21AE-41B6-A18F-B16D751F25AF}">
  <ds:schemaRefs>
    <ds:schemaRef ds:uri="http://purl.org/dc/term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 ds:uri="http://schemas.microsoft.com/office/2006/documentManagement/types"/>
    <ds:schemaRef ds:uri="http://schemas.openxmlformats.org/package/2006/metadata/core-properties"/>
    <ds:schemaRef ds:uri="6ee95dc4-288c-4586-81f5-cac091520622"/>
    <ds:schemaRef ds:uri="9418430f-41b1-42c2-84e1-5b7366187ed0"/>
  </ds:schemaRefs>
</ds:datastoreItem>
</file>

<file path=customXml/itemProps2.xml><?xml version="1.0" encoding="utf-8"?>
<ds:datastoreItem xmlns:ds="http://schemas.openxmlformats.org/officeDocument/2006/customXml" ds:itemID="{26EBA9B1-77C9-415E-92E1-A7AE92C03185}">
  <ds:schemaRefs>
    <ds:schemaRef ds:uri="http://schemas.microsoft.com/sharepoint/v3/contenttype/forms"/>
  </ds:schemaRefs>
</ds:datastoreItem>
</file>

<file path=customXml/itemProps3.xml><?xml version="1.0" encoding="utf-8"?>
<ds:datastoreItem xmlns:ds="http://schemas.openxmlformats.org/officeDocument/2006/customXml" ds:itemID="{7FE14CB3-47E5-4E70-84B1-ABD131827FCF}"/>
</file>

<file path=docProps/app.xml><?xml version="1.0" encoding="utf-8"?>
<Properties xmlns="http://schemas.openxmlformats.org/officeDocument/2006/extended-properties" xmlns:vt="http://schemas.openxmlformats.org/officeDocument/2006/docPropsVTypes">
  <TotalTime>232</TotalTime>
  <Words>1772</Words>
  <Application>Microsoft Office PowerPoint</Application>
  <PresentationFormat>Widescreen</PresentationFormat>
  <Paragraphs>151</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Open Sans</vt:lpstr>
      <vt:lpstr>Open Sans ExtraBold</vt:lpstr>
      <vt:lpstr>Open Sans Light</vt:lpstr>
      <vt:lpstr>Segoe UI Semibold</vt:lpstr>
      <vt:lpstr>1_SCE 16x9 White Template</vt:lpstr>
      <vt:lpstr>Office Collaboration Center at SLAC</vt:lpstr>
      <vt:lpstr>Project Overview</vt:lpstr>
      <vt:lpstr>The Role of Building Energy Modeling</vt:lpstr>
      <vt:lpstr>Initial Design Iterations on Program Area, Building Size, Building Cost, Glazing Amounts</vt:lpstr>
      <vt:lpstr>West Facing Risk: Afternoon Sun on Workstations and Lobby</vt:lpstr>
      <vt:lpstr>South Facing Opportunity: Daylight Control</vt:lpstr>
      <vt:lpstr>Envelope Thermal Performance</vt:lpstr>
      <vt:lpstr>All Electric HVAC System, Central HP</vt:lpstr>
      <vt:lpstr>Roof Space Challenge:  How to fit solar PV and HVAC all on the roof without seeing it?</vt:lpstr>
      <vt:lpstr>Roof Massing Strategy: Coordinating PV, HVAC, and Architecture</vt:lpstr>
      <vt:lpstr>Energy Performance Results</vt:lpstr>
      <vt:lpstr>Title 24 Compliance, Core &amp; Shell</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SLAC LSCC</dc:title>
  <dc:subject>PptxGenJS Presentation</dc:subject>
  <dc:creator>PptxGenJS</dc:creator>
  <cp:lastModifiedBy>Michelle Reyes</cp:lastModifiedBy>
  <cp:revision>6</cp:revision>
  <dcterms:created xsi:type="dcterms:W3CDTF">2026-02-19T06:39:26Z</dcterms:created>
  <dcterms:modified xsi:type="dcterms:W3CDTF">2026-06-05T18:27:19Z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MediaServiceImageTags">
    <vt:lpwstr/>
  </property>
  <property fmtid="{D5CDD505-2E9C-101B-9397-08002B2CF9AE}" pid="4" name="ContentTypeId">
    <vt:lpwstr>0x0101001DDF5EBB28E9AF458860AD508F799B77</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