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18"/>
  </p:notesMasterIdLst>
  <p:sldIdLst>
    <p:sldId id="3045" r:id="rId5"/>
    <p:sldId id="3007" r:id="rId6"/>
    <p:sldId id="3005" r:id="rId7"/>
    <p:sldId id="3006" r:id="rId8"/>
    <p:sldId id="3008" r:id="rId9"/>
    <p:sldId id="3015" r:id="rId10"/>
    <p:sldId id="3016" r:id="rId11"/>
    <p:sldId id="3009" r:id="rId12"/>
    <p:sldId id="3010" r:id="rId13"/>
    <p:sldId id="3017" r:id="rId14"/>
    <p:sldId id="3011" r:id="rId15"/>
    <p:sldId id="3014" r:id="rId16"/>
    <p:sldId id="30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785F18-85F9-B1A5-5CC2-BCFB47EA0367}" name="Michael Sawford" initials="MS" userId="S::michael.sawford@a2efficiency.com::33d6be40-a6e6-4043-805f-f608fad8b581" providerId="AD"/>
  <p188:author id="{DE82CC3B-4ABD-D8C3-1DB2-03FD0ECD6BA0}" name="Neil Bulger" initials="NB" userId="S::neil@a2efficiency.com::e8674582-6166-4571-8d0f-e172428a4ae7" providerId="AD"/>
  <p188:author id="{EB0FB279-1626-83BD-11E0-919DF8FB7C6A}" name="Fatima Saeed" initials="FS" userId="S::fatima.saeed@a2efficiency.com::2c8940f4-db59-43e0-a227-911d6203ed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43"/>
    <a:srgbClr val="B14133"/>
    <a:srgbClr val="5EAFC3"/>
    <a:srgbClr val="FEEBD7"/>
    <a:srgbClr val="E97451"/>
    <a:srgbClr val="59260B"/>
    <a:srgbClr val="225378"/>
    <a:srgbClr val="AFD7E1"/>
    <a:srgbClr val="FFFFFF"/>
    <a:srgbClr val="FFB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4C086-B009-49C5-BA60-77A6285C5BEE}" v="2" dt="2026-06-05T17:57:01.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14" autoAdjust="0"/>
  </p:normalViewPr>
  <p:slideViewPr>
    <p:cSldViewPr snapToGrid="0">
      <p:cViewPr varScale="1">
        <p:scale>
          <a:sx n="86" d="100"/>
          <a:sy n="86" d="100"/>
        </p:scale>
        <p:origin x="1434" y="84"/>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Bulger" userId="e8674582-6166-4571-8d0f-e172428a4ae7" providerId="ADAL" clId="{45AB86E9-2A5C-4AAD-92F7-2BD477A6EA13}"/>
    <pc:docChg chg="delSld modSection">
      <pc:chgData name="Neil Bulger" userId="e8674582-6166-4571-8d0f-e172428a4ae7" providerId="ADAL" clId="{45AB86E9-2A5C-4AAD-92F7-2BD477A6EA13}" dt="2026-06-03T17:41:18.926" v="0" actId="47"/>
      <pc:docMkLst>
        <pc:docMk/>
      </pc:docMkLst>
    </pc:docChg>
  </pc:docChgLst>
  <pc:docChgLst>
    <pc:chgData name="Michelle Reyes" userId="ed312c2f-0208-4d3c-bbc0-30250a68a824" providerId="ADAL" clId="{D08B33E5-CE0B-49C1-9E1E-7DF0807B3CFA}"/>
    <pc:docChg chg="undo redo custSel modSld modMainMaster delSection">
      <pc:chgData name="Michelle Reyes" userId="ed312c2f-0208-4d3c-bbc0-30250a68a824" providerId="ADAL" clId="{D08B33E5-CE0B-49C1-9E1E-7DF0807B3CFA}" dt="2026-06-05T18:16:40.334" v="194" actId="478"/>
      <pc:docMkLst>
        <pc:docMk/>
      </pc:docMkLst>
      <pc:sldChg chg="modSp mod">
        <pc:chgData name="Michelle Reyes" userId="ed312c2f-0208-4d3c-bbc0-30250a68a824" providerId="ADAL" clId="{D08B33E5-CE0B-49C1-9E1E-7DF0807B3CFA}" dt="2026-06-04T20:57:51.891" v="173" actId="6549"/>
        <pc:sldMkLst>
          <pc:docMk/>
          <pc:sldMk cId="2282464207" sldId="3005"/>
        </pc:sldMkLst>
        <pc:spChg chg="mod">
          <ac:chgData name="Michelle Reyes" userId="ed312c2f-0208-4d3c-bbc0-30250a68a824" providerId="ADAL" clId="{D08B33E5-CE0B-49C1-9E1E-7DF0807B3CFA}" dt="2026-06-04T20:57:51.891" v="173" actId="6549"/>
          <ac:spMkLst>
            <pc:docMk/>
            <pc:sldMk cId="2282464207" sldId="3005"/>
            <ac:spMk id="6" creationId="{54F943A2-A4DB-A14E-DA62-F4FD2D10F1C5}"/>
          </ac:spMkLst>
        </pc:spChg>
      </pc:sldChg>
      <pc:sldChg chg="modSp mod">
        <pc:chgData name="Michelle Reyes" userId="ed312c2f-0208-4d3c-bbc0-30250a68a824" providerId="ADAL" clId="{D08B33E5-CE0B-49C1-9E1E-7DF0807B3CFA}" dt="2026-06-05T17:55:19.259" v="188" actId="1036"/>
        <pc:sldMkLst>
          <pc:docMk/>
          <pc:sldMk cId="3348557501" sldId="3008"/>
        </pc:sldMkLst>
        <pc:picChg chg="mod">
          <ac:chgData name="Michelle Reyes" userId="ed312c2f-0208-4d3c-bbc0-30250a68a824" providerId="ADAL" clId="{D08B33E5-CE0B-49C1-9E1E-7DF0807B3CFA}" dt="2026-06-05T17:55:19.259" v="188" actId="1036"/>
          <ac:picMkLst>
            <pc:docMk/>
            <pc:sldMk cId="3348557501" sldId="3008"/>
            <ac:picMk id="11" creationId="{894034A9-35F7-384B-FADD-B0117941EC11}"/>
          </ac:picMkLst>
        </pc:picChg>
      </pc:sldChg>
      <pc:sldChg chg="modNotesTx">
        <pc:chgData name="Michelle Reyes" userId="ed312c2f-0208-4d3c-bbc0-30250a68a824" providerId="ADAL" clId="{D08B33E5-CE0B-49C1-9E1E-7DF0807B3CFA}" dt="2026-06-04T16:28:19.958" v="158" actId="6549"/>
        <pc:sldMkLst>
          <pc:docMk/>
          <pc:sldMk cId="3464752254" sldId="3010"/>
        </pc:sldMkLst>
      </pc:sldChg>
      <pc:sldChg chg="modNotesTx">
        <pc:chgData name="Michelle Reyes" userId="ed312c2f-0208-4d3c-bbc0-30250a68a824" providerId="ADAL" clId="{D08B33E5-CE0B-49C1-9E1E-7DF0807B3CFA}" dt="2026-06-04T16:28:19.969" v="168" actId="6549"/>
        <pc:sldMkLst>
          <pc:docMk/>
          <pc:sldMk cId="1913310587" sldId="3011"/>
        </pc:sldMkLst>
      </pc:sldChg>
      <pc:sldChg chg="modNotesTx">
        <pc:chgData name="Michelle Reyes" userId="ed312c2f-0208-4d3c-bbc0-30250a68a824" providerId="ADAL" clId="{D08B33E5-CE0B-49C1-9E1E-7DF0807B3CFA}" dt="2026-06-04T16:28:19.967" v="166" actId="6549"/>
        <pc:sldMkLst>
          <pc:docMk/>
          <pc:sldMk cId="4225702369" sldId="3012"/>
        </pc:sldMkLst>
      </pc:sldChg>
      <pc:sldChg chg="delSp modSp mod modNotesTx">
        <pc:chgData name="Michelle Reyes" userId="ed312c2f-0208-4d3c-bbc0-30250a68a824" providerId="ADAL" clId="{D08B33E5-CE0B-49C1-9E1E-7DF0807B3CFA}" dt="2026-06-05T17:57:01.764" v="193" actId="1076"/>
        <pc:sldMkLst>
          <pc:docMk/>
          <pc:sldMk cId="2925438014" sldId="3014"/>
        </pc:sldMkLst>
        <pc:spChg chg="mod">
          <ac:chgData name="Michelle Reyes" userId="ed312c2f-0208-4d3c-bbc0-30250a68a824" providerId="ADAL" clId="{D08B33E5-CE0B-49C1-9E1E-7DF0807B3CFA}" dt="2026-06-05T17:57:01.764" v="193" actId="1076"/>
          <ac:spMkLst>
            <pc:docMk/>
            <pc:sldMk cId="2925438014" sldId="3014"/>
            <ac:spMk id="4" creationId="{D01F288C-3E92-C263-728E-BE230A827F39}"/>
          </ac:spMkLst>
        </pc:spChg>
        <pc:picChg chg="del mod">
          <ac:chgData name="Michelle Reyes" userId="ed312c2f-0208-4d3c-bbc0-30250a68a824" providerId="ADAL" clId="{D08B33E5-CE0B-49C1-9E1E-7DF0807B3CFA}" dt="2026-06-05T17:56:52.648" v="191" actId="478"/>
          <ac:picMkLst>
            <pc:docMk/>
            <pc:sldMk cId="2925438014" sldId="3014"/>
            <ac:picMk id="10" creationId="{B046B4DB-08C6-135C-F4E8-ABE69835F589}"/>
          </ac:picMkLst>
        </pc:picChg>
      </pc:sldChg>
      <pc:sldChg chg="modNotesTx">
        <pc:chgData name="Michelle Reyes" userId="ed312c2f-0208-4d3c-bbc0-30250a68a824" providerId="ADAL" clId="{D08B33E5-CE0B-49C1-9E1E-7DF0807B3CFA}" dt="2026-06-04T16:28:19.949" v="153" actId="6549"/>
        <pc:sldMkLst>
          <pc:docMk/>
          <pc:sldMk cId="1397203853" sldId="3015"/>
        </pc:sldMkLst>
      </pc:sldChg>
      <pc:sldChg chg="modNotesTx">
        <pc:chgData name="Michelle Reyes" userId="ed312c2f-0208-4d3c-bbc0-30250a68a824" providerId="ADAL" clId="{D08B33E5-CE0B-49C1-9E1E-7DF0807B3CFA}" dt="2026-06-05T15:43:15.471" v="184" actId="14"/>
        <pc:sldMkLst>
          <pc:docMk/>
          <pc:sldMk cId="2899849173" sldId="3016"/>
        </pc:sldMkLst>
      </pc:sldChg>
      <pc:sldChg chg="modSp mod">
        <pc:chgData name="Michelle Reyes" userId="ed312c2f-0208-4d3c-bbc0-30250a68a824" providerId="ADAL" clId="{D08B33E5-CE0B-49C1-9E1E-7DF0807B3CFA}" dt="2026-06-05T15:39:28.462" v="182" actId="1035"/>
        <pc:sldMkLst>
          <pc:docMk/>
          <pc:sldMk cId="3455273649" sldId="3045"/>
        </pc:sldMkLst>
        <pc:spChg chg="mod">
          <ac:chgData name="Michelle Reyes" userId="ed312c2f-0208-4d3c-bbc0-30250a68a824" providerId="ADAL" clId="{D08B33E5-CE0B-49C1-9E1E-7DF0807B3CFA}" dt="2026-06-05T15:39:28.462" v="182" actId="1035"/>
          <ac:spMkLst>
            <pc:docMk/>
            <pc:sldMk cId="3455273649" sldId="3045"/>
            <ac:spMk id="2" creationId="{E06DA76D-6BCF-4630-5D68-59821FA8FED6}"/>
          </ac:spMkLst>
        </pc:spChg>
        <pc:spChg chg="mod">
          <ac:chgData name="Michelle Reyes" userId="ed312c2f-0208-4d3c-bbc0-30250a68a824" providerId="ADAL" clId="{D08B33E5-CE0B-49C1-9E1E-7DF0807B3CFA}" dt="2026-06-05T15:38:56.662" v="177" actId="255"/>
          <ac:spMkLst>
            <pc:docMk/>
            <pc:sldMk cId="3455273649" sldId="3045"/>
            <ac:spMk id="3" creationId="{BE62395A-F240-5B5B-E163-B8369A6476C0}"/>
          </ac:spMkLst>
        </pc:spChg>
        <pc:spChg chg="mod">
          <ac:chgData name="Michelle Reyes" userId="ed312c2f-0208-4d3c-bbc0-30250a68a824" providerId="ADAL" clId="{D08B33E5-CE0B-49C1-9E1E-7DF0807B3CFA}" dt="2026-06-05T15:39:24.897" v="181" actId="1036"/>
          <ac:spMkLst>
            <pc:docMk/>
            <pc:sldMk cId="3455273649" sldId="3045"/>
            <ac:spMk id="5" creationId="{C1BF26ED-1FB6-40E6-D586-3269F270F24B}"/>
          </ac:spMkLst>
        </pc:spChg>
      </pc:sldChg>
      <pc:sldMasterChg chg="delSp mod">
        <pc:chgData name="Michelle Reyes" userId="ed312c2f-0208-4d3c-bbc0-30250a68a824" providerId="ADAL" clId="{D08B33E5-CE0B-49C1-9E1E-7DF0807B3CFA}" dt="2026-06-05T18:16:40.334" v="194" actId="478"/>
        <pc:sldMasterMkLst>
          <pc:docMk/>
          <pc:sldMasterMk cId="1052230700" sldId="2147483683"/>
        </pc:sldMasterMkLst>
        <pc:grpChg chg="del">
          <ac:chgData name="Michelle Reyes" userId="ed312c2f-0208-4d3c-bbc0-30250a68a824" providerId="ADAL" clId="{D08B33E5-CE0B-49C1-9E1E-7DF0807B3CFA}" dt="2026-06-05T18:16:40.334" v="194" actId="478"/>
          <ac:grpSpMkLst>
            <pc:docMk/>
            <pc:sldMasterMk cId="1052230700" sldId="2147483683"/>
            <ac:grpSpMk id="30" creationId="{45C29985-7CD4-F8D7-1B7B-8F4AD9917211}"/>
          </ac:grpSpMkLst>
        </pc:gr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5C78A-FCD1-5540-80C7-8D04754B5189}"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EB0B4-7063-C446-B413-60D213CBB8AB}" type="slidenum">
              <a:rPr lang="en-US" smtClean="0"/>
              <a:t>‹#›</a:t>
            </a:fld>
            <a:endParaRPr lang="en-US"/>
          </a:p>
        </p:txBody>
      </p:sp>
    </p:spTree>
    <p:extLst>
      <p:ext uri="{BB962C8B-B14F-4D97-AF65-F5344CB8AC3E}">
        <p14:creationId xmlns:p14="http://schemas.microsoft.com/office/powerpoint/2010/main" val="410363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The project aimed for high energy performance to ensure long-term affordability and sustainability, a crucial mandate for the developer, A Community of Friends (ACOF).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ZNE Target:</a:t>
            </a:r>
            <a:r>
              <a:rPr kumimoji="0" lang="en-US" altLang="en-US" sz="1200" b="0" i="0" u="none" strike="noStrike" cap="none" normalizeH="0" baseline="0" dirty="0">
                <a:ln>
                  <a:noFill/>
                </a:ln>
                <a:solidFill>
                  <a:schemeClr val="tx1"/>
                </a:solidFill>
                <a:effectLst/>
                <a:latin typeface="Arial" panose="020B0604020202020204" pitchFamily="34" charset="0"/>
              </a:rPr>
              <a:t> To achieve </a:t>
            </a:r>
            <a:r>
              <a:rPr kumimoji="0" lang="en-US" altLang="en-US" sz="1200" b="1" i="0" u="none" strike="noStrike" cap="none" normalizeH="0" baseline="0" dirty="0">
                <a:ln>
                  <a:noFill/>
                </a:ln>
                <a:solidFill>
                  <a:schemeClr val="tx1"/>
                </a:solidFill>
                <a:effectLst/>
                <a:latin typeface="Arial" panose="020B0604020202020204" pitchFamily="34" charset="0"/>
              </a:rPr>
              <a:t>Net Positive</a:t>
            </a:r>
            <a:r>
              <a:rPr kumimoji="0" lang="en-US" altLang="en-US" sz="1200" b="0" i="0" u="none" strike="noStrike" cap="none" normalizeH="0" baseline="0" dirty="0">
                <a:ln>
                  <a:noFill/>
                </a:ln>
                <a:solidFill>
                  <a:schemeClr val="tx1"/>
                </a:solidFill>
                <a:effectLst/>
                <a:latin typeface="Arial" panose="020B0604020202020204" pitchFamily="34" charset="0"/>
              </a:rPr>
              <a:t> performance, specifically by producing </a:t>
            </a:r>
            <a:r>
              <a:rPr kumimoji="0" lang="en-US" altLang="en-US" sz="1200" b="1" i="0" u="none" strike="noStrike" cap="none" normalizeH="0" baseline="0" dirty="0">
                <a:ln>
                  <a:noFill/>
                </a:ln>
                <a:solidFill>
                  <a:schemeClr val="tx1"/>
                </a:solidFill>
                <a:effectLst/>
                <a:latin typeface="Arial" panose="020B0604020202020204" pitchFamily="34" charset="0"/>
              </a:rPr>
              <a:t>105%</a:t>
            </a:r>
            <a:r>
              <a:rPr kumimoji="0" lang="en-US" altLang="en-US" sz="1200" b="0" i="0" u="none" strike="noStrike" cap="none" normalizeH="0" baseline="0" dirty="0">
                <a:ln>
                  <a:noFill/>
                </a:ln>
                <a:solidFill>
                  <a:schemeClr val="tx1"/>
                </a:solidFill>
                <a:effectLst/>
                <a:latin typeface="Arial" panose="020B0604020202020204" pitchFamily="34" charset="0"/>
              </a:rPr>
              <a:t> of the energy used annually by the buildings.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Certification Goals:</a:t>
            </a:r>
            <a:r>
              <a:rPr kumimoji="0" lang="en-US" altLang="en-US" sz="1200" b="0" i="0" u="none" strike="noStrike" cap="none" normalizeH="0" baseline="0" dirty="0">
                <a:ln>
                  <a:noFill/>
                </a:ln>
                <a:solidFill>
                  <a:schemeClr val="tx1"/>
                </a:solidFill>
                <a:effectLst/>
                <a:latin typeface="Arial" panose="020B0604020202020204" pitchFamily="34" charset="0"/>
              </a:rPr>
              <a:t> The project was simultaneously seeking </a:t>
            </a:r>
            <a:r>
              <a:rPr kumimoji="0" lang="en-US" altLang="en-US" sz="1200" b="1" i="0" u="none" strike="noStrike" cap="none" normalizeH="0" baseline="0" dirty="0">
                <a:ln>
                  <a:noFill/>
                </a:ln>
                <a:solidFill>
                  <a:schemeClr val="tx1"/>
                </a:solidFill>
                <a:effectLst/>
                <a:latin typeface="Arial" panose="020B0604020202020204" pitchFamily="34" charset="0"/>
              </a:rPr>
              <a:t>LEED for Homes Platinum certification</a:t>
            </a:r>
            <a:r>
              <a:rPr kumimoji="0" lang="en-US" altLang="en-US" sz="1200" b="0" i="0" u="none" strike="noStrike" cap="none" normalizeH="0" baseline="0" dirty="0">
                <a:ln>
                  <a:noFill/>
                </a:ln>
                <a:solidFill>
                  <a:schemeClr val="tx1"/>
                </a:solidFill>
                <a:effectLst/>
                <a:latin typeface="Arial" panose="020B0604020202020204" pitchFamily="34" charset="0"/>
              </a:rPr>
              <a:t> and </a:t>
            </a:r>
            <a:r>
              <a:rPr kumimoji="0" lang="en-US" altLang="en-US" sz="1200" b="1" i="0" u="none" strike="noStrike" cap="none" normalizeH="0" baseline="0" dirty="0">
                <a:ln>
                  <a:noFill/>
                </a:ln>
                <a:solidFill>
                  <a:schemeClr val="tx1"/>
                </a:solidFill>
                <a:effectLst/>
                <a:latin typeface="Arial" panose="020B0604020202020204" pitchFamily="34" charset="0"/>
              </a:rPr>
              <a:t>Energy Star® for Residential New Construction</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Decarbonization Goal:</a:t>
            </a:r>
            <a:r>
              <a:rPr kumimoji="0" lang="en-US" altLang="en-US" sz="1200" b="0" i="0" u="none" strike="noStrike" cap="none" normalizeH="0" baseline="0" dirty="0">
                <a:ln>
                  <a:noFill/>
                </a:ln>
                <a:solidFill>
                  <a:schemeClr val="tx1"/>
                </a:solidFill>
                <a:effectLst/>
                <a:latin typeface="Arial" panose="020B0604020202020204" pitchFamily="34" charset="0"/>
              </a:rPr>
              <a:t> The design program explicitly called for </a:t>
            </a:r>
            <a:r>
              <a:rPr kumimoji="0" lang="en-US" altLang="en-US" sz="1200" b="1" i="0" u="none" strike="noStrike" cap="none" normalizeH="0" baseline="0" dirty="0">
                <a:ln>
                  <a:noFill/>
                </a:ln>
                <a:solidFill>
                  <a:schemeClr val="tx1"/>
                </a:solidFill>
                <a:effectLst/>
                <a:latin typeface="Arial" panose="020B0604020202020204" pitchFamily="34" charset="0"/>
              </a:rPr>
              <a:t>no use of natural gas</a:t>
            </a:r>
            <a:r>
              <a:rPr kumimoji="0" lang="en-US" altLang="en-US" sz="1200" b="0" i="0" u="none" strike="noStrike" cap="none" normalizeH="0" baseline="0" dirty="0">
                <a:ln>
                  <a:noFill/>
                </a:ln>
                <a:solidFill>
                  <a:schemeClr val="tx1"/>
                </a:solidFill>
                <a:effectLst/>
                <a:latin typeface="Arial" panose="020B0604020202020204" pitchFamily="34" charset="0"/>
              </a:rPr>
              <a:t> on the site, mandating an </a:t>
            </a:r>
            <a:r>
              <a:rPr kumimoji="0" lang="en-US" altLang="en-US" sz="1200" b="1" i="0" u="none" strike="noStrike" cap="none" normalizeH="0" baseline="0" dirty="0">
                <a:ln>
                  <a:noFill/>
                </a:ln>
                <a:solidFill>
                  <a:schemeClr val="tx1"/>
                </a:solidFill>
                <a:effectLst/>
                <a:latin typeface="Arial" panose="020B0604020202020204" pitchFamily="34" charset="0"/>
              </a:rPr>
              <a:t>all-electric design</a:t>
            </a:r>
            <a:r>
              <a:rPr kumimoji="0" lang="en-US" altLang="en-US" sz="1200" b="0" i="0" u="none" strike="noStrike" cap="none" normalizeH="0" baseline="0" dirty="0">
                <a:ln>
                  <a:noFill/>
                </a:ln>
                <a:solidFill>
                  <a:schemeClr val="tx1"/>
                </a:solidFill>
                <a:effectLst/>
                <a:latin typeface="Arial" panose="020B0604020202020204" pitchFamily="34" charset="0"/>
              </a:rPr>
              <a:t>. This goal directly supports minimizing future operating costs over the required 55-year affordability period.</a:t>
            </a:r>
          </a:p>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3</a:t>
            </a:fld>
            <a:endParaRPr lang="en-US"/>
          </a:p>
        </p:txBody>
      </p:sp>
    </p:spTree>
    <p:extLst>
      <p:ext uri="{BB962C8B-B14F-4D97-AF65-F5344CB8AC3E}">
        <p14:creationId xmlns:p14="http://schemas.microsoft.com/office/powerpoint/2010/main" val="257964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rPr>
              <a:t>In the Silver Star Apartments case, Building Energy Modeling was like a perfectly accurate weather forecast: it correctly predicted the temperature and climate (the building's energy </a:t>
            </a:r>
            <a:r>
              <a:rPr lang="en-US" i="1">
                <a:effectLst/>
              </a:rPr>
              <a:t>demand</a:t>
            </a:r>
            <a:r>
              <a:rPr lang="en-US">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However, the solar panels, which were meant to be the umbrella protecting the budget, had dirt buildup and equipment failure (operational issues). </a:t>
            </a:r>
            <a:br>
              <a:rPr lang="en-US">
                <a:effectLst/>
              </a:rPr>
            </a:br>
            <a:br>
              <a:rPr lang="en-US">
                <a:effectLst/>
              </a:rPr>
            </a:br>
            <a:r>
              <a:rPr lang="en-US">
                <a:effectLst/>
              </a:rPr>
              <a:t>The model validated the initial design, the meter recorded the accurate but disappointing performance, and the maintenance (or lack thereof) was the critical human factor that determined whether the ZNE goal was achieved.</a:t>
            </a:r>
          </a:p>
          <a:p>
            <a:pPr>
              <a:buNone/>
            </a:pPr>
            <a:endParaRPr lang="en-US">
              <a:effectLst/>
            </a:endParaRPr>
          </a:p>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13</a:t>
            </a:fld>
            <a:endParaRPr lang="en-US"/>
          </a:p>
        </p:txBody>
      </p:sp>
    </p:spTree>
    <p:extLst>
      <p:ext uri="{BB962C8B-B14F-4D97-AF65-F5344CB8AC3E}">
        <p14:creationId xmlns:p14="http://schemas.microsoft.com/office/powerpoint/2010/main" val="198267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Site Constraints</a:t>
            </a:r>
          </a:p>
          <a:p>
            <a:endParaRPr lang="en-US" b="1"/>
          </a:p>
          <a:p>
            <a:r>
              <a:rPr lang="en-US"/>
              <a:t>Goals for net zero would be a challenge within the cost constraints since the project would consist of three-story buildings on the small urban site. </a:t>
            </a:r>
          </a:p>
          <a:p>
            <a:endParaRPr lang="en-US"/>
          </a:p>
          <a:p>
            <a:r>
              <a:rPr lang="en-US"/>
              <a:t>The area limitation of the roof would naturally limit the solar energy that could be collected, setting the maximum energy use that could be used by the buildings.</a:t>
            </a:r>
          </a:p>
          <a:p>
            <a:endParaRPr lang="en-US"/>
          </a:p>
          <a:p>
            <a:r>
              <a:rPr lang="en-US"/>
              <a:t>No trees or nearby built objects affect solar access to the site</a:t>
            </a:r>
            <a:r>
              <a:rPr lang="en-US" i="1"/>
              <a:t>.</a:t>
            </a:r>
            <a:endParaRPr lang="en-US"/>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4</a:t>
            </a:fld>
            <a:endParaRPr lang="en-US"/>
          </a:p>
        </p:txBody>
      </p:sp>
    </p:spTree>
    <p:extLst>
      <p:ext uri="{BB962C8B-B14F-4D97-AF65-F5344CB8AC3E}">
        <p14:creationId xmlns:p14="http://schemas.microsoft.com/office/powerpoint/2010/main" val="172590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Arial" panose="020B0604020202020204" pitchFamily="34" charset="0"/>
              </a:rPr>
              <a:t>Problems Being Solved through Energy Modeling (BEM)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i="0" u="none" strike="noStrike" cap="none" normalizeH="0" baseline="0" err="1">
                <a:ln>
                  <a:noFill/>
                </a:ln>
                <a:solidFill>
                  <a:schemeClr val="tx1"/>
                </a:solidFill>
                <a:effectLst/>
                <a:latin typeface="Arial" panose="020B0604020202020204" pitchFamily="34" charset="0"/>
              </a:rPr>
              <a:t>EnergyPro</a:t>
            </a:r>
            <a:r>
              <a:rPr kumimoji="0" lang="en-US" altLang="en-US" i="0" u="none" strike="noStrike" cap="none" normalizeH="0" baseline="0">
                <a:ln>
                  <a:noFill/>
                </a:ln>
                <a:solidFill>
                  <a:schemeClr val="tx1"/>
                </a:solidFill>
                <a:effectLst/>
                <a:latin typeface="Arial" panose="020B0604020202020204" pitchFamily="34" charset="0"/>
              </a:rPr>
              <a:t> (version 6) was used </a:t>
            </a:r>
            <a:r>
              <a:rPr kumimoji="0" lang="en-US" altLang="en-US" b="0" i="0" u="none" strike="noStrike" cap="none" normalizeH="0" baseline="0">
                <a:ln>
                  <a:noFill/>
                </a:ln>
                <a:solidFill>
                  <a:schemeClr val="tx1"/>
                </a:solidFill>
                <a:effectLst/>
                <a:latin typeface="Arial" panose="020B0604020202020204" pitchFamily="34" charset="0"/>
              </a:rPr>
              <a:t>during the design phase and again for the final "as-built" condition.</a:t>
            </a:r>
            <a:br>
              <a:rPr kumimoji="0" lang="en-US" altLang="en-US" b="0" i="0" u="none" strike="noStrike" cap="none" normalizeH="0" baseline="0">
                <a:ln>
                  <a:noFill/>
                </a:ln>
                <a:solidFill>
                  <a:schemeClr val="tx1"/>
                </a:solidFill>
                <a:effectLst/>
                <a:latin typeface="Arial" panose="020B0604020202020204" pitchFamily="34" charset="0"/>
              </a:rPr>
            </a:br>
            <a:br>
              <a:rPr kumimoji="0" lang="en-US" altLang="en-US" b="0" i="0" u="none" strike="noStrike" cap="none" normalizeH="0" baseline="0">
                <a:ln>
                  <a:noFill/>
                </a:ln>
                <a:solidFill>
                  <a:schemeClr val="tx1"/>
                </a:solidFill>
                <a:effectLst/>
                <a:latin typeface="Arial" panose="020B0604020202020204" pitchFamily="34" charset="0"/>
              </a:rPr>
            </a:br>
            <a:r>
              <a:rPr kumimoji="0" lang="en-US" altLang="en-US" b="1" i="0" u="none" strike="noStrike" cap="none" normalizeH="0" baseline="0">
                <a:ln>
                  <a:noFill/>
                </a:ln>
                <a:solidFill>
                  <a:schemeClr val="tx1"/>
                </a:solidFill>
                <a:effectLst/>
                <a:latin typeface="Arial" panose="020B0604020202020204" pitchFamily="34" charset="0"/>
              </a:rPr>
              <a:t>Balancing Loads and Limited Space:</a:t>
            </a:r>
            <a:r>
              <a:rPr kumimoji="0" lang="en-US" altLang="en-US" b="0" i="0" u="none" strike="noStrike" cap="none" normalizeH="0" baseline="0">
                <a:ln>
                  <a:noFill/>
                </a:ln>
                <a:solidFill>
                  <a:schemeClr val="tx1"/>
                </a:solidFill>
                <a:effectLst/>
                <a:latin typeface="Arial" panose="020B0604020202020204" pitchFamily="34" charset="0"/>
              </a:rPr>
              <a:t> The central challenge was how to fit enough on-site renewable energy generation onto the </a:t>
            </a:r>
            <a:r>
              <a:rPr kumimoji="0" lang="en-US" altLang="en-US" b="1" i="0" u="none" strike="noStrike" cap="none" normalizeH="0" baseline="0">
                <a:ln>
                  <a:noFill/>
                </a:ln>
                <a:solidFill>
                  <a:schemeClr val="tx1"/>
                </a:solidFill>
                <a:effectLst/>
                <a:latin typeface="Arial" panose="020B0604020202020204" pitchFamily="34" charset="0"/>
              </a:rPr>
              <a:t>limited urban roof space</a:t>
            </a:r>
            <a:r>
              <a:rPr kumimoji="0" lang="en-US" altLang="en-US" b="0" i="0" u="none" strike="noStrike" cap="none" normalizeH="0" baseline="0">
                <a:ln>
                  <a:noFill/>
                </a:ln>
                <a:solidFill>
                  <a:schemeClr val="tx1"/>
                </a:solidFill>
                <a:effectLst/>
                <a:latin typeface="Arial" panose="020B0604020202020204" pitchFamily="34" charset="0"/>
              </a:rPr>
              <a:t> to offset the total energy demand (which includes 49 units, common areas, and EV charging).</a:t>
            </a:r>
            <a:br>
              <a:rPr kumimoji="0" lang="en-US" altLang="en-US" b="0" i="0" u="none" strike="noStrike" cap="none" normalizeH="0" baseline="0">
                <a:ln>
                  <a:noFill/>
                </a:ln>
                <a:solidFill>
                  <a:schemeClr val="tx1"/>
                </a:solidFill>
                <a:effectLst/>
                <a:latin typeface="Arial" panose="020B0604020202020204" pitchFamily="34" charset="0"/>
              </a:rPr>
            </a:br>
            <a:br>
              <a:rPr kumimoji="0" lang="en-US" altLang="en-US" b="0" i="0" u="none" strike="noStrike" cap="none" normalizeH="0" baseline="0">
                <a:ln>
                  <a:noFill/>
                </a:ln>
                <a:solidFill>
                  <a:schemeClr val="tx1"/>
                </a:solidFill>
                <a:effectLst/>
                <a:latin typeface="Arial" panose="020B0604020202020204" pitchFamily="34" charset="0"/>
              </a:rPr>
            </a:br>
            <a:r>
              <a:rPr kumimoji="0" lang="en-US" altLang="en-US" b="1" i="0" u="none" strike="noStrike" cap="none" normalizeH="0" baseline="0">
                <a:ln>
                  <a:noFill/>
                </a:ln>
                <a:solidFill>
                  <a:schemeClr val="tx1"/>
                </a:solidFill>
                <a:effectLst/>
                <a:latin typeface="Arial" panose="020B0604020202020204" pitchFamily="34" charset="0"/>
              </a:rPr>
              <a:t>Optimizing Water Heating:</a:t>
            </a:r>
            <a:r>
              <a:rPr kumimoji="0" lang="en-US" altLang="en-US" b="0" i="0" u="none" strike="noStrike" cap="none" normalizeH="0" baseline="0">
                <a:ln>
                  <a:noFill/>
                </a:ln>
                <a:solidFill>
                  <a:schemeClr val="tx1"/>
                </a:solidFill>
                <a:effectLst/>
                <a:latin typeface="Arial" panose="020B0604020202020204" pitchFamily="34" charset="0"/>
              </a:rPr>
              <a:t> Because the mild climate kept heating and cooling loads low, </a:t>
            </a:r>
            <a:r>
              <a:rPr kumimoji="0" lang="en-US" altLang="en-US" b="1" i="0" u="none" strike="noStrike" cap="none" normalizeH="0" baseline="0">
                <a:ln>
                  <a:noFill/>
                </a:ln>
                <a:solidFill>
                  <a:schemeClr val="tx1"/>
                </a:solidFill>
                <a:effectLst/>
                <a:latin typeface="Arial" panose="020B0604020202020204" pitchFamily="34" charset="0"/>
              </a:rPr>
              <a:t>domestic hot water (DHW)</a:t>
            </a:r>
            <a:r>
              <a:rPr kumimoji="0" lang="en-US" altLang="en-US" b="0" i="0" u="none" strike="noStrike" cap="none" normalizeH="0" baseline="0">
                <a:ln>
                  <a:noFill/>
                </a:ln>
                <a:solidFill>
                  <a:schemeClr val="tx1"/>
                </a:solidFill>
                <a:effectLst/>
                <a:latin typeface="Arial" panose="020B0604020202020204" pitchFamily="34" charset="0"/>
              </a:rPr>
              <a:t> was estimated to consume about </a:t>
            </a:r>
            <a:r>
              <a:rPr kumimoji="0" lang="en-US" altLang="en-US" b="1" i="0" u="none" strike="noStrike" cap="none" normalizeH="0" baseline="0">
                <a:ln>
                  <a:noFill/>
                </a:ln>
                <a:solidFill>
                  <a:schemeClr val="tx1"/>
                </a:solidFill>
                <a:effectLst/>
                <a:latin typeface="Arial" panose="020B0604020202020204" pitchFamily="34" charset="0"/>
              </a:rPr>
              <a:t>one-third of the total energy demand</a:t>
            </a:r>
            <a:r>
              <a:rPr kumimoji="0" lang="en-US" altLang="en-US" b="0" i="0" u="none" strike="noStrike" cap="none" normalizeH="0" baseline="0">
                <a:ln>
                  <a:noFill/>
                </a:ln>
                <a:solidFill>
                  <a:schemeClr val="tx1"/>
                </a:solidFill>
                <a:effectLst/>
                <a:latin typeface="Arial" panose="020B0604020202020204" pitchFamily="34" charset="0"/>
              </a:rPr>
              <a:t>. BEM analysis was needed to confirm the most efficient, space-saving, and non-carbon DHW solution.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5</a:t>
            </a:fld>
            <a:endParaRPr lang="en-US"/>
          </a:p>
        </p:txBody>
      </p:sp>
    </p:spTree>
    <p:extLst>
      <p:ext uri="{BB962C8B-B14F-4D97-AF65-F5344CB8AC3E}">
        <p14:creationId xmlns:p14="http://schemas.microsoft.com/office/powerpoint/2010/main" val="25376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mj-lt"/>
              <a:buNone/>
              <a:tabLst/>
            </a:pPr>
            <a:r>
              <a:rPr kumimoji="0" lang="en-US" altLang="en-US" sz="1800" b="1" i="0" u="none" strike="noStrike" cap="none" normalizeH="0" baseline="0" dirty="0">
                <a:ln>
                  <a:noFill/>
                </a:ln>
                <a:solidFill>
                  <a:schemeClr val="tx1"/>
                </a:solidFill>
                <a:effectLst/>
                <a:latin typeface="Arial" panose="020B0604020202020204" pitchFamily="34" charset="0"/>
              </a:rPr>
              <a:t>Envelope Performance:</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Wood frame construction with </a:t>
            </a:r>
            <a:r>
              <a:rPr kumimoji="0" lang="en-US" altLang="en-US" b="1" i="0" u="none" strike="noStrike" cap="none" normalizeH="0" baseline="0">
                <a:ln>
                  <a:noFill/>
                </a:ln>
                <a:solidFill>
                  <a:schemeClr val="tx1"/>
                </a:solidFill>
                <a:effectLst/>
                <a:latin typeface="Arial" panose="020B0604020202020204" pitchFamily="34" charset="0"/>
              </a:rPr>
              <a:t>higher than code insulation </a:t>
            </a:r>
            <a:r>
              <a:rPr kumimoji="0" lang="en-US" altLang="en-US" b="0" i="0" u="none" strike="noStrike" cap="none" normalizeH="0" baseline="0">
                <a:ln>
                  <a:noFill/>
                </a:ln>
                <a:solidFill>
                  <a:schemeClr val="tx1"/>
                </a:solidFill>
                <a:effectLst/>
                <a:latin typeface="Arial" panose="020B0604020202020204" pitchFamily="34" charset="0"/>
              </a:rPr>
              <a:t>levels by maximizing the wall area filled with insulation. </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To </a:t>
            </a:r>
            <a:r>
              <a:rPr kumimoji="0" lang="en-US" altLang="en-US" b="0" i="0" u="none" strike="noStrike" cap="none" normalizeH="0" baseline="0" dirty="0">
                <a:ln>
                  <a:noFill/>
                </a:ln>
                <a:solidFill>
                  <a:schemeClr val="tx1"/>
                </a:solidFill>
                <a:effectLst/>
                <a:latin typeface="Arial" panose="020B0604020202020204" pitchFamily="34" charset="0"/>
              </a:rPr>
              <a:t>enhance passive performance in the walls without adding expensive continuous exterior insulation, </a:t>
            </a:r>
            <a:r>
              <a:rPr kumimoji="0" lang="en-US" altLang="en-US" b="1" i="0" u="none" strike="noStrike" cap="none" normalizeH="0" baseline="0" dirty="0">
                <a:ln>
                  <a:noFill/>
                </a:ln>
                <a:solidFill>
                  <a:schemeClr val="tx1"/>
                </a:solidFill>
                <a:effectLst/>
                <a:latin typeface="Arial" panose="020B0604020202020204" pitchFamily="34" charset="0"/>
              </a:rPr>
              <a:t>Phase Change Material (PCM)</a:t>
            </a:r>
            <a:r>
              <a:rPr kumimoji="0" lang="en-US" altLang="en-US" b="0" i="0" u="none" strike="noStrike" cap="none" normalizeH="0" baseline="0" dirty="0">
                <a:ln>
                  <a:noFill/>
                </a:ln>
                <a:solidFill>
                  <a:schemeClr val="tx1"/>
                </a:solidFill>
                <a:effectLst/>
                <a:latin typeface="Arial" panose="020B0604020202020204" pitchFamily="34" charset="0"/>
              </a:rPr>
              <a:t> was placed inside the south wall.  The impact of the PCM was estimated to </a:t>
            </a:r>
            <a:r>
              <a:rPr kumimoji="0" lang="en-US" altLang="en-US" b="1" i="0" u="none" strike="noStrike" cap="none" normalizeH="0" baseline="0" dirty="0">
                <a:ln>
                  <a:noFill/>
                </a:ln>
                <a:solidFill>
                  <a:schemeClr val="tx1"/>
                </a:solidFill>
                <a:effectLst/>
                <a:latin typeface="Arial" panose="020B0604020202020204" pitchFamily="34" charset="0"/>
              </a:rPr>
              <a:t>reduce seasonal heating and cooling loads by 30%</a:t>
            </a:r>
            <a:r>
              <a:rPr kumimoji="0" lang="en-US" altLang="en-US" b="0" i="0" u="none" strike="noStrike" cap="none" normalizeH="0" baseline="0" dirty="0">
                <a:ln>
                  <a:noFill/>
                </a:ln>
                <a:solidFill>
                  <a:schemeClr val="tx1"/>
                </a:solidFill>
                <a:effectLst/>
                <a:latin typeface="Arial" panose="020B0604020202020204" pitchFamily="34" charset="0"/>
              </a:rPr>
              <a:t> by stabilizing indoor temperature swings.</a:t>
            </a:r>
          </a:p>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6</a:t>
            </a:fld>
            <a:endParaRPr lang="en-US"/>
          </a:p>
        </p:txBody>
      </p:sp>
    </p:spTree>
    <p:extLst>
      <p:ext uri="{BB962C8B-B14F-4D97-AF65-F5344CB8AC3E}">
        <p14:creationId xmlns:p14="http://schemas.microsoft.com/office/powerpoint/2010/main" val="65032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mj-lt"/>
              <a:buNone/>
              <a:tabLst/>
            </a:pPr>
            <a:r>
              <a:rPr kumimoji="0" lang="en-US" altLang="en-US" sz="1800" b="1" i="0" u="none" strike="noStrike" cap="none" normalizeH="0" baseline="0" dirty="0">
                <a:ln>
                  <a:noFill/>
                </a:ln>
                <a:solidFill>
                  <a:schemeClr val="tx1"/>
                </a:solidFill>
                <a:effectLst/>
                <a:latin typeface="Arial" panose="020B0604020202020204" pitchFamily="34" charset="0"/>
              </a:rPr>
              <a:t>Daylighting Strategy:</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285750" lvl="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Modeling supported the architectural choice to use advanced framing to place window headers higher, increasing the penetration of daylight deep into the units and thereby reducing the </a:t>
            </a:r>
            <a:r>
              <a:rPr kumimoji="0" lang="en-US" altLang="en-US" b="1" i="0" u="none" strike="noStrike" cap="none" normalizeH="0" baseline="0" dirty="0">
                <a:ln>
                  <a:noFill/>
                </a:ln>
                <a:solidFill>
                  <a:schemeClr val="tx1"/>
                </a:solidFill>
                <a:effectLst/>
                <a:latin typeface="Arial" panose="020B0604020202020204" pitchFamily="34" charset="0"/>
              </a:rPr>
              <a:t>Plug Load and Lighting</a:t>
            </a:r>
            <a:r>
              <a:rPr kumimoji="0" lang="en-US" altLang="en-US" b="0" i="0" u="none" strike="noStrike" cap="none" normalizeH="0" baseline="0" dirty="0">
                <a:ln>
                  <a:noFill/>
                </a:ln>
                <a:solidFill>
                  <a:schemeClr val="tx1"/>
                </a:solidFill>
                <a:effectLst/>
                <a:latin typeface="Arial" panose="020B0604020202020204" pitchFamily="34" charset="0"/>
              </a:rPr>
              <a:t> portion of the energy budget</a:t>
            </a:r>
            <a:br>
              <a:rPr kumimoji="0" lang="en-US" altLang="en-US" b="1" i="0" u="none" strike="noStrike" cap="none" normalizeH="0" baseline="0" dirty="0">
                <a:ln>
                  <a:noFill/>
                </a:ln>
                <a:solidFill>
                  <a:schemeClr val="tx1"/>
                </a:solidFill>
                <a:effectLst/>
                <a:latin typeface="Arial" panose="020B0604020202020204" pitchFamily="34" charset="0"/>
              </a:rPr>
            </a:br>
            <a:br>
              <a:rPr kumimoji="0" lang="en-US" altLang="en-US" b="1" i="0" u="none" strike="noStrike" cap="none" normalizeH="0" baseline="0" dirty="0">
                <a:ln>
                  <a:noFill/>
                </a:ln>
                <a:solidFill>
                  <a:schemeClr val="tx1"/>
                </a:solidFill>
                <a:effectLst/>
                <a:latin typeface="Arial" panose="020B0604020202020204" pitchFamily="34" charset="0"/>
              </a:rPr>
            </a:br>
            <a:r>
              <a:rPr kumimoji="0" lang="en-US" altLang="en-US" b="1" i="0" u="none" strike="noStrike" cap="none" normalizeH="0" baseline="0" dirty="0">
                <a:ln>
                  <a:noFill/>
                </a:ln>
                <a:solidFill>
                  <a:schemeClr val="tx1"/>
                </a:solidFill>
                <a:effectLst/>
                <a:latin typeface="Arial" panose="020B0604020202020204" pitchFamily="34" charset="0"/>
              </a:rPr>
              <a:t>Plug Load and Lighting</a:t>
            </a:r>
            <a:r>
              <a:rPr kumimoji="0" lang="en-US" altLang="en-US" b="0" i="0" u="none" strike="noStrike" cap="none" normalizeH="0" baseline="0" dirty="0">
                <a:ln>
                  <a:noFill/>
                </a:ln>
                <a:solidFill>
                  <a:schemeClr val="tx1"/>
                </a:solidFill>
                <a:effectLst/>
                <a:latin typeface="Arial" panose="020B0604020202020204" pitchFamily="34" charset="0"/>
              </a:rPr>
              <a:t> portion of the energy budget (</a:t>
            </a:r>
            <a:r>
              <a:rPr kumimoji="0" lang="en-US" altLang="en-US" b="0" i="0" u="none" strike="noStrike" cap="none" normalizeH="0" baseline="0" dirty="0">
                <a:ln>
                  <a:noFill/>
                </a:ln>
                <a:solidFill>
                  <a:schemeClr val="tx1"/>
                </a:solidFill>
                <a:effectLst/>
                <a:highlight>
                  <a:srgbClr val="FFFF00"/>
                </a:highlight>
                <a:latin typeface="Arial" panose="020B0604020202020204" pitchFamily="34" charset="0"/>
              </a:rPr>
              <a:t>which modeled at nearly 90% of the total EUI</a:t>
            </a:r>
            <a:r>
              <a:rPr kumimoji="0" lang="en-US" altLang="en-US" b="0" i="0" u="none" strike="noStrike" cap="none" normalizeH="0" baseline="0" dirty="0">
                <a:ln>
                  <a:noFill/>
                </a:ln>
                <a:solidFill>
                  <a:schemeClr val="tx1"/>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7</a:t>
            </a:fld>
            <a:endParaRPr lang="en-US"/>
          </a:p>
        </p:txBody>
      </p:sp>
    </p:spTree>
    <p:extLst>
      <p:ext uri="{BB962C8B-B14F-4D97-AF65-F5344CB8AC3E}">
        <p14:creationId xmlns:p14="http://schemas.microsoft.com/office/powerpoint/2010/main" val="4088098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90000"/>
              </a:lnSpc>
              <a:spcBef>
                <a:spcPts val="1000"/>
              </a:spcBef>
              <a:spcAft>
                <a:spcPct val="0"/>
              </a:spcAft>
              <a:buClr>
                <a:schemeClr val="accent2"/>
              </a:buClr>
              <a:buSzPct val="115000"/>
              <a:buFont typeface="+mj-lt"/>
              <a:buAutoNum type="arabicPeriod"/>
              <a:tabLst/>
            </a:pPr>
            <a:r>
              <a:rPr kumimoji="0" lang="en-US" altLang="en-US" sz="1600" b="1" i="0" u="none" strike="noStrike" cap="none" normalizeH="0" baseline="0">
                <a:ln>
                  <a:noFill/>
                </a:ln>
                <a:effectLst/>
              </a:rPr>
              <a:t>How do we maximize the renewable energy system footprint?</a:t>
            </a:r>
            <a:r>
              <a:rPr kumimoji="0" lang="en-US" altLang="en-US" sz="1600" b="0" i="0" u="none" strike="noStrike" cap="none" normalizeH="0" baseline="0">
                <a:ln>
                  <a:noFill/>
                </a:ln>
                <a:effectLst/>
              </a:rPr>
              <a:t> </a:t>
            </a:r>
          </a:p>
          <a:p>
            <a:pPr marL="742950" lvl="1" indent="-285750" fontAlgn="base">
              <a:lnSpc>
                <a:spcPct val="90000"/>
              </a:lnSpc>
              <a:spcBef>
                <a:spcPts val="1000"/>
              </a:spcBef>
              <a:spcAft>
                <a:spcPct val="0"/>
              </a:spcAft>
              <a:buClr>
                <a:schemeClr val="accent2"/>
              </a:buClr>
              <a:buSzPct val="115000"/>
              <a:buFont typeface="Arial" panose="020B0604020202020204" pitchFamily="34" charset="0"/>
              <a:buChar char="•"/>
            </a:pPr>
            <a:r>
              <a:rPr lang="en-US" altLang="en-US" sz="1600"/>
              <a:t>R</a:t>
            </a:r>
            <a:r>
              <a:rPr kumimoji="0" lang="en-US" altLang="en-US" sz="1600" b="0" i="0" u="none" strike="noStrike" cap="none" normalizeH="0" baseline="0">
                <a:ln>
                  <a:noFill/>
                </a:ln>
                <a:effectLst/>
              </a:rPr>
              <a:t>oof extended over walkways, and some PV panels were placed </a:t>
            </a:r>
            <a:r>
              <a:rPr kumimoji="0" lang="en-US" altLang="en-US" sz="1600" b="1" i="0" u="none" strike="noStrike" cap="none" normalizeH="0" baseline="0">
                <a:ln>
                  <a:noFill/>
                </a:ln>
                <a:effectLst/>
              </a:rPr>
              <a:t>vertically against the south-facing building parapets</a:t>
            </a:r>
            <a:r>
              <a:rPr kumimoji="0" lang="en-US" altLang="en-US" sz="1600" b="0" i="0" u="none" strike="noStrike" cap="none" normalizeH="0" baseline="0">
                <a:ln>
                  <a:noFill/>
                </a:ln>
                <a:effectLst/>
              </a:rPr>
              <a:t> for an additional boost in output.</a:t>
            </a:r>
          </a:p>
          <a:p>
            <a:pPr marL="342900" marR="0" lvl="0" indent="-342900" fontAlgn="base">
              <a:lnSpc>
                <a:spcPct val="90000"/>
              </a:lnSpc>
              <a:spcBef>
                <a:spcPts val="1000"/>
              </a:spcBef>
              <a:spcAft>
                <a:spcPct val="0"/>
              </a:spcAft>
              <a:buClr>
                <a:schemeClr val="accent2"/>
              </a:buClr>
              <a:buSzPct val="115000"/>
              <a:buFont typeface="+mj-lt"/>
              <a:buAutoNum type="arabicPeriod" startAt="2"/>
              <a:tabLst/>
            </a:pPr>
            <a:r>
              <a:rPr kumimoji="0" lang="en-US" altLang="en-US" sz="1600" b="1" i="0" u="none" strike="noStrike" cap="none" normalizeH="0" baseline="0">
                <a:ln>
                  <a:noFill/>
                </a:ln>
                <a:effectLst/>
              </a:rPr>
              <a:t>Which DHW system is the most roof-area efficient?</a:t>
            </a:r>
            <a:endParaRPr kumimoji="0" lang="en-US" altLang="en-US" sz="1600" b="0" i="0" u="none" strike="noStrike" cap="none" normalizeH="0" baseline="0">
              <a:ln>
                <a:noFill/>
              </a:ln>
              <a:effectLst/>
            </a:endParaRPr>
          </a:p>
          <a:p>
            <a:pPr marL="742950" lvl="1" indent="-285750" fontAlgn="base">
              <a:lnSpc>
                <a:spcPct val="90000"/>
              </a:lnSpc>
              <a:spcBef>
                <a:spcPts val="1000"/>
              </a:spcBef>
              <a:spcAft>
                <a:spcPct val="0"/>
              </a:spcAft>
              <a:buClr>
                <a:schemeClr val="accent2"/>
              </a:buClr>
              <a:buSzPct val="115000"/>
              <a:buFont typeface="Arial" panose="020B0604020202020204" pitchFamily="34" charset="0"/>
              <a:buChar char="•"/>
            </a:pPr>
            <a:r>
              <a:rPr kumimoji="0" lang="en-US" altLang="en-US" sz="1600" b="1" i="0" u="none" strike="noStrike" cap="none" normalizeH="0" baseline="0">
                <a:ln>
                  <a:noFill/>
                </a:ln>
                <a:effectLst/>
              </a:rPr>
              <a:t>solar thermal panels</a:t>
            </a:r>
            <a:r>
              <a:rPr kumimoji="0" lang="en-US" altLang="en-US" sz="1600" b="0" i="0" u="none" strike="noStrike" cap="none" normalizeH="0" baseline="0">
                <a:ln>
                  <a:noFill/>
                </a:ln>
                <a:effectLst/>
              </a:rPr>
              <a:t> (80% efficient) pre-heating water, followed by </a:t>
            </a:r>
            <a:r>
              <a:rPr kumimoji="0" lang="en-US" altLang="en-US" sz="1600" b="1" i="0" u="none" strike="noStrike" cap="none" normalizeH="0" baseline="0">
                <a:ln>
                  <a:noFill/>
                </a:ln>
                <a:effectLst/>
              </a:rPr>
              <a:t>heat pump water heaters</a:t>
            </a:r>
            <a:r>
              <a:rPr kumimoji="0" lang="en-US" altLang="en-US" sz="1600" b="0" i="0" u="none" strike="noStrike" cap="none" normalizeH="0" baseline="0">
                <a:ln>
                  <a:noFill/>
                </a:ln>
                <a:effectLst/>
              </a:rPr>
              <a:t> (HPWH)</a:t>
            </a:r>
          </a:p>
          <a:p>
            <a:pPr marL="742950" lvl="1" indent="-285750" fontAlgn="base">
              <a:lnSpc>
                <a:spcPct val="90000"/>
              </a:lnSpc>
              <a:spcBef>
                <a:spcPts val="1000"/>
              </a:spcBef>
              <a:spcAft>
                <a:spcPct val="0"/>
              </a:spcAft>
              <a:buClr>
                <a:schemeClr val="accent2"/>
              </a:buClr>
              <a:buSzPct val="115000"/>
              <a:buFont typeface="Arial" panose="020B0604020202020204" pitchFamily="34" charset="0"/>
              <a:buChar char="•"/>
            </a:pPr>
            <a:r>
              <a:rPr kumimoji="0" lang="en-US" altLang="en-US" sz="1600" b="0" i="0" u="none" strike="noStrike" cap="none" normalizeH="0" baseline="0">
                <a:ln>
                  <a:noFill/>
                </a:ln>
                <a:effectLst/>
              </a:rPr>
              <a:t>more efficient at using limited roof space than relying on less efficient Solar PV (18% efficient). This strategy was modeled to offset </a:t>
            </a:r>
            <a:r>
              <a:rPr kumimoji="0" lang="en-US" altLang="en-US" sz="1600" b="1" i="0" u="none" strike="noStrike" cap="none" normalizeH="0" baseline="0">
                <a:ln>
                  <a:noFill/>
                </a:ln>
                <a:effectLst/>
                <a:highlight>
                  <a:srgbClr val="FFFF00"/>
                </a:highlight>
              </a:rPr>
              <a:t>80% of the DHW load</a:t>
            </a:r>
            <a:r>
              <a:rPr kumimoji="0" lang="en-US" altLang="en-US" sz="1600" b="0" i="0" u="none" strike="noStrike" cap="none" normalizeH="0" baseline="0">
                <a:ln>
                  <a:noFill/>
                </a:ln>
                <a:effectLst/>
              </a:rPr>
              <a:t>.</a:t>
            </a:r>
          </a:p>
          <a:p>
            <a:pPr marL="342900" marR="0" lvl="0" indent="-342900" fontAlgn="base">
              <a:lnSpc>
                <a:spcPct val="90000"/>
              </a:lnSpc>
              <a:spcBef>
                <a:spcPts val="1000"/>
              </a:spcBef>
              <a:spcAft>
                <a:spcPct val="0"/>
              </a:spcAft>
              <a:buClr>
                <a:schemeClr val="accent2"/>
              </a:buClr>
              <a:buSzPct val="115000"/>
              <a:buFont typeface="+mj-lt"/>
              <a:buAutoNum type="arabicPeriod" startAt="3"/>
              <a:tabLst/>
            </a:pPr>
            <a:r>
              <a:rPr kumimoji="0" lang="en-US" altLang="en-US" sz="1600" b="1" i="0" u="none" strike="noStrike" cap="none" normalizeH="0" baseline="0">
                <a:ln>
                  <a:noFill/>
                </a:ln>
                <a:effectLst/>
              </a:rPr>
              <a:t>Will the envelope meet ZNE targets without costly upgrades?</a:t>
            </a:r>
            <a:endParaRPr kumimoji="0" lang="en-US" altLang="en-US" sz="1600" b="0" i="0" u="none" strike="noStrike" cap="none" normalizeH="0" baseline="0">
              <a:ln>
                <a:noFill/>
              </a:ln>
              <a:effectLst/>
            </a:endParaRPr>
          </a:p>
          <a:p>
            <a:pPr marL="742950" lvl="1" indent="-285750" fontAlgn="base">
              <a:lnSpc>
                <a:spcPct val="90000"/>
              </a:lnSpc>
              <a:spcBef>
                <a:spcPts val="1000"/>
              </a:spcBef>
              <a:spcAft>
                <a:spcPct val="0"/>
              </a:spcAft>
              <a:buClr>
                <a:schemeClr val="accent2"/>
              </a:buClr>
              <a:buSzPct val="115000"/>
              <a:buFont typeface="Arial" panose="020B0604020202020204" pitchFamily="34" charset="0"/>
              <a:buChar char="•"/>
            </a:pPr>
            <a:r>
              <a:rPr kumimoji="0" lang="en-US" altLang="en-US" sz="1600" b="0" i="0" u="none" strike="noStrike" cap="none" normalizeH="0" baseline="0">
                <a:ln>
                  <a:noFill/>
                </a:ln>
                <a:effectLst/>
              </a:rPr>
              <a:t>Advanced framing and R-21 walls/R-30 roofs were deemed sufficient, in part due to the passive benefit provided by the Phase Change Material (PCM).</a:t>
            </a:r>
          </a:p>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8</a:t>
            </a:fld>
            <a:endParaRPr lang="en-US"/>
          </a:p>
        </p:txBody>
      </p:sp>
    </p:spTree>
    <p:extLst>
      <p:ext uri="{BB962C8B-B14F-4D97-AF65-F5344CB8AC3E}">
        <p14:creationId xmlns:p14="http://schemas.microsoft.com/office/powerpoint/2010/main" val="21863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rPr>
              <a:t>The comparison between the modeled BEM prediction and the actual measured performance reveals a critical distinction between design efficiency and operational reliability:</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4EB0B4-7063-C446-B413-60D213CBB8AB}" type="slidenum">
              <a:rPr lang="en-US" smtClean="0"/>
              <a:t>9</a:t>
            </a:fld>
            <a:endParaRPr lang="en-US"/>
          </a:p>
        </p:txBody>
      </p:sp>
    </p:spTree>
    <p:extLst>
      <p:ext uri="{BB962C8B-B14F-4D97-AF65-F5344CB8AC3E}">
        <p14:creationId xmlns:p14="http://schemas.microsoft.com/office/powerpoint/2010/main" val="343909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 </a:t>
            </a:r>
            <a:r>
              <a:rPr kumimoji="0" lang="en-US" altLang="en-US" sz="1200" b="1" i="0" u="none" strike="noStrike" cap="none" normalizeH="0" baseline="0">
                <a:ln>
                  <a:noFill/>
                </a:ln>
                <a:solidFill>
                  <a:schemeClr val="tx1"/>
                </a:solidFill>
                <a:effectLst/>
                <a:latin typeface="Arial" panose="020B0604020202020204" pitchFamily="34" charset="0"/>
              </a:rPr>
              <a:t>Failure of Performance (Operational Issue):</a:t>
            </a:r>
            <a:r>
              <a:rPr kumimoji="0" lang="en-US" altLang="en-US" sz="1200" b="0" i="0" u="none" strike="noStrike" cap="none" normalizeH="0" baseline="0">
                <a:ln>
                  <a:noFill/>
                </a:ln>
                <a:solidFill>
                  <a:schemeClr val="tx1"/>
                </a:solidFill>
                <a:effectLst/>
                <a:latin typeface="Arial" panose="020B0604020202020204" pitchFamily="34" charset="0"/>
              </a:rPr>
              <a:t> The project failed to meet its ZNE goal </a:t>
            </a:r>
            <a:r>
              <a:rPr kumimoji="0" lang="en-US" altLang="en-US" sz="1200" b="1" i="0" u="none" strike="noStrike" cap="none" normalizeH="0" baseline="0">
                <a:ln>
                  <a:noFill/>
                </a:ln>
                <a:solidFill>
                  <a:schemeClr val="tx1"/>
                </a:solidFill>
                <a:effectLst/>
                <a:latin typeface="Arial" panose="020B0604020202020204" pitchFamily="34" charset="0"/>
              </a:rPr>
              <a:t>not because of a design flaw, but because of operational issues</a:t>
            </a:r>
            <a:r>
              <a:rPr kumimoji="0" lang="en-US" altLang="en-US" sz="1200" b="0" i="0" u="none" strike="noStrike" cap="none" normalizeH="0" baseline="0">
                <a:ln>
                  <a:noFill/>
                </a:ln>
                <a:solidFill>
                  <a:schemeClr val="tx1"/>
                </a:solidFill>
                <a:effectLst/>
                <a:latin typeface="Arial" panose="020B0604020202020204" pitchFamily="34" charset="0"/>
              </a:rPr>
              <a:t>. Investigation revealed that a </a:t>
            </a:r>
            <a:r>
              <a:rPr kumimoji="0" lang="en-US" altLang="en-US" sz="1200" b="1" i="0" u="none" strike="noStrike" cap="none" normalizeH="0" baseline="0">
                <a:ln>
                  <a:noFill/>
                </a:ln>
                <a:solidFill>
                  <a:schemeClr val="tx1"/>
                </a:solidFill>
                <a:effectLst/>
                <a:latin typeface="Arial" panose="020B0604020202020204" pitchFamily="34" charset="0"/>
              </a:rPr>
              <a:t>failed inverter</a:t>
            </a:r>
            <a:r>
              <a:rPr kumimoji="0" lang="en-US" altLang="en-US" sz="1200" b="0" i="0" u="none" strike="noStrike" cap="none" normalizeH="0" baseline="0">
                <a:ln>
                  <a:noFill/>
                </a:ln>
                <a:solidFill>
                  <a:schemeClr val="tx1"/>
                </a:solidFill>
                <a:effectLst/>
                <a:latin typeface="Arial" panose="020B0604020202020204" pitchFamily="34" charset="0"/>
              </a:rPr>
              <a:t> and a </a:t>
            </a:r>
            <a:r>
              <a:rPr kumimoji="0" lang="en-US" altLang="en-US" sz="1200" b="1" i="0" u="none" strike="noStrike" cap="none" normalizeH="0" baseline="0">
                <a:ln>
                  <a:noFill/>
                </a:ln>
                <a:solidFill>
                  <a:schemeClr val="tx1"/>
                </a:solidFill>
                <a:effectLst/>
                <a:latin typeface="Arial" panose="020B0604020202020204" pitchFamily="34" charset="0"/>
              </a:rPr>
              <a:t>buildup of airborne particulate film</a:t>
            </a:r>
            <a:r>
              <a:rPr kumimoji="0" lang="en-US" altLang="en-US" sz="1200" b="0" i="0" u="none" strike="noStrike" cap="none" normalizeH="0" baseline="0">
                <a:ln>
                  <a:noFill/>
                </a:ln>
                <a:solidFill>
                  <a:schemeClr val="tx1"/>
                </a:solidFill>
                <a:effectLst/>
                <a:latin typeface="Arial" panose="020B0604020202020204" pitchFamily="34" charset="0"/>
              </a:rPr>
              <a:t> on the solar panels significantly reduced PV production (by about 35% less than designed).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 </a:t>
            </a:r>
            <a:r>
              <a:rPr kumimoji="0" lang="en-US" altLang="en-US" sz="1200" b="1" i="0" u="none" strike="noStrike" cap="none" normalizeH="0" baseline="0">
                <a:ln>
                  <a:noFill/>
                </a:ln>
                <a:solidFill>
                  <a:schemeClr val="tx1"/>
                </a:solidFill>
                <a:effectLst/>
                <a:latin typeface="Arial" panose="020B0604020202020204" pitchFamily="34" charset="0"/>
              </a:rPr>
              <a:t>Crucial Lesson:</a:t>
            </a:r>
            <a:r>
              <a:rPr kumimoji="0" lang="en-US" altLang="en-US" sz="1200" b="0" i="0" u="none" strike="noStrike" cap="none" normalizeH="0" baseline="0">
                <a:ln>
                  <a:noFill/>
                </a:ln>
                <a:solidFill>
                  <a:schemeClr val="tx1"/>
                </a:solidFill>
                <a:effectLst/>
                <a:latin typeface="Arial" panose="020B0604020202020204" pitchFamily="34" charset="0"/>
              </a:rPr>
              <a:t> The most noteworthy observation is the obvious need for a </a:t>
            </a:r>
            <a:r>
              <a:rPr kumimoji="0" lang="en-US" altLang="en-US" sz="1200" b="1" i="0" u="none" strike="noStrike" cap="none" normalizeH="0" baseline="0">
                <a:ln>
                  <a:noFill/>
                </a:ln>
                <a:solidFill>
                  <a:schemeClr val="tx1"/>
                </a:solidFill>
                <a:effectLst/>
                <a:latin typeface="Arial" panose="020B0604020202020204" pitchFamily="34" charset="0"/>
              </a:rPr>
              <a:t>regular maintenance and monitoring program</a:t>
            </a:r>
            <a:r>
              <a:rPr kumimoji="0" lang="en-US" altLang="en-US" sz="1200" b="0" i="0" u="none" strike="noStrike" cap="none" normalizeH="0" baseline="0">
                <a:ln>
                  <a:noFill/>
                </a:ln>
                <a:solidFill>
                  <a:schemeClr val="tx1"/>
                </a:solidFill>
                <a:effectLst/>
                <a:latin typeface="Arial" panose="020B0604020202020204" pitchFamily="34" charset="0"/>
              </a:rPr>
              <a:t> for the solar PV system to ensure optimal operation and prevent such substantial energy losses.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latin typeface="Arial" panose="020B0604020202020204" pitchFamily="34" charset="0"/>
              </a:rPr>
            </a:br>
            <a:r>
              <a:rPr kumimoji="0" lang="en-US" altLang="en-US" sz="1200" b="0" i="0" u="none" strike="noStrike" cap="none" normalizeH="0" baseline="0" dirty="0">
                <a:ln>
                  <a:noFill/>
                </a:ln>
                <a:solidFill>
                  <a:schemeClr val="tx1"/>
                </a:solidFill>
                <a:effectLst/>
                <a:latin typeface="Arial" panose="020B0604020202020204" pitchFamily="34" charset="0"/>
              </a:rPr>
              <a:t>(Photo: Courtesy of Green Dinosaur)</a:t>
            </a:r>
          </a:p>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11</a:t>
            </a:fld>
            <a:endParaRPr lang="en-US"/>
          </a:p>
        </p:txBody>
      </p:sp>
    </p:spTree>
    <p:extLst>
      <p:ext uri="{BB962C8B-B14F-4D97-AF65-F5344CB8AC3E}">
        <p14:creationId xmlns:p14="http://schemas.microsoft.com/office/powerpoint/2010/main" val="24584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4EB0B4-7063-C446-B413-60D213CBB8AB}" type="slidenum">
              <a:rPr lang="en-US" smtClean="0"/>
              <a:t>12</a:t>
            </a:fld>
            <a:endParaRPr lang="en-US"/>
          </a:p>
        </p:txBody>
      </p:sp>
    </p:spTree>
    <p:extLst>
      <p:ext uri="{BB962C8B-B14F-4D97-AF65-F5344CB8AC3E}">
        <p14:creationId xmlns:p14="http://schemas.microsoft.com/office/powerpoint/2010/main" val="4073453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p:bg>
      <p:bgPr>
        <a:solidFill>
          <a:srgbClr val="592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0418" y="2048450"/>
            <a:ext cx="9144000" cy="1076495"/>
          </a:xfrm>
        </p:spPr>
        <p:txBody>
          <a:bodyPr/>
          <a:lstStyle>
            <a:lvl1pPr marL="0" indent="0" algn="l">
              <a:buNone/>
              <a:defRPr sz="24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a:xfrm>
            <a:off x="844113" y="675860"/>
            <a:ext cx="10515600" cy="1325563"/>
          </a:xfrm>
          <a:prstGeom prst="rect">
            <a:avLst/>
          </a:prstGeom>
        </p:spPr>
        <p:txBody>
          <a:bodyPr anchor="b" anchorCtr="0">
            <a:normAutofit/>
          </a:bodyPr>
          <a:lstStyle>
            <a:lvl1pPr>
              <a:defRPr sz="36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9" name="Picture 8" descr="A picture containing building, tower&#10;&#10;Description automatically generated">
            <a:extLst>
              <a:ext uri="{FF2B5EF4-FFF2-40B4-BE49-F238E27FC236}">
                <a16:creationId xmlns:a16="http://schemas.microsoft.com/office/drawing/2014/main" id="{71711436-7C57-2C43-80BF-0057F985BC63}"/>
              </a:ext>
            </a:extLst>
          </p:cNvPr>
          <p:cNvPicPr>
            <a:picLocks noChangeAspect="1"/>
          </p:cNvPicPr>
          <p:nvPr/>
        </p:nvPicPr>
        <p:blipFill rotWithShape="1">
          <a:blip r:embed="rId2">
            <a:alphaModFix amt="20000"/>
          </a:blip>
          <a:srcRect r="20889" b="20129"/>
          <a:stretch/>
        </p:blipFill>
        <p:spPr>
          <a:xfrm>
            <a:off x="6909514" y="2830548"/>
            <a:ext cx="5282485" cy="4027452"/>
          </a:xfrm>
          <a:prstGeom prst="rect">
            <a:avLst/>
          </a:prstGeom>
        </p:spPr>
      </p:pic>
      <p:pic>
        <p:nvPicPr>
          <p:cNvPr id="12" name="Picture 11" descr="A picture containing building, tower&#10;&#10;Description automatically generated">
            <a:extLst>
              <a:ext uri="{FF2B5EF4-FFF2-40B4-BE49-F238E27FC236}">
                <a16:creationId xmlns:a16="http://schemas.microsoft.com/office/drawing/2014/main" id="{2BDB93BC-61E7-DD40-8183-870D3AC1A4FB}"/>
              </a:ext>
            </a:extLst>
          </p:cNvPr>
          <p:cNvPicPr>
            <a:picLocks noChangeAspect="1"/>
          </p:cNvPicPr>
          <p:nvPr/>
        </p:nvPicPr>
        <p:blipFill>
          <a:blip r:embed="rId2"/>
          <a:stretch>
            <a:fillRect/>
          </a:stretch>
        </p:blipFill>
        <p:spPr>
          <a:xfrm>
            <a:off x="9913377" y="5248140"/>
            <a:ext cx="1839402" cy="1389041"/>
          </a:xfrm>
          <a:prstGeom prst="rect">
            <a:avLst/>
          </a:prstGeom>
        </p:spPr>
      </p:pic>
    </p:spTree>
    <p:extLst>
      <p:ext uri="{BB962C8B-B14F-4D97-AF65-F5344CB8AC3E}">
        <p14:creationId xmlns:p14="http://schemas.microsoft.com/office/powerpoint/2010/main" val="2386906691"/>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p:cNvSpPr>
          <p:nvPr>
            <p:ph type="pic" idx="13"/>
          </p:nvPr>
        </p:nvSpPr>
        <p:spPr>
          <a:xfrm>
            <a:off x="5613562" y="1143000"/>
            <a:ext cx="615933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3" name="Picture Placeholder 2"/>
          <p:cNvSpPr>
            <a:spLocks noGrp="1"/>
          </p:cNvSpPr>
          <p:nvPr>
            <p:ph type="pic" idx="14"/>
          </p:nvPr>
        </p:nvSpPr>
        <p:spPr>
          <a:xfrm>
            <a:off x="5613562"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4" name="Picture Placeholder 2"/>
          <p:cNvSpPr>
            <a:spLocks noGrp="1"/>
          </p:cNvSpPr>
          <p:nvPr>
            <p:ph type="pic" idx="15"/>
          </p:nvPr>
        </p:nvSpPr>
        <p:spPr>
          <a:xfrm>
            <a:off x="8693231"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003" y="1143000"/>
            <a:ext cx="4227991" cy="50292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11" name="Date Placeholder 3"/>
          <p:cNvSpPr>
            <a:spLocks noGrp="1"/>
          </p:cNvSpPr>
          <p:nvPr>
            <p:ph type="dt" sz="half" idx="2"/>
          </p:nvPr>
        </p:nvSpPr>
        <p:spPr>
          <a:xfrm>
            <a:off x="393192" y="6356351"/>
            <a:ext cx="932688" cy="365125"/>
          </a:xfrm>
          <a:prstGeom prst="rect">
            <a:avLst/>
          </a:prstGeom>
        </p:spPr>
        <p:txBody>
          <a:bodyPr vert="horz" lIns="91440" tIns="45720" rIns="91440" bIns="45720" rtlCol="0" anchor="ctr"/>
          <a:lstStyle>
            <a:lvl1pPr algn="l">
              <a:defRPr sz="1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F347540-F6CD-4665-83D0-4CD3FC351BD5}" type="datetime1">
              <a:rPr lang="en-US" smtClean="0"/>
              <a:t>6/5/2026</a:t>
            </a:fld>
            <a:endParaRPr lang="en-US"/>
          </a:p>
        </p:txBody>
      </p:sp>
      <p:sp>
        <p:nvSpPr>
          <p:cNvPr id="15" name="Footer Placeholder 4"/>
          <p:cNvSpPr>
            <a:spLocks noGrp="1"/>
          </p:cNvSpPr>
          <p:nvPr>
            <p:ph type="ftr" sz="quarter" idx="3"/>
          </p:nvPr>
        </p:nvSpPr>
        <p:spPr>
          <a:xfrm>
            <a:off x="3556162" y="6355080"/>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1535794381"/>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7119501"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386493"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D0CD75E9-66FB-45C4-B77F-A19D0CD015C1}" type="datetime1">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7191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841248"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5467546"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75A2DBF3-D129-41D0-96CD-1B96167B1683}" type="datetime1">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19412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mportant Emphasis 2">
    <p:bg>
      <p:bgPr>
        <a:solidFill>
          <a:srgbClr val="E974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21A72E19-40BF-4372-B8C6-79BE11244954}" type="datetime1">
              <a:rPr lang="en-US" smtClean="0"/>
              <a:t>6/5/2026</a:t>
            </a:fld>
            <a:endParaRPr lang="en-US">
              <a:solidFill>
                <a:schemeClr val="bg1"/>
              </a:solidFill>
            </a:endParaRPr>
          </a:p>
        </p:txBody>
      </p:sp>
    </p:spTree>
    <p:extLst>
      <p:ext uri="{BB962C8B-B14F-4D97-AF65-F5344CB8AC3E}">
        <p14:creationId xmlns:p14="http://schemas.microsoft.com/office/powerpoint/2010/main" val="4026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Important Emphasis 2">
    <p:bg>
      <p:bgPr>
        <a:solidFill>
          <a:srgbClr val="5EAF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BDFC11CC-7670-4488-8C72-4D9F20B7B23F}" type="datetime1">
              <a:rPr lang="en-US" smtClean="0"/>
              <a:t>6/5/2026</a:t>
            </a:fld>
            <a:endParaRPr lang="en-US"/>
          </a:p>
        </p:txBody>
      </p:sp>
    </p:spTree>
    <p:extLst>
      <p:ext uri="{BB962C8B-B14F-4D97-AF65-F5344CB8AC3E}">
        <p14:creationId xmlns:p14="http://schemas.microsoft.com/office/powerpoint/2010/main" val="63930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Important Emphasis 2">
    <p:bg>
      <p:bgPr>
        <a:solidFill>
          <a:srgbClr val="123C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4C467D4B-CAEF-4343-82A8-FE56F34E8617}" type="datetime1">
              <a:rPr lang="en-US" smtClean="0"/>
              <a:t>6/5/2026</a:t>
            </a:fld>
            <a:endParaRPr lang="en-US"/>
          </a:p>
        </p:txBody>
      </p:sp>
    </p:spTree>
    <p:extLst>
      <p:ext uri="{BB962C8B-B14F-4D97-AF65-F5344CB8AC3E}">
        <p14:creationId xmlns:p14="http://schemas.microsoft.com/office/powerpoint/2010/main" val="1480056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6BEE4-8CAC-4BC0-988C-AA6CF0B38F43}"/>
              </a:ext>
            </a:extLst>
          </p:cNvPr>
          <p:cNvSpPr>
            <a:spLocks noGrp="1"/>
          </p:cNvSpPr>
          <p:nvPr>
            <p:ph type="dt" sz="half" idx="10"/>
          </p:nvPr>
        </p:nvSpPr>
        <p:spPr/>
        <p:txBody>
          <a:bodyPr/>
          <a:lstStyle/>
          <a:p>
            <a:fld id="{81FC2B01-CA27-4C2C-8AC1-CFD033C48C24}" type="datetime1">
              <a:rPr lang="en-US" smtClean="0"/>
              <a:t>6/5/2026</a:t>
            </a:fld>
            <a:endParaRPr lang="en-US"/>
          </a:p>
        </p:txBody>
      </p:sp>
      <p:sp>
        <p:nvSpPr>
          <p:cNvPr id="3" name="Footer Placeholder 2">
            <a:extLst>
              <a:ext uri="{FF2B5EF4-FFF2-40B4-BE49-F238E27FC236}">
                <a16:creationId xmlns:a16="http://schemas.microsoft.com/office/drawing/2014/main" id="{B16EF818-D9F8-431B-8513-B88E3B52A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1382B9-6610-453E-841D-F92037CC5E38}"/>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310423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57875"/>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3755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C00CA825-5637-4A28-8027-8418901243E2}" type="datetime1">
              <a:rPr lang="en-US" smtClean="0"/>
              <a:t>6/5/2026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3181699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phic with title and descri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D844F-6E66-4B76-A2DF-A2DBBBEC551A}"/>
              </a:ext>
            </a:extLst>
          </p:cNvPr>
          <p:cNvSpPr/>
          <p:nvPr/>
        </p:nvSpPr>
        <p:spPr>
          <a:xfrm>
            <a:off x="0" y="0"/>
            <a:ext cx="4744074" cy="6858000"/>
          </a:xfrm>
          <a:prstGeom prst="rect">
            <a:avLst/>
          </a:prstGeom>
          <a:solidFill>
            <a:srgbClr val="12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EEB9A265-990D-47B5-A18D-9B35B9412805}"/>
              </a:ext>
            </a:extLst>
          </p:cNvPr>
          <p:cNvSpPr>
            <a:spLocks noGrp="1"/>
          </p:cNvSpPr>
          <p:nvPr>
            <p:ph type="title" hasCustomPrompt="1"/>
          </p:nvPr>
        </p:nvSpPr>
        <p:spPr>
          <a:xfrm>
            <a:off x="391947" y="1974689"/>
            <a:ext cx="3843184" cy="1316967"/>
          </a:xfrm>
        </p:spPr>
        <p:txBody>
          <a:bodyPr>
            <a:normAutofit/>
          </a:bodyPr>
          <a:lstStyle>
            <a:lvl1pPr>
              <a:defRPr sz="4000">
                <a:solidFill>
                  <a:schemeClr val="bg1"/>
                </a:solidFill>
              </a:defRPr>
            </a:lvl1pPr>
          </a:lstStyle>
          <a:p>
            <a:r>
              <a:rPr lang="en-US"/>
              <a:t>Click to edit title text</a:t>
            </a:r>
          </a:p>
        </p:txBody>
      </p:sp>
      <p:sp>
        <p:nvSpPr>
          <p:cNvPr id="4" name="Content Placeholder 3">
            <a:extLst>
              <a:ext uri="{FF2B5EF4-FFF2-40B4-BE49-F238E27FC236}">
                <a16:creationId xmlns:a16="http://schemas.microsoft.com/office/drawing/2014/main" id="{68635C71-C912-4053-B3F4-3916EF564208}"/>
              </a:ext>
            </a:extLst>
          </p:cNvPr>
          <p:cNvSpPr>
            <a:spLocks noGrp="1"/>
          </p:cNvSpPr>
          <p:nvPr>
            <p:ph sz="half" idx="2" hasCustomPrompt="1"/>
          </p:nvPr>
        </p:nvSpPr>
        <p:spPr>
          <a:xfrm>
            <a:off x="391947" y="3303639"/>
            <a:ext cx="3843184" cy="1835868"/>
          </a:xfrm>
        </p:spPr>
        <p:txBody>
          <a:bodyPr/>
          <a:lstStyle>
            <a:lvl1pPr marL="0" indent="0">
              <a:buNone/>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add secondary description</a:t>
            </a:r>
          </a:p>
        </p:txBody>
      </p:sp>
      <p:sp>
        <p:nvSpPr>
          <p:cNvPr id="7" name="Date Placeholder 6">
            <a:extLst>
              <a:ext uri="{FF2B5EF4-FFF2-40B4-BE49-F238E27FC236}">
                <a16:creationId xmlns:a16="http://schemas.microsoft.com/office/drawing/2014/main" id="{D2154D51-DFA5-47E9-8A9A-161DEBA45574}"/>
              </a:ext>
            </a:extLst>
          </p:cNvPr>
          <p:cNvSpPr>
            <a:spLocks noGrp="1"/>
          </p:cNvSpPr>
          <p:nvPr>
            <p:ph type="dt" sz="half" idx="10"/>
          </p:nvPr>
        </p:nvSpPr>
        <p:spPr/>
        <p:txBody>
          <a:bodyPr/>
          <a:lstStyle>
            <a:lvl1pPr>
              <a:defRPr>
                <a:solidFill>
                  <a:schemeClr val="bg1"/>
                </a:solidFill>
              </a:defRPr>
            </a:lvl1pPr>
          </a:lstStyle>
          <a:p>
            <a:fld id="{6729F1A2-E3EF-4042-B71E-45AAB183C932}" type="datetime1">
              <a:rPr lang="en-US" smtClean="0"/>
              <a:t>6/5/2026</a:t>
            </a:fld>
            <a:endParaRPr lang="en-US"/>
          </a:p>
        </p:txBody>
      </p:sp>
      <p:sp>
        <p:nvSpPr>
          <p:cNvPr id="8" name="Footer Placeholder 7">
            <a:extLst>
              <a:ext uri="{FF2B5EF4-FFF2-40B4-BE49-F238E27FC236}">
                <a16:creationId xmlns:a16="http://schemas.microsoft.com/office/drawing/2014/main" id="{37B49F03-611F-411C-98A0-798490E264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B22838-CE74-4C77-B1A0-EF028770F665}"/>
              </a:ext>
            </a:extLst>
          </p:cNvPr>
          <p:cNvSpPr>
            <a:spLocks noGrp="1"/>
          </p:cNvSpPr>
          <p:nvPr>
            <p:ph type="sldNum" sz="quarter" idx="12"/>
          </p:nvPr>
        </p:nvSpPr>
        <p:spPr/>
        <p:txBody>
          <a:bodyPr/>
          <a:lstStyle/>
          <a:p>
            <a:fld id="{7D19FC8C-636F-4B61-98CC-E41B290838A8}" type="slidenum">
              <a:rPr lang="en-US" smtClean="0"/>
              <a:t>‹#›</a:t>
            </a:fld>
            <a:endParaRPr lang="en-US"/>
          </a:p>
        </p:txBody>
      </p:sp>
      <p:sp>
        <p:nvSpPr>
          <p:cNvPr id="11" name="Content Placeholder 10">
            <a:extLst>
              <a:ext uri="{FF2B5EF4-FFF2-40B4-BE49-F238E27FC236}">
                <a16:creationId xmlns:a16="http://schemas.microsoft.com/office/drawing/2014/main" id="{A1D32AE5-25D3-4B35-AD19-9DD7D771C259}"/>
              </a:ext>
            </a:extLst>
          </p:cNvPr>
          <p:cNvSpPr>
            <a:spLocks noGrp="1"/>
          </p:cNvSpPr>
          <p:nvPr>
            <p:ph sz="quarter" idx="13" hasCustomPrompt="1"/>
          </p:nvPr>
        </p:nvSpPr>
        <p:spPr>
          <a:xfrm>
            <a:off x="5621960" y="1143000"/>
            <a:ext cx="5731840" cy="5029200"/>
          </a:xfrm>
        </p:spPr>
        <p:txBody>
          <a:bodyPr/>
          <a:lstStyle>
            <a:lvl1pPr>
              <a:defRPr>
                <a:solidFill>
                  <a:srgbClr val="142D43"/>
                </a:solidFill>
              </a:defRPr>
            </a:lvl1pPr>
            <a:lvl2pPr>
              <a:defRPr>
                <a:solidFill>
                  <a:schemeClr val="bg2"/>
                </a:solidFill>
              </a:defRPr>
            </a:lvl2pPr>
            <a:lvl3pPr>
              <a:defRPr>
                <a:solidFill>
                  <a:schemeClr val="bg2"/>
                </a:solidFill>
              </a:defRPr>
            </a:lvl3pPr>
            <a:lvl4pPr>
              <a:defRPr>
                <a:solidFill>
                  <a:srgbClr val="142D43"/>
                </a:solidFill>
              </a:defRPr>
            </a:lvl4pPr>
            <a:lvl5pPr>
              <a:defRPr>
                <a:solidFill>
                  <a:srgbClr val="142D43"/>
                </a:solidFill>
              </a:defRPr>
            </a:lvl5pPr>
          </a:lstStyle>
          <a:p>
            <a:pPr lvl="0"/>
            <a:r>
              <a:rPr lang="en-US"/>
              <a:t>Insert graphic, chart, table, etc.</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9F1A6B-1F84-87C0-C8E0-4EC5F43672A6}"/>
              </a:ext>
            </a:extLst>
          </p:cNvPr>
          <p:cNvSpPr/>
          <p:nvPr userDrawn="1"/>
        </p:nvSpPr>
        <p:spPr>
          <a:xfrm>
            <a:off x="0" y="0"/>
            <a:ext cx="47440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651047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de by sid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33FC6B-FC98-494C-9D40-0A4F4FF9A4CD}"/>
              </a:ext>
            </a:extLst>
          </p:cNvPr>
          <p:cNvSpPr/>
          <p:nvPr userDrawn="1"/>
        </p:nvSpPr>
        <p:spPr>
          <a:xfrm>
            <a:off x="0" y="0"/>
            <a:ext cx="12192000" cy="146304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7DE9D22E-DB7C-4006-AF13-5913FA627182}"/>
              </a:ext>
            </a:extLst>
          </p:cNvPr>
          <p:cNvSpPr>
            <a:spLocks noGrp="1"/>
          </p:cNvSpPr>
          <p:nvPr>
            <p:ph type="title"/>
          </p:nvPr>
        </p:nvSpPr>
        <p:spPr>
          <a:xfrm>
            <a:off x="838200" y="315966"/>
            <a:ext cx="10515600" cy="976570"/>
          </a:xfrm>
        </p:spPr>
        <p:txBody>
          <a:bodyPr>
            <a:normAutofit/>
          </a:bodyPr>
          <a:lstStyle>
            <a:lvl1pPr>
              <a:defRPr sz="40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7B855A9-E3B9-4D99-805C-01C058DAE9BD}"/>
              </a:ext>
            </a:extLst>
          </p:cNvPr>
          <p:cNvSpPr>
            <a:spLocks noGrp="1"/>
          </p:cNvSpPr>
          <p:nvPr>
            <p:ph type="dt" sz="half" idx="10"/>
          </p:nvPr>
        </p:nvSpPr>
        <p:spPr/>
        <p:txBody>
          <a:bodyPr/>
          <a:lstStyle/>
          <a:p>
            <a:fld id="{3800160F-0933-43C0-8382-C67528E35C82}" type="datetime1">
              <a:rPr lang="en-US" smtClean="0"/>
              <a:t>6/5/2026</a:t>
            </a:fld>
            <a:endParaRPr lang="en-US"/>
          </a:p>
        </p:txBody>
      </p:sp>
      <p:sp>
        <p:nvSpPr>
          <p:cNvPr id="4" name="Footer Placeholder 3">
            <a:extLst>
              <a:ext uri="{FF2B5EF4-FFF2-40B4-BE49-F238E27FC236}">
                <a16:creationId xmlns:a16="http://schemas.microsoft.com/office/drawing/2014/main" id="{019BE61A-C8F7-4C99-9238-52097B0B8D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4EECC4-CC7D-4B7D-8E9B-1D03E81613CD}"/>
              </a:ext>
            </a:extLst>
          </p:cNvPr>
          <p:cNvSpPr>
            <a:spLocks noGrp="1"/>
          </p:cNvSpPr>
          <p:nvPr>
            <p:ph type="sldNum" sz="quarter" idx="12"/>
          </p:nvPr>
        </p:nvSpPr>
        <p:spPr/>
        <p:txBody>
          <a:bodyPr/>
          <a:lstStyle/>
          <a:p>
            <a:fld id="{7D19FC8C-636F-4B61-98CC-E41B290838A8}" type="slidenum">
              <a:rPr lang="en-US" smtClean="0"/>
              <a:t>‹#›</a:t>
            </a:fld>
            <a:endParaRPr lang="en-US"/>
          </a:p>
        </p:txBody>
      </p:sp>
      <p:sp>
        <p:nvSpPr>
          <p:cNvPr id="8" name="Content Placeholder 2">
            <a:extLst>
              <a:ext uri="{FF2B5EF4-FFF2-40B4-BE49-F238E27FC236}">
                <a16:creationId xmlns:a16="http://schemas.microsoft.com/office/drawing/2014/main" id="{CE27BEDD-BE04-409C-89C3-79780BF2304F}"/>
              </a:ext>
            </a:extLst>
          </p:cNvPr>
          <p:cNvSpPr>
            <a:spLocks noGrp="1"/>
          </p:cNvSpPr>
          <p:nvPr>
            <p:ph idx="1"/>
          </p:nvPr>
        </p:nvSpPr>
        <p:spPr>
          <a:xfrm>
            <a:off x="838200" y="1601919"/>
            <a:ext cx="5144655" cy="4575043"/>
          </a:xfrm>
        </p:spPr>
        <p:txBody>
          <a:bodyPr/>
          <a:lstStyle>
            <a:lvl1pPr marL="0" indent="0">
              <a:buClr>
                <a:schemeClr val="accent2"/>
              </a:buClr>
              <a:buFont typeface="Segoe UI" panose="020B0502040204020203" pitchFamily="34" charse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26F1984-1578-4CB1-98CC-4DA4F81B7CBE}"/>
              </a:ext>
            </a:extLst>
          </p:cNvPr>
          <p:cNvSpPr>
            <a:spLocks noGrp="1"/>
          </p:cNvSpPr>
          <p:nvPr>
            <p:ph idx="13"/>
          </p:nvPr>
        </p:nvSpPr>
        <p:spPr>
          <a:xfrm>
            <a:off x="6209147" y="1601919"/>
            <a:ext cx="5144655" cy="4575043"/>
          </a:xfrm>
        </p:spPr>
        <p:txBody>
          <a:bodyPr/>
          <a:lstStyle>
            <a:lvl1pPr marL="0" indent="0">
              <a:buClr>
                <a:schemeClr val="accent2"/>
              </a:buClr>
              <a:buFont typeface="Segoe UI" panose="020B0502040204020203" pitchFamily="34" charse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94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5" y="1141875"/>
            <a:ext cx="4597881" cy="1325563"/>
          </a:xfrm>
          <a:prstGeom prst="rect">
            <a:avLst/>
          </a:prstGeom>
        </p:spPr>
        <p:txBody>
          <a:bodyPr/>
          <a:lstStyle>
            <a:lvl1pPr>
              <a:defRPr>
                <a:solidFill>
                  <a:srgbClr val="142D43"/>
                </a:solidFill>
              </a:defRPr>
            </a:lvl1pPr>
          </a:lstStyle>
          <a:p>
            <a:r>
              <a:rPr lang="en-US"/>
              <a:t>Agenda 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8" name="Text Placeholder 7">
            <a:extLst>
              <a:ext uri="{FF2B5EF4-FFF2-40B4-BE49-F238E27FC236}">
                <a16:creationId xmlns:a16="http://schemas.microsoft.com/office/drawing/2014/main" id="{A7B4C029-2EB1-6843-821F-6CA85021B0C9}"/>
              </a:ext>
            </a:extLst>
          </p:cNvPr>
          <p:cNvSpPr>
            <a:spLocks noGrp="1"/>
          </p:cNvSpPr>
          <p:nvPr>
            <p:ph type="body" sz="quarter" idx="10"/>
          </p:nvPr>
        </p:nvSpPr>
        <p:spPr>
          <a:xfrm>
            <a:off x="5945082" y="1143000"/>
            <a:ext cx="5400675" cy="5028148"/>
          </a:xfrm>
        </p:spPr>
        <p:txBody>
          <a:bodyPr/>
          <a:lstStyle>
            <a:lvl1pPr marL="342900" indent="-342900">
              <a:buClr>
                <a:srgbClr val="142D43"/>
              </a:buClr>
              <a:buSzPct val="110000"/>
              <a:buFont typeface="Arial" panose="020B0604020202020204" pitchFamily="34" charset="0"/>
              <a:buChar char="•"/>
              <a:defRPr>
                <a:solidFill>
                  <a:srgbClr val="142D43"/>
                </a:solidFill>
              </a:defRPr>
            </a:lvl1pPr>
            <a:lvl2pPr marL="800100" indent="-342900">
              <a:buClr>
                <a:srgbClr val="142D43"/>
              </a:buClr>
              <a:buSzPct val="110000"/>
              <a:buFont typeface="Arial" panose="020B0604020202020204" pitchFamily="34" charset="0"/>
              <a:buChar char="•"/>
              <a:defRPr>
                <a:solidFill>
                  <a:srgbClr val="142D43"/>
                </a:solidFill>
              </a:defRPr>
            </a:lvl2pPr>
            <a:lvl3pPr marL="1200150" indent="-285750">
              <a:buClr>
                <a:srgbClr val="142D43"/>
              </a:buClr>
              <a:buSzPct val="110000"/>
              <a:buFont typeface="Arial" panose="020B0604020202020204" pitchFamily="34" charset="0"/>
              <a:buChar char="•"/>
              <a:defRPr>
                <a:solidFill>
                  <a:srgbClr val="142D43"/>
                </a:solidFill>
              </a:defRPr>
            </a:lvl3pPr>
            <a:lvl4pPr marL="1657350" indent="-285750">
              <a:buClr>
                <a:srgbClr val="142D43"/>
              </a:buClr>
              <a:buSzPct val="110000"/>
              <a:buFont typeface="Arial" panose="020B0604020202020204" pitchFamily="34" charset="0"/>
              <a:buChar char="•"/>
              <a:defRPr>
                <a:solidFill>
                  <a:srgbClr val="142D43"/>
                </a:solidFill>
              </a:defRPr>
            </a:lvl4pPr>
            <a:lvl5pPr marL="2114550" indent="-285750">
              <a:buClr>
                <a:srgbClr val="142D43"/>
              </a:buClr>
              <a:buSzPct val="110000"/>
              <a:buFont typeface="Arial" panose="020B0604020202020204" pitchFamily="34" charset="0"/>
              <a:buChar char="•"/>
              <a:defRPr sz="1400">
                <a:solidFill>
                  <a:srgbClr val="142D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F72D15-49EE-CF08-A6E8-013C99A7F32B}"/>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302277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48" y="1141875"/>
            <a:ext cx="7027607" cy="1325563"/>
          </a:xfrm>
          <a:prstGeom prst="rect">
            <a:avLst/>
          </a:prstGeom>
        </p:spPr>
        <p:txBody>
          <a:bodyPr/>
          <a:lstStyle>
            <a:lvl1pPr>
              <a:defRPr>
                <a:solidFill>
                  <a:srgbClr val="142D43"/>
                </a:solidFill>
              </a:defRPr>
            </a:lvl1pPr>
          </a:lstStyle>
          <a:p>
            <a:r>
              <a:rPr lang="en-US"/>
              <a:t>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3" name="Slide Number Placeholder 5">
            <a:extLst>
              <a:ext uri="{FF2B5EF4-FFF2-40B4-BE49-F238E27FC236}">
                <a16:creationId xmlns:a16="http://schemas.microsoft.com/office/drawing/2014/main" id="{13DE0A56-05C6-63FB-8FD0-DBF8BD4EA10E}"/>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185073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3" name="Content Placeholder 2"/>
          <p:cNvSpPr>
            <a:spLocks noGrp="1"/>
          </p:cNvSpPr>
          <p:nvPr>
            <p:ph idx="1"/>
          </p:nvPr>
        </p:nvSpPr>
        <p:spPr>
          <a:xfrm>
            <a:off x="838200" y="1146220"/>
            <a:ext cx="10515600" cy="5030743"/>
          </a:xfrm>
        </p:spPr>
        <p:txBody>
          <a:bodyPr/>
          <a:lstStyle>
            <a:lvl1pPr marL="0" indent="0">
              <a:buNone/>
              <a:defRPr/>
            </a:lvl1pPr>
            <a:lvl2pPr marL="461963" indent="-228600">
              <a:defRPr/>
            </a:lvl2pPr>
            <a:lvl3pPr marL="914400" indent="-228600">
              <a:defRPr/>
            </a:lvl3pPr>
            <a:lvl4pPr marL="1376363" indent="-228600">
              <a:defRPr/>
            </a:lvl4pPr>
            <a:lvl5pPr marL="1828800" indent="-2286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D2E39-A838-3623-CB98-D54E0253ADFF}"/>
              </a:ext>
            </a:extLst>
          </p:cNvPr>
          <p:cNvSpPr>
            <a:spLocks noGrp="1"/>
          </p:cNvSpPr>
          <p:nvPr>
            <p:ph type="dt" sz="half" idx="10"/>
          </p:nvPr>
        </p:nvSpPr>
        <p:spPr/>
        <p:txBody>
          <a:bodyPr/>
          <a:lstStyle/>
          <a:p>
            <a:fld id="{5087C787-0B7F-4ACD-9E19-60F4B1F9E497}" type="datetime1">
              <a:rPr lang="en-US" smtClean="0"/>
              <a:t>6/5/2026</a:t>
            </a:fld>
            <a:endParaRPr lang="en-US"/>
          </a:p>
        </p:txBody>
      </p:sp>
      <p:sp>
        <p:nvSpPr>
          <p:cNvPr id="8" name="Footer Placeholder 7">
            <a:extLst>
              <a:ext uri="{FF2B5EF4-FFF2-40B4-BE49-F238E27FC236}">
                <a16:creationId xmlns:a16="http://schemas.microsoft.com/office/drawing/2014/main" id="{2069C7AE-9B95-9DAE-A443-A48DC1D1B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E0FBB-9329-6501-D598-4889F987109B}"/>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300918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71C7D8-6D15-4D74-AC8C-23FF2502A0E5}" type="datetime1">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9BF25576-66DD-2E8F-0817-4CB5F4DE3F83}"/>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206546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A448393C-FB89-4A5A-B123-96F2940AFF9E}" type="datetime1">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3233950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FAEA4C49-D9E9-4C1D-A89B-8B0D1E5B0F3E}" type="datetime1">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2" name="Picture Placeholder 2">
            <a:extLst>
              <a:ext uri="{FF2B5EF4-FFF2-40B4-BE49-F238E27FC236}">
                <a16:creationId xmlns:a16="http://schemas.microsoft.com/office/drawing/2014/main" id="{223A9F3D-CF95-C883-5B8F-9EB0EFF68271}"/>
              </a:ext>
            </a:extLst>
          </p:cNvPr>
          <p:cNvSpPr>
            <a:spLocks noGrp="1" noChangeAspect="1"/>
          </p:cNvSpPr>
          <p:nvPr>
            <p:ph type="pic" idx="13"/>
          </p:nvPr>
        </p:nvSpPr>
        <p:spPr>
          <a:xfrm>
            <a:off x="381000" y="1143000"/>
            <a:ext cx="11391900" cy="502920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Tree>
    <p:extLst>
      <p:ext uri="{BB962C8B-B14F-4D97-AF65-F5344CB8AC3E}">
        <p14:creationId xmlns:p14="http://schemas.microsoft.com/office/powerpoint/2010/main" val="1121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5E0F419-5DAC-17E4-E72D-19BDE21A7479}"/>
              </a:ext>
            </a:extLst>
          </p:cNvPr>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3" name="Date Placeholder 2"/>
          <p:cNvSpPr>
            <a:spLocks noGrp="1"/>
          </p:cNvSpPr>
          <p:nvPr>
            <p:ph type="dt" sz="half" idx="10"/>
          </p:nvPr>
        </p:nvSpPr>
        <p:spPr>
          <a:xfrm>
            <a:off x="393192" y="6356350"/>
            <a:ext cx="932895" cy="365125"/>
          </a:xfrm>
        </p:spPr>
        <p:txBody>
          <a:bodyPr/>
          <a:lstStyle>
            <a:lvl1pPr>
              <a:defRPr>
                <a:solidFill>
                  <a:schemeClr val="bg1"/>
                </a:solidFill>
              </a:defRPr>
            </a:lvl1pPr>
          </a:lstStyle>
          <a:p>
            <a:fld id="{2C67EAB6-E5A2-44F7-AF60-F474CCFE9486}" type="datetime1">
              <a:rPr lang="en-US" smtClean="0"/>
              <a:t>6/5/2026</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lang="en-US" sz="3200" kern="12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07093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436392" y="1138561"/>
            <a:ext cx="6336508" cy="503364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447" y="1175618"/>
            <a:ext cx="4227991" cy="499658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DBB2ACA6-7B8A-492C-9B4E-44554E61C62E}" type="datetime1">
              <a:rPr lang="en-US" smtClean="0"/>
              <a:t>6/5/2026</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82D781F0-6EA6-5294-44D0-E2587D3CF1B6}"/>
              </a:ext>
            </a:extLst>
          </p:cNvPr>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160298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295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71977"/>
            <a:ext cx="10515600" cy="50049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186FDBB5-EB7F-46DD-8E0D-5B99847F5890}" type="datetime1">
              <a:rPr lang="en-US" smtClean="0"/>
              <a:t>6/5/2026</a:t>
            </a:fld>
            <a:endParaRPr lang="en-US"/>
          </a:p>
        </p:txBody>
      </p:sp>
      <p:sp>
        <p:nvSpPr>
          <p:cNvPr id="5" name="Footer Placeholder 4"/>
          <p:cNvSpPr>
            <a:spLocks noGrp="1"/>
          </p:cNvSpPr>
          <p:nvPr>
            <p:ph type="ftr" sz="quarter" idx="3"/>
          </p:nvPr>
        </p:nvSpPr>
        <p:spPr>
          <a:xfrm>
            <a:off x="4038600" y="6357431"/>
            <a:ext cx="4114800" cy="365125"/>
          </a:xfrm>
          <a:prstGeom prst="rect">
            <a:avLst/>
          </a:prstGeom>
        </p:spPr>
        <p:txBody>
          <a:bodyPr vert="horz" lIns="91440" tIns="45720" rIns="91440" bIns="45720" rtlCol="0" anchor="ctr"/>
          <a:lstStyle>
            <a:lvl1pPr algn="l">
              <a:defRPr sz="10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10" name="Slide Number Placeholder 5">
            <a:extLst>
              <a:ext uri="{FF2B5EF4-FFF2-40B4-BE49-F238E27FC236}">
                <a16:creationId xmlns:a16="http://schemas.microsoft.com/office/drawing/2014/main" id="{ACCE4E26-6202-304E-B0BB-E9919FA96672}"/>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pic>
        <p:nvPicPr>
          <p:cNvPr id="8" name="Picture 7" descr="A picture containing building, tower&#10;&#10;Description automatically generated">
            <a:extLst>
              <a:ext uri="{FF2B5EF4-FFF2-40B4-BE49-F238E27FC236}">
                <a16:creationId xmlns:a16="http://schemas.microsoft.com/office/drawing/2014/main" id="{69EE0015-AF11-9205-8285-3AEC529CF441}"/>
              </a:ext>
            </a:extLst>
          </p:cNvPr>
          <p:cNvPicPr>
            <a:picLocks noChangeAspect="1"/>
          </p:cNvPicPr>
          <p:nvPr/>
        </p:nvPicPr>
        <p:blipFill>
          <a:blip r:embed="rId21">
            <a:duotone>
              <a:prstClr val="black"/>
              <a:schemeClr val="accent2">
                <a:tint val="45000"/>
                <a:satMod val="400000"/>
              </a:schemeClr>
            </a:duotone>
          </a:blip>
          <a:stretch>
            <a:fillRect/>
          </a:stretch>
        </p:blipFill>
        <p:spPr>
          <a:xfrm>
            <a:off x="11256938" y="365127"/>
            <a:ext cx="515962" cy="389633"/>
          </a:xfrm>
          <a:prstGeom prst="rect">
            <a:avLst/>
          </a:prstGeom>
        </p:spPr>
      </p:pic>
    </p:spTree>
    <p:extLst>
      <p:ext uri="{BB962C8B-B14F-4D97-AF65-F5344CB8AC3E}">
        <p14:creationId xmlns:p14="http://schemas.microsoft.com/office/powerpoint/2010/main" val="10522307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hf hdr="0" ftr="0"/>
  <p:txStyles>
    <p:titleStyle>
      <a:lvl1pPr algn="l" defTabSz="914400" rtl="0" eaLnBrk="1" latinLnBrk="0" hangingPunct="1">
        <a:lnSpc>
          <a:spcPct val="90000"/>
        </a:lnSpc>
        <a:spcBef>
          <a:spcPct val="0"/>
        </a:spcBef>
        <a:buNone/>
        <a:defRPr sz="3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528">
          <p15:clr>
            <a:srgbClr val="F26B43"/>
          </p15:clr>
        </p15:guide>
        <p15:guide id="3" pos="7152">
          <p15:clr>
            <a:srgbClr val="F26B43"/>
          </p15:clr>
        </p15:guide>
        <p15:guide id="4" pos="240">
          <p15:clr>
            <a:srgbClr val="F26B43"/>
          </p15:clr>
        </p15:guide>
        <p15:guide id="5" pos="7416">
          <p15:clr>
            <a:srgbClr val="F26B43"/>
          </p15:clr>
        </p15:guide>
        <p15:guide id="6" orient="horz" pos="7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06DA76D-6BCF-4630-5D68-59821FA8FED6}"/>
              </a:ext>
            </a:extLst>
          </p:cNvPr>
          <p:cNvSpPr>
            <a:spLocks noGrp="1"/>
          </p:cNvSpPr>
          <p:nvPr>
            <p:ph type="subTitle" idx="1"/>
          </p:nvPr>
        </p:nvSpPr>
        <p:spPr>
          <a:xfrm>
            <a:off x="845548" y="2215938"/>
            <a:ext cx="6499949" cy="2686812"/>
          </a:xfrm>
        </p:spPr>
        <p:txBody>
          <a:bodyPr>
            <a:normAutofit/>
          </a:bodyPr>
          <a:lstStyle/>
          <a:p>
            <a:r>
              <a:rPr lang="en-US" sz="1900" dirty="0"/>
              <a:t>Building Type &amp; Use: Multi-family residential, new construction, low-rise</a:t>
            </a:r>
          </a:p>
          <a:p>
            <a:r>
              <a:rPr lang="en-US" sz="1900" dirty="0"/>
              <a:t>Location: Los Angeles, CA</a:t>
            </a:r>
          </a:p>
          <a:p>
            <a:r>
              <a:rPr lang="en-US" sz="1900" dirty="0"/>
              <a:t>Occupancy/Client: Developed by A Community of Friends (ACOF) – affordable housing for military veterans who are homeless &amp; living with disabilities</a:t>
            </a:r>
          </a:p>
          <a:p>
            <a:r>
              <a:rPr lang="en-US" sz="1900" dirty="0"/>
              <a:t>Highlights: Net positive performance/LEED certification, all electric design, daylighting, energy star for residential</a:t>
            </a:r>
          </a:p>
          <a:p>
            <a:endParaRPr lang="en-US" dirty="0"/>
          </a:p>
        </p:txBody>
      </p:sp>
      <p:sp>
        <p:nvSpPr>
          <p:cNvPr id="3" name="Title 2">
            <a:extLst>
              <a:ext uri="{FF2B5EF4-FFF2-40B4-BE49-F238E27FC236}">
                <a16:creationId xmlns:a16="http://schemas.microsoft.com/office/drawing/2014/main" id="{BE62395A-F240-5B5B-E163-B8369A6476C0}"/>
              </a:ext>
            </a:extLst>
          </p:cNvPr>
          <p:cNvSpPr>
            <a:spLocks noGrp="1"/>
          </p:cNvSpPr>
          <p:nvPr>
            <p:ph type="title"/>
          </p:nvPr>
        </p:nvSpPr>
        <p:spPr>
          <a:xfrm>
            <a:off x="844113" y="1152144"/>
            <a:ext cx="6501384" cy="1076494"/>
          </a:xfrm>
        </p:spPr>
        <p:txBody>
          <a:bodyPr>
            <a:noAutofit/>
          </a:bodyPr>
          <a:lstStyle/>
          <a:p>
            <a:r>
              <a:rPr lang="en-US" sz="3200" dirty="0"/>
              <a:t>Multi-Family New Net Zero - LA</a:t>
            </a:r>
          </a:p>
        </p:txBody>
      </p:sp>
      <p:sp>
        <p:nvSpPr>
          <p:cNvPr id="5" name="TextBox 4">
            <a:extLst>
              <a:ext uri="{FF2B5EF4-FFF2-40B4-BE49-F238E27FC236}">
                <a16:creationId xmlns:a16="http://schemas.microsoft.com/office/drawing/2014/main" id="{C1BF26ED-1FB6-40E6-D586-3269F270F24B}"/>
              </a:ext>
            </a:extLst>
          </p:cNvPr>
          <p:cNvSpPr txBox="1"/>
          <p:nvPr/>
        </p:nvSpPr>
        <p:spPr>
          <a:xfrm>
            <a:off x="840418" y="4795012"/>
            <a:ext cx="6094948" cy="1384995"/>
          </a:xfrm>
          <a:prstGeom prst="rect">
            <a:avLst/>
          </a:prstGeom>
          <a:noFill/>
        </p:spPr>
        <p:txBody>
          <a:bodyPr wrap="square">
            <a:spAutoFit/>
          </a:bodyPr>
          <a:lstStyle/>
          <a:p>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case study is part of a series illustrating how building energy modeling is applied on real projects — showing the tools, decisions, and outcomes that define high-performance design in practice. </a:t>
            </a:r>
            <a:r>
              <a:rPr lang="en-US" sz="14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CalBEM</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 collaborative initiative sponsored by Southern California Edison, brings together California's building energy modeling (BEM) community to advance solutions for high-performance buildings.</a:t>
            </a:r>
          </a:p>
        </p:txBody>
      </p:sp>
      <p:sp>
        <p:nvSpPr>
          <p:cNvPr id="4" name="Subtitle 1">
            <a:extLst>
              <a:ext uri="{FF2B5EF4-FFF2-40B4-BE49-F238E27FC236}">
                <a16:creationId xmlns:a16="http://schemas.microsoft.com/office/drawing/2014/main" id="{AF1C97E8-A0BA-78F0-3BFD-57D848DCB033}"/>
              </a:ext>
            </a:extLst>
          </p:cNvPr>
          <p:cNvSpPr txBox="1">
            <a:spLocks/>
          </p:cNvSpPr>
          <p:nvPr/>
        </p:nvSpPr>
        <p:spPr>
          <a:xfrm>
            <a:off x="840418" y="3316228"/>
            <a:ext cx="9144000" cy="10764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11" name="Picture 10">
            <a:extLst>
              <a:ext uri="{FF2B5EF4-FFF2-40B4-BE49-F238E27FC236}">
                <a16:creationId xmlns:a16="http://schemas.microsoft.com/office/drawing/2014/main" id="{6A2FBCDD-BB98-E27C-E699-E935C1921AD5}"/>
              </a:ext>
            </a:extLst>
          </p:cNvPr>
          <p:cNvPicPr>
            <a:picLocks/>
          </p:cNvPicPr>
          <p:nvPr/>
        </p:nvPicPr>
        <p:blipFill>
          <a:blip r:embed="rId2"/>
          <a:stretch>
            <a:fillRect/>
          </a:stretch>
        </p:blipFill>
        <p:spPr>
          <a:xfrm>
            <a:off x="7351776" y="1152144"/>
            <a:ext cx="4425696" cy="2496312"/>
          </a:xfrm>
          <a:prstGeom prst="roundRect">
            <a:avLst/>
          </a:prstGeom>
          <a:ln>
            <a:solidFill>
              <a:schemeClr val="tx1"/>
            </a:solidFill>
          </a:ln>
        </p:spPr>
      </p:pic>
    </p:spTree>
    <p:extLst>
      <p:ext uri="{BB962C8B-B14F-4D97-AF65-F5344CB8AC3E}">
        <p14:creationId xmlns:p14="http://schemas.microsoft.com/office/powerpoint/2010/main" val="345527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90F0A-3660-1B98-9407-D376EEEF95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E72CC5-6516-37CA-85F9-761D3AB1B2E4}"/>
              </a:ext>
            </a:extLst>
          </p:cNvPr>
          <p:cNvPicPr>
            <a:picLocks noChangeAspect="1"/>
          </p:cNvPicPr>
          <p:nvPr/>
        </p:nvPicPr>
        <p:blipFill>
          <a:blip r:embed="rId2"/>
          <a:stretch>
            <a:fillRect/>
          </a:stretch>
        </p:blipFill>
        <p:spPr>
          <a:xfrm>
            <a:off x="651050" y="1674264"/>
            <a:ext cx="5324349" cy="3513000"/>
          </a:xfrm>
          <a:prstGeom prst="rect">
            <a:avLst/>
          </a:prstGeom>
        </p:spPr>
      </p:pic>
      <p:pic>
        <p:nvPicPr>
          <p:cNvPr id="9" name="Picture 8">
            <a:extLst>
              <a:ext uri="{FF2B5EF4-FFF2-40B4-BE49-F238E27FC236}">
                <a16:creationId xmlns:a16="http://schemas.microsoft.com/office/drawing/2014/main" id="{26AD0E68-DC60-3DB7-A4E9-80673CCB86F6}"/>
              </a:ext>
            </a:extLst>
          </p:cNvPr>
          <p:cNvPicPr>
            <a:picLocks noChangeAspect="1"/>
          </p:cNvPicPr>
          <p:nvPr/>
        </p:nvPicPr>
        <p:blipFill>
          <a:blip r:embed="rId3"/>
          <a:stretch>
            <a:fillRect/>
          </a:stretch>
        </p:blipFill>
        <p:spPr>
          <a:xfrm>
            <a:off x="6229350" y="1674264"/>
            <a:ext cx="5324348" cy="3509472"/>
          </a:xfrm>
          <a:prstGeom prst="rect">
            <a:avLst/>
          </a:prstGeom>
        </p:spPr>
      </p:pic>
      <p:sp>
        <p:nvSpPr>
          <p:cNvPr id="2" name="Title 1">
            <a:extLst>
              <a:ext uri="{FF2B5EF4-FFF2-40B4-BE49-F238E27FC236}">
                <a16:creationId xmlns:a16="http://schemas.microsoft.com/office/drawing/2014/main" id="{9A0E30A1-CFF3-23B7-D486-D9D268A3DEFF}"/>
              </a:ext>
            </a:extLst>
          </p:cNvPr>
          <p:cNvSpPr>
            <a:spLocks noGrp="1"/>
          </p:cNvSpPr>
          <p:nvPr>
            <p:ph type="title"/>
          </p:nvPr>
        </p:nvSpPr>
        <p:spPr/>
        <p:txBody>
          <a:bodyPr/>
          <a:lstStyle/>
          <a:p>
            <a:r>
              <a:rPr lang="en-US"/>
              <a:t>Results: Prediction Vs. Reality</a:t>
            </a:r>
          </a:p>
        </p:txBody>
      </p:sp>
      <p:sp>
        <p:nvSpPr>
          <p:cNvPr id="4" name="Rectangle 1">
            <a:extLst>
              <a:ext uri="{FF2B5EF4-FFF2-40B4-BE49-F238E27FC236}">
                <a16:creationId xmlns:a16="http://schemas.microsoft.com/office/drawing/2014/main" id="{A517C879-BCC9-2C75-EB5B-9C9CFCB04513}"/>
              </a:ext>
            </a:extLst>
          </p:cNvPr>
          <p:cNvSpPr>
            <a:spLocks noChangeArrowheads="1"/>
          </p:cNvSpPr>
          <p:nvPr/>
        </p:nvSpPr>
        <p:spPr bwMode="auto">
          <a:xfrm>
            <a:off x="838200" y="1143000"/>
            <a:ext cx="1051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Modeled end use breakdown and measured monthly data:</a:t>
            </a:r>
          </a:p>
        </p:txBody>
      </p:sp>
      <p:sp>
        <p:nvSpPr>
          <p:cNvPr id="3" name="Date Placeholder 2">
            <a:extLst>
              <a:ext uri="{FF2B5EF4-FFF2-40B4-BE49-F238E27FC236}">
                <a16:creationId xmlns:a16="http://schemas.microsoft.com/office/drawing/2014/main" id="{8E497C9D-3E8A-D9FB-8492-DE26CC939252}"/>
              </a:ext>
            </a:extLst>
          </p:cNvPr>
          <p:cNvSpPr>
            <a:spLocks noGrp="1"/>
          </p:cNvSpPr>
          <p:nvPr>
            <p:ph type="dt" sz="half" idx="10"/>
          </p:nvPr>
        </p:nvSpPr>
        <p:spPr/>
        <p:txBody>
          <a:bodyPr/>
          <a:lstStyle/>
          <a:p>
            <a:fld id="{656D62D7-16C1-4DB1-8E0E-5AE0043BB14A}" type="datetime1">
              <a:rPr lang="en-US" smtClean="0"/>
              <a:t>6/5/2026</a:t>
            </a:fld>
            <a:endParaRPr lang="en-US"/>
          </a:p>
        </p:txBody>
      </p:sp>
      <p:sp>
        <p:nvSpPr>
          <p:cNvPr id="5" name="Slide Number Placeholder 4">
            <a:extLst>
              <a:ext uri="{FF2B5EF4-FFF2-40B4-BE49-F238E27FC236}">
                <a16:creationId xmlns:a16="http://schemas.microsoft.com/office/drawing/2014/main" id="{C1B9FE4B-F51B-7A4F-2CF6-6A972A7B656F}"/>
              </a:ext>
            </a:extLst>
          </p:cNvPr>
          <p:cNvSpPr>
            <a:spLocks noGrp="1"/>
          </p:cNvSpPr>
          <p:nvPr>
            <p:ph type="sldNum" sz="quarter" idx="12"/>
          </p:nvPr>
        </p:nvSpPr>
        <p:spPr/>
        <p:txBody>
          <a:bodyPr/>
          <a:lstStyle/>
          <a:p>
            <a:fld id="{7D19FC8C-636F-4B61-98CC-E41B290838A8}" type="slidenum">
              <a:rPr lang="en-US" smtClean="0"/>
              <a:t>10</a:t>
            </a:fld>
            <a:endParaRPr lang="en-US"/>
          </a:p>
        </p:txBody>
      </p:sp>
    </p:spTree>
    <p:extLst>
      <p:ext uri="{BB962C8B-B14F-4D97-AF65-F5344CB8AC3E}">
        <p14:creationId xmlns:p14="http://schemas.microsoft.com/office/powerpoint/2010/main" val="199624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B5C72-BBE9-7B99-B279-115D6BD30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E2C6C-E3B0-606A-42F0-94C7BEDC277F}"/>
              </a:ext>
            </a:extLst>
          </p:cNvPr>
          <p:cNvSpPr>
            <a:spLocks noGrp="1"/>
          </p:cNvSpPr>
          <p:nvPr>
            <p:ph type="title"/>
          </p:nvPr>
        </p:nvSpPr>
        <p:spPr/>
        <p:txBody>
          <a:bodyPr>
            <a:normAutofit/>
          </a:bodyPr>
          <a:lstStyle/>
          <a:p>
            <a:r>
              <a:rPr lang="en-US"/>
              <a:t>Operational Performance: PV System</a:t>
            </a:r>
          </a:p>
        </p:txBody>
      </p:sp>
      <p:sp>
        <p:nvSpPr>
          <p:cNvPr id="4" name="Rectangle 1">
            <a:extLst>
              <a:ext uri="{FF2B5EF4-FFF2-40B4-BE49-F238E27FC236}">
                <a16:creationId xmlns:a16="http://schemas.microsoft.com/office/drawing/2014/main" id="{F7DF5631-0FD2-CD78-2F86-47A9C02E36F5}"/>
              </a:ext>
            </a:extLst>
          </p:cNvPr>
          <p:cNvSpPr>
            <a:spLocks noChangeArrowheads="1"/>
          </p:cNvSpPr>
          <p:nvPr/>
        </p:nvSpPr>
        <p:spPr bwMode="auto">
          <a:xfrm>
            <a:off x="847725" y="1152525"/>
            <a:ext cx="52482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The project failed to meet its ZNE goal </a:t>
            </a: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not because of a design flaw, but because of operational issues</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Investigation revealed that a </a:t>
            </a: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failed inverter</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and a </a:t>
            </a: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buildup of airborne particulate film</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on the solar panels significantly reduced PV production (by about 35% less than designed).</a:t>
            </a:r>
          </a:p>
        </p:txBody>
      </p:sp>
      <p:pic>
        <p:nvPicPr>
          <p:cNvPr id="9" name="Picture 8">
            <a:extLst>
              <a:ext uri="{FF2B5EF4-FFF2-40B4-BE49-F238E27FC236}">
                <a16:creationId xmlns:a16="http://schemas.microsoft.com/office/drawing/2014/main" id="{2AFA82D8-C1B7-343A-0981-C4F8EC9846AA}"/>
              </a:ext>
            </a:extLst>
          </p:cNvPr>
          <p:cNvPicPr>
            <a:picLocks noChangeAspect="1"/>
          </p:cNvPicPr>
          <p:nvPr/>
        </p:nvPicPr>
        <p:blipFill>
          <a:blip r:embed="rId3"/>
          <a:stretch>
            <a:fillRect/>
          </a:stretch>
        </p:blipFill>
        <p:spPr>
          <a:xfrm>
            <a:off x="6096000" y="1694005"/>
            <a:ext cx="5257800" cy="3469990"/>
          </a:xfrm>
          <a:prstGeom prst="rect">
            <a:avLst/>
          </a:prstGeom>
        </p:spPr>
      </p:pic>
      <p:pic>
        <p:nvPicPr>
          <p:cNvPr id="11" name="Picture 10">
            <a:extLst>
              <a:ext uri="{FF2B5EF4-FFF2-40B4-BE49-F238E27FC236}">
                <a16:creationId xmlns:a16="http://schemas.microsoft.com/office/drawing/2014/main" id="{67909A4A-54C7-B5A8-98A8-816FCA72D360}"/>
              </a:ext>
            </a:extLst>
          </p:cNvPr>
          <p:cNvPicPr>
            <a:picLocks noChangeAspect="1"/>
          </p:cNvPicPr>
          <p:nvPr/>
        </p:nvPicPr>
        <p:blipFill>
          <a:blip r:embed="rId4"/>
          <a:srcRect r="52711"/>
          <a:stretch>
            <a:fillRect/>
          </a:stretch>
        </p:blipFill>
        <p:spPr>
          <a:xfrm>
            <a:off x="1937962" y="2178899"/>
            <a:ext cx="3067802" cy="2766901"/>
          </a:xfrm>
          <a:prstGeom prst="rect">
            <a:avLst/>
          </a:prstGeom>
        </p:spPr>
      </p:pic>
      <p:sp>
        <p:nvSpPr>
          <p:cNvPr id="3" name="Date Placeholder 2">
            <a:extLst>
              <a:ext uri="{FF2B5EF4-FFF2-40B4-BE49-F238E27FC236}">
                <a16:creationId xmlns:a16="http://schemas.microsoft.com/office/drawing/2014/main" id="{37A98115-37CA-5809-04C0-38FA3D65061E}"/>
              </a:ext>
            </a:extLst>
          </p:cNvPr>
          <p:cNvSpPr>
            <a:spLocks noGrp="1"/>
          </p:cNvSpPr>
          <p:nvPr>
            <p:ph type="dt" sz="half" idx="10"/>
          </p:nvPr>
        </p:nvSpPr>
        <p:spPr/>
        <p:txBody>
          <a:bodyPr/>
          <a:lstStyle/>
          <a:p>
            <a:fld id="{6F4381F1-1D8C-48C2-A80F-2A5A54D105CF}" type="datetime1">
              <a:rPr lang="en-US" smtClean="0"/>
              <a:t>6/5/2026</a:t>
            </a:fld>
            <a:endParaRPr lang="en-US"/>
          </a:p>
        </p:txBody>
      </p:sp>
      <p:sp>
        <p:nvSpPr>
          <p:cNvPr id="5" name="Slide Number Placeholder 4">
            <a:extLst>
              <a:ext uri="{FF2B5EF4-FFF2-40B4-BE49-F238E27FC236}">
                <a16:creationId xmlns:a16="http://schemas.microsoft.com/office/drawing/2014/main" id="{B7D1F3F1-7737-4D92-C25C-9544862EE812}"/>
              </a:ext>
            </a:extLst>
          </p:cNvPr>
          <p:cNvSpPr>
            <a:spLocks noGrp="1"/>
          </p:cNvSpPr>
          <p:nvPr>
            <p:ph type="sldNum" sz="quarter" idx="12"/>
          </p:nvPr>
        </p:nvSpPr>
        <p:spPr/>
        <p:txBody>
          <a:bodyPr/>
          <a:lstStyle/>
          <a:p>
            <a:fld id="{7D19FC8C-636F-4B61-98CC-E41B290838A8}" type="slidenum">
              <a:rPr lang="en-US" smtClean="0"/>
              <a:t>11</a:t>
            </a:fld>
            <a:endParaRPr lang="en-US"/>
          </a:p>
        </p:txBody>
      </p:sp>
    </p:spTree>
    <p:extLst>
      <p:ext uri="{BB962C8B-B14F-4D97-AF65-F5344CB8AC3E}">
        <p14:creationId xmlns:p14="http://schemas.microsoft.com/office/powerpoint/2010/main" val="191331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897A2-DAD3-E49A-48B4-C806DDD70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F47F0-239A-3E56-5C90-BA8B92ACE529}"/>
              </a:ext>
            </a:extLst>
          </p:cNvPr>
          <p:cNvSpPr>
            <a:spLocks noGrp="1"/>
          </p:cNvSpPr>
          <p:nvPr>
            <p:ph type="title"/>
          </p:nvPr>
        </p:nvSpPr>
        <p:spPr/>
        <p:txBody>
          <a:bodyPr>
            <a:normAutofit/>
          </a:bodyPr>
          <a:lstStyle/>
          <a:p>
            <a:r>
              <a:rPr lang="en-US"/>
              <a:t>Impacts of Modeling</a:t>
            </a:r>
          </a:p>
        </p:txBody>
      </p:sp>
      <p:sp>
        <p:nvSpPr>
          <p:cNvPr id="4" name="Rectangle 1">
            <a:extLst>
              <a:ext uri="{FF2B5EF4-FFF2-40B4-BE49-F238E27FC236}">
                <a16:creationId xmlns:a16="http://schemas.microsoft.com/office/drawing/2014/main" id="{D01F288C-3E92-C263-728E-BE230A827F39}"/>
              </a:ext>
            </a:extLst>
          </p:cNvPr>
          <p:cNvSpPr>
            <a:spLocks noChangeArrowheads="1"/>
          </p:cNvSpPr>
          <p:nvPr/>
        </p:nvSpPr>
        <p:spPr bwMode="auto">
          <a:xfrm>
            <a:off x="838200" y="1143000"/>
            <a:ext cx="1051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The energy modeling successfully predicted the energy </a:t>
            </a:r>
            <a:r>
              <a:rPr kumimoji="0" lang="en-US" altLang="en-US" b="0" i="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demand</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of the building, proving the low-energy design strategies worked as intended: the modeled EUI (18.8) nearly matched the measured EUI (18.7).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Design Validation and System Sizing:</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BEM provided confidence in the passive design choices (like the PCM and advanced framing) and confirmed the necessary capacity for the complex hybrid DHW system and mini-split HVAC.</a:t>
            </a:r>
          </a:p>
        </p:txBody>
      </p:sp>
      <p:sp>
        <p:nvSpPr>
          <p:cNvPr id="3" name="Date Placeholder 2">
            <a:extLst>
              <a:ext uri="{FF2B5EF4-FFF2-40B4-BE49-F238E27FC236}">
                <a16:creationId xmlns:a16="http://schemas.microsoft.com/office/drawing/2014/main" id="{4FCE9518-DD8B-AC62-1561-9A704557807C}"/>
              </a:ext>
            </a:extLst>
          </p:cNvPr>
          <p:cNvSpPr>
            <a:spLocks noGrp="1"/>
          </p:cNvSpPr>
          <p:nvPr>
            <p:ph type="dt" sz="half" idx="10"/>
          </p:nvPr>
        </p:nvSpPr>
        <p:spPr/>
        <p:txBody>
          <a:bodyPr/>
          <a:lstStyle/>
          <a:p>
            <a:fld id="{6C685B1D-3EB5-4CED-A895-1AEB3CB7ECD6}" type="datetime1">
              <a:rPr lang="en-US" smtClean="0"/>
              <a:t>6/5/2026</a:t>
            </a:fld>
            <a:endParaRPr lang="en-US"/>
          </a:p>
        </p:txBody>
      </p:sp>
      <p:sp>
        <p:nvSpPr>
          <p:cNvPr id="5" name="Slide Number Placeholder 4">
            <a:extLst>
              <a:ext uri="{FF2B5EF4-FFF2-40B4-BE49-F238E27FC236}">
                <a16:creationId xmlns:a16="http://schemas.microsoft.com/office/drawing/2014/main" id="{1B8C0B0D-8B0A-D6C0-E619-D3584189EFEA}"/>
              </a:ext>
            </a:extLst>
          </p:cNvPr>
          <p:cNvSpPr>
            <a:spLocks noGrp="1"/>
          </p:cNvSpPr>
          <p:nvPr>
            <p:ph type="sldNum" sz="quarter" idx="12"/>
          </p:nvPr>
        </p:nvSpPr>
        <p:spPr/>
        <p:txBody>
          <a:bodyPr/>
          <a:lstStyle/>
          <a:p>
            <a:fld id="{7D19FC8C-636F-4B61-98CC-E41B290838A8}" type="slidenum">
              <a:rPr lang="en-US" smtClean="0"/>
              <a:t>12</a:t>
            </a:fld>
            <a:endParaRPr lang="en-US"/>
          </a:p>
        </p:txBody>
      </p:sp>
    </p:spTree>
    <p:extLst>
      <p:ext uri="{BB962C8B-B14F-4D97-AF65-F5344CB8AC3E}">
        <p14:creationId xmlns:p14="http://schemas.microsoft.com/office/powerpoint/2010/main" val="292543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CE778-3370-16E6-32AD-4C9F00734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78184-95CB-C9F7-9EE5-D616886167A1}"/>
              </a:ext>
            </a:extLst>
          </p:cNvPr>
          <p:cNvSpPr>
            <a:spLocks noGrp="1"/>
          </p:cNvSpPr>
          <p:nvPr>
            <p:ph type="title"/>
          </p:nvPr>
        </p:nvSpPr>
        <p:spPr/>
        <p:txBody>
          <a:bodyPr>
            <a:normAutofit/>
          </a:bodyPr>
          <a:lstStyle/>
          <a:p>
            <a:r>
              <a:rPr lang="en-US"/>
              <a:t>Key Take Aways</a:t>
            </a:r>
          </a:p>
        </p:txBody>
      </p:sp>
      <p:sp>
        <p:nvSpPr>
          <p:cNvPr id="5" name="TextBox 4">
            <a:extLst>
              <a:ext uri="{FF2B5EF4-FFF2-40B4-BE49-F238E27FC236}">
                <a16:creationId xmlns:a16="http://schemas.microsoft.com/office/drawing/2014/main" id="{7E9FC921-E37C-16E4-2B5D-E7A800B26760}"/>
              </a:ext>
            </a:extLst>
          </p:cNvPr>
          <p:cNvSpPr txBox="1"/>
          <p:nvPr/>
        </p:nvSpPr>
        <p:spPr>
          <a:xfrm>
            <a:off x="847725" y="1152130"/>
            <a:ext cx="5248275" cy="3416320"/>
          </a:xfrm>
          <a:prstGeom prst="rect">
            <a:avLst/>
          </a:prstGeom>
          <a:noFill/>
        </p:spPr>
        <p:txBody>
          <a:bodyPr wrap="square">
            <a:spAutoFit/>
          </a:bodyPr>
          <a:lstStyle/>
          <a:p>
            <a:pPr>
              <a:buNone/>
            </a:pPr>
            <a:r>
              <a:rPr lang="en-US">
                <a:effectLst/>
                <a:latin typeface="Open Sans Light" panose="020B0306030504020204" pitchFamily="34" charset="0"/>
                <a:ea typeface="Open Sans Light" panose="020B0306030504020204" pitchFamily="34" charset="0"/>
                <a:cs typeface="Open Sans Light" panose="020B0306030504020204" pitchFamily="34" charset="0"/>
              </a:rPr>
              <a:t>Building Energy Modeling was like a perfectly accurate weather forecast: it correctly predicted the temperature and climate (the building's energy </a:t>
            </a:r>
            <a:r>
              <a:rPr lang="en-US" i="1">
                <a:effectLst/>
                <a:latin typeface="Open Sans Light" panose="020B0306030504020204" pitchFamily="34" charset="0"/>
                <a:ea typeface="Open Sans Light" panose="020B0306030504020204" pitchFamily="34" charset="0"/>
                <a:cs typeface="Open Sans Light" panose="020B0306030504020204" pitchFamily="34" charset="0"/>
              </a:rPr>
              <a:t>demand</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a:p>
            <a:pPr>
              <a:buNone/>
            </a:pPr>
            <a:endParaRPr lang="en-US">
              <a:effectLst/>
              <a:latin typeface="Open Sans Light" panose="020B0306030504020204" pitchFamily="34" charset="0"/>
              <a:ea typeface="Open Sans Light" panose="020B0306030504020204" pitchFamily="34" charset="0"/>
              <a:cs typeface="Open Sans Light" panose="020B0306030504020204" pitchFamily="34" charset="0"/>
            </a:endParaRPr>
          </a:p>
          <a:p>
            <a:pPr>
              <a:buNone/>
            </a:pPr>
            <a:r>
              <a:rPr lang="en-US">
                <a:effectLst/>
                <a:latin typeface="Open Sans Light" panose="020B0306030504020204" pitchFamily="34" charset="0"/>
                <a:ea typeface="Open Sans Light" panose="020B0306030504020204" pitchFamily="34" charset="0"/>
                <a:cs typeface="Open Sans Light" panose="020B0306030504020204" pitchFamily="34" charset="0"/>
              </a:rPr>
              <a:t>However, the solar panels, which were meant to be the umbrella protecting the budget, had dirt buildup and equipment failure (operational issues). </a:t>
            </a:r>
          </a:p>
          <a:p>
            <a:pPr>
              <a:buNone/>
            </a:pPr>
            <a:endParaRPr lang="en-US">
              <a:latin typeface="Open Sans Light" panose="020B0306030504020204" pitchFamily="34" charset="0"/>
              <a:ea typeface="Open Sans Light" panose="020B0306030504020204" pitchFamily="34" charset="0"/>
              <a:cs typeface="Open Sans Light" panose="020B0306030504020204" pitchFamily="34" charset="0"/>
            </a:endParaRPr>
          </a:p>
          <a:p>
            <a:pPr>
              <a:buNone/>
            </a:pPr>
            <a:r>
              <a:rPr lang="en-US">
                <a:effectLst/>
                <a:latin typeface="Open Sans Light" panose="020B0306030504020204" pitchFamily="34" charset="0"/>
                <a:ea typeface="Open Sans Light" panose="020B0306030504020204" pitchFamily="34" charset="0"/>
                <a:cs typeface="Open Sans Light" panose="020B0306030504020204" pitchFamily="34" charset="0"/>
              </a:rPr>
              <a:t>This shows that successful ZNE relies on the </a:t>
            </a:r>
            <a:r>
              <a:rPr lang="en-US" b="1">
                <a:effectLst/>
                <a:latin typeface="Open Sans Light" panose="020B0306030504020204" pitchFamily="34" charset="0"/>
                <a:ea typeface="Open Sans Light" panose="020B0306030504020204" pitchFamily="34" charset="0"/>
                <a:cs typeface="Open Sans Light" panose="020B0306030504020204" pitchFamily="34" charset="0"/>
              </a:rPr>
              <a:t>Model, the Meter, and the Maintenance.</a:t>
            </a:r>
            <a:r>
              <a:rPr lang="en-US">
                <a:effectLst/>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13" name="Picture 12">
            <a:extLst>
              <a:ext uri="{FF2B5EF4-FFF2-40B4-BE49-F238E27FC236}">
                <a16:creationId xmlns:a16="http://schemas.microsoft.com/office/drawing/2014/main" id="{B31EB0A6-55EE-9D66-ACF7-E9B864B848BC}"/>
              </a:ext>
            </a:extLst>
          </p:cNvPr>
          <p:cNvPicPr>
            <a:picLocks noChangeAspect="1"/>
          </p:cNvPicPr>
          <p:nvPr/>
        </p:nvPicPr>
        <p:blipFill>
          <a:blip r:embed="rId3"/>
          <a:stretch>
            <a:fillRect/>
          </a:stretch>
        </p:blipFill>
        <p:spPr>
          <a:xfrm>
            <a:off x="6934200" y="-1200"/>
            <a:ext cx="5257800" cy="6859200"/>
          </a:xfrm>
          <a:prstGeom prst="rect">
            <a:avLst/>
          </a:prstGeom>
        </p:spPr>
      </p:pic>
      <p:sp>
        <p:nvSpPr>
          <p:cNvPr id="3" name="Date Placeholder 2">
            <a:extLst>
              <a:ext uri="{FF2B5EF4-FFF2-40B4-BE49-F238E27FC236}">
                <a16:creationId xmlns:a16="http://schemas.microsoft.com/office/drawing/2014/main" id="{C693D337-87BB-90C5-26CA-1958C13230BA}"/>
              </a:ext>
            </a:extLst>
          </p:cNvPr>
          <p:cNvSpPr>
            <a:spLocks noGrp="1"/>
          </p:cNvSpPr>
          <p:nvPr>
            <p:ph type="dt" sz="half" idx="10"/>
          </p:nvPr>
        </p:nvSpPr>
        <p:spPr/>
        <p:txBody>
          <a:bodyPr/>
          <a:lstStyle/>
          <a:p>
            <a:fld id="{C5C98DCF-F09C-452F-9C07-29716511A696}" type="datetime1">
              <a:rPr lang="en-US" smtClean="0"/>
              <a:t>6/5/2026</a:t>
            </a:fld>
            <a:endParaRPr lang="en-US"/>
          </a:p>
        </p:txBody>
      </p:sp>
      <p:sp>
        <p:nvSpPr>
          <p:cNvPr id="4" name="Slide Number Placeholder 3">
            <a:extLst>
              <a:ext uri="{FF2B5EF4-FFF2-40B4-BE49-F238E27FC236}">
                <a16:creationId xmlns:a16="http://schemas.microsoft.com/office/drawing/2014/main" id="{D972B0EB-8C1C-8756-C72A-04A10D30C677}"/>
              </a:ext>
            </a:extLst>
          </p:cNvPr>
          <p:cNvSpPr>
            <a:spLocks noGrp="1"/>
          </p:cNvSpPr>
          <p:nvPr>
            <p:ph type="sldNum" sz="quarter" idx="12"/>
          </p:nvPr>
        </p:nvSpPr>
        <p:spPr/>
        <p:txBody>
          <a:bodyPr/>
          <a:lstStyle/>
          <a:p>
            <a:fld id="{7D19FC8C-636F-4B61-98CC-E41B290838A8}" type="slidenum">
              <a:rPr lang="en-US" smtClean="0"/>
              <a:t>13</a:t>
            </a:fld>
            <a:endParaRPr lang="en-US"/>
          </a:p>
        </p:txBody>
      </p:sp>
    </p:spTree>
    <p:extLst>
      <p:ext uri="{BB962C8B-B14F-4D97-AF65-F5344CB8AC3E}">
        <p14:creationId xmlns:p14="http://schemas.microsoft.com/office/powerpoint/2010/main" val="42257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10E70-CA24-342F-30C8-7DAA0E2D520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2F16F5-1674-C4DF-60A6-FF416018F3FA}"/>
              </a:ext>
            </a:extLst>
          </p:cNvPr>
          <p:cNvPicPr>
            <a:picLocks noChangeAspect="1"/>
          </p:cNvPicPr>
          <p:nvPr/>
        </p:nvPicPr>
        <p:blipFill>
          <a:blip r:embed="rId2"/>
          <a:srcRect t="82996" r="12842"/>
          <a:stretch>
            <a:fillRect/>
          </a:stretch>
        </p:blipFill>
        <p:spPr>
          <a:xfrm>
            <a:off x="6704136" y="5278112"/>
            <a:ext cx="4451026" cy="907506"/>
          </a:xfrm>
          <a:prstGeom prst="rect">
            <a:avLst/>
          </a:prstGeom>
        </p:spPr>
      </p:pic>
      <p:pic>
        <p:nvPicPr>
          <p:cNvPr id="5" name="Picture 4">
            <a:extLst>
              <a:ext uri="{FF2B5EF4-FFF2-40B4-BE49-F238E27FC236}">
                <a16:creationId xmlns:a16="http://schemas.microsoft.com/office/drawing/2014/main" id="{A98DF18E-FA87-143D-0FD2-BCAD683AB278}"/>
              </a:ext>
            </a:extLst>
          </p:cNvPr>
          <p:cNvPicPr>
            <a:picLocks noChangeAspect="1"/>
          </p:cNvPicPr>
          <p:nvPr/>
        </p:nvPicPr>
        <p:blipFill>
          <a:blip r:embed="rId2"/>
          <a:srcRect b="21395"/>
          <a:stretch>
            <a:fillRect/>
          </a:stretch>
        </p:blipFill>
        <p:spPr>
          <a:xfrm>
            <a:off x="6685086" y="1140049"/>
            <a:ext cx="5106864" cy="4195213"/>
          </a:xfrm>
          <a:prstGeom prst="rect">
            <a:avLst/>
          </a:prstGeom>
        </p:spPr>
      </p:pic>
      <p:sp>
        <p:nvSpPr>
          <p:cNvPr id="2" name="Title 1">
            <a:extLst>
              <a:ext uri="{FF2B5EF4-FFF2-40B4-BE49-F238E27FC236}">
                <a16:creationId xmlns:a16="http://schemas.microsoft.com/office/drawing/2014/main" id="{DB59D8F2-0139-6A53-D4E8-C28FCA6718E1}"/>
              </a:ext>
            </a:extLst>
          </p:cNvPr>
          <p:cNvSpPr>
            <a:spLocks noGrp="1"/>
          </p:cNvSpPr>
          <p:nvPr>
            <p:ph type="title"/>
          </p:nvPr>
        </p:nvSpPr>
        <p:spPr/>
        <p:txBody>
          <a:bodyPr/>
          <a:lstStyle/>
          <a:p>
            <a:r>
              <a:rPr lang="en-US"/>
              <a:t>Site and Building Data</a:t>
            </a:r>
          </a:p>
        </p:txBody>
      </p:sp>
      <p:sp>
        <p:nvSpPr>
          <p:cNvPr id="3" name="Rectangle 1">
            <a:extLst>
              <a:ext uri="{FF2B5EF4-FFF2-40B4-BE49-F238E27FC236}">
                <a16:creationId xmlns:a16="http://schemas.microsoft.com/office/drawing/2014/main" id="{348766CA-B103-4B60-0CFF-1C497DFB104A}"/>
              </a:ext>
            </a:extLst>
          </p:cNvPr>
          <p:cNvSpPr>
            <a:spLocks noChangeArrowheads="1"/>
          </p:cNvSpPr>
          <p:nvPr/>
        </p:nvSpPr>
        <p:spPr bwMode="auto">
          <a:xfrm>
            <a:off x="830059" y="1159099"/>
            <a:ext cx="526594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Building Statistics: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Gross Floor Area:</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34,000 gross square feet.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Occupancy/Units:</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48 one-bedroom units and one two-bedroom manager unit.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Structure:</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Wood-frame construction.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Site:</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The site was previously occupied by light industrial structures and has </a:t>
            </a: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unobstructed solar access</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4" name="Date Placeholder 3">
            <a:extLst>
              <a:ext uri="{FF2B5EF4-FFF2-40B4-BE49-F238E27FC236}">
                <a16:creationId xmlns:a16="http://schemas.microsoft.com/office/drawing/2014/main" id="{9772450B-10F0-0BDE-C7CD-E25366BFB574}"/>
              </a:ext>
            </a:extLst>
          </p:cNvPr>
          <p:cNvSpPr>
            <a:spLocks noGrp="1"/>
          </p:cNvSpPr>
          <p:nvPr>
            <p:ph type="dt" sz="half" idx="10"/>
          </p:nvPr>
        </p:nvSpPr>
        <p:spPr/>
        <p:txBody>
          <a:bodyPr/>
          <a:lstStyle/>
          <a:p>
            <a:fld id="{EA1505C2-B964-4082-B4E5-6AA9031E245B}" type="datetime1">
              <a:rPr lang="en-US" smtClean="0"/>
              <a:t>6/5/2026</a:t>
            </a:fld>
            <a:endParaRPr lang="en-US"/>
          </a:p>
        </p:txBody>
      </p:sp>
      <p:sp>
        <p:nvSpPr>
          <p:cNvPr id="7" name="Slide Number Placeholder 6">
            <a:extLst>
              <a:ext uri="{FF2B5EF4-FFF2-40B4-BE49-F238E27FC236}">
                <a16:creationId xmlns:a16="http://schemas.microsoft.com/office/drawing/2014/main" id="{489C168A-A942-FF9E-0239-7AE08CE14229}"/>
              </a:ext>
            </a:extLst>
          </p:cNvPr>
          <p:cNvSpPr>
            <a:spLocks noGrp="1"/>
          </p:cNvSpPr>
          <p:nvPr>
            <p:ph type="sldNum" sz="quarter" idx="12"/>
          </p:nvPr>
        </p:nvSpPr>
        <p:spPr/>
        <p:txBody>
          <a:bodyPr/>
          <a:lstStyle/>
          <a:p>
            <a:fld id="{7D19FC8C-636F-4B61-98CC-E41B290838A8}" type="slidenum">
              <a:rPr lang="en-US" smtClean="0"/>
              <a:t>2</a:t>
            </a:fld>
            <a:endParaRPr lang="en-US"/>
          </a:p>
        </p:txBody>
      </p:sp>
    </p:spTree>
    <p:extLst>
      <p:ext uri="{BB962C8B-B14F-4D97-AF65-F5344CB8AC3E}">
        <p14:creationId xmlns:p14="http://schemas.microsoft.com/office/powerpoint/2010/main" val="352193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C9F1-1C19-D383-AF61-080EFFC9E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645E4-4D60-4CE1-A20F-CB80ED9BD641}"/>
              </a:ext>
            </a:extLst>
          </p:cNvPr>
          <p:cNvSpPr>
            <a:spLocks noGrp="1"/>
          </p:cNvSpPr>
          <p:nvPr>
            <p:ph type="title"/>
          </p:nvPr>
        </p:nvSpPr>
        <p:spPr/>
        <p:txBody>
          <a:bodyPr/>
          <a:lstStyle/>
          <a:p>
            <a:r>
              <a:rPr lang="en-US"/>
              <a:t>Goals</a:t>
            </a:r>
          </a:p>
        </p:txBody>
      </p:sp>
      <p:sp>
        <p:nvSpPr>
          <p:cNvPr id="7" name="TextBox 6">
            <a:extLst>
              <a:ext uri="{FF2B5EF4-FFF2-40B4-BE49-F238E27FC236}">
                <a16:creationId xmlns:a16="http://schemas.microsoft.com/office/drawing/2014/main" id="{2AC06F82-ED8B-4A44-20AB-B8E510A09D8B}"/>
              </a:ext>
            </a:extLst>
          </p:cNvPr>
          <p:cNvSpPr txBox="1"/>
          <p:nvPr/>
        </p:nvSpPr>
        <p:spPr>
          <a:xfrm>
            <a:off x="9111860" y="3016621"/>
            <a:ext cx="3080140" cy="2585323"/>
          </a:xfrm>
          <a:prstGeom prst="rect">
            <a:avLst/>
          </a:prstGeom>
          <a:noFill/>
        </p:spPr>
        <p:txBody>
          <a:bodyPr wrap="square">
            <a:spAutoFit/>
          </a:bodyPr>
          <a:lstStyle/>
          <a:p>
            <a:r>
              <a:rPr lang="en-US"/>
              <a:t>The Living Building Challenge</a:t>
            </a:r>
          </a:p>
          <a:p>
            <a:r>
              <a:rPr lang="en-US"/>
              <a:t>LEED® Certification </a:t>
            </a:r>
          </a:p>
          <a:p>
            <a:r>
              <a:rPr lang="en-US"/>
              <a:t>NetZero </a:t>
            </a:r>
          </a:p>
          <a:p>
            <a:endParaRPr lang="en-US"/>
          </a:p>
          <a:p>
            <a:r>
              <a:rPr lang="en-US"/>
              <a:t>are green building programs that are an integral part of ACOF’s housing development strategy.</a:t>
            </a:r>
          </a:p>
        </p:txBody>
      </p:sp>
      <p:sp>
        <p:nvSpPr>
          <p:cNvPr id="3" name="TextBox 2">
            <a:extLst>
              <a:ext uri="{FF2B5EF4-FFF2-40B4-BE49-F238E27FC236}">
                <a16:creationId xmlns:a16="http://schemas.microsoft.com/office/drawing/2014/main" id="{689FDCD5-CB61-D8A2-38F0-AB3D46A7305B}"/>
              </a:ext>
            </a:extLst>
          </p:cNvPr>
          <p:cNvSpPr txBox="1"/>
          <p:nvPr/>
        </p:nvSpPr>
        <p:spPr>
          <a:xfrm>
            <a:off x="9111860" y="1634909"/>
            <a:ext cx="3080140" cy="1200329"/>
          </a:xfrm>
          <a:prstGeom prst="rect">
            <a:avLst/>
          </a:prstGeom>
          <a:noFill/>
        </p:spPr>
        <p:txBody>
          <a:bodyPr wrap="square">
            <a:spAutoFit/>
          </a:bodyPr>
          <a:lstStyle/>
          <a:p>
            <a:r>
              <a:rPr lang="en-US"/>
              <a:t>The Living </a:t>
            </a:r>
            <a:r>
              <a:rPr lang="en-US" err="1"/>
              <a:t>BuildinA</a:t>
            </a:r>
            <a:r>
              <a:rPr lang="en-US"/>
              <a:t> Committee of Friends (ACOF) were awarded the project:</a:t>
            </a:r>
          </a:p>
        </p:txBody>
      </p:sp>
      <p:sp>
        <p:nvSpPr>
          <p:cNvPr id="6" name="Rectangle 1">
            <a:extLst>
              <a:ext uri="{FF2B5EF4-FFF2-40B4-BE49-F238E27FC236}">
                <a16:creationId xmlns:a16="http://schemas.microsoft.com/office/drawing/2014/main" id="{54F943A2-A4DB-A14E-DA62-F4FD2D10F1C5}"/>
              </a:ext>
            </a:extLst>
          </p:cNvPr>
          <p:cNvSpPr>
            <a:spLocks noChangeArrowheads="1"/>
          </p:cNvSpPr>
          <p:nvPr/>
        </p:nvSpPr>
        <p:spPr bwMode="auto">
          <a:xfrm>
            <a:off x="847725" y="1147178"/>
            <a:ext cx="5257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High energy performance goals to ensure long-term affordability and sustainability</a:t>
            </a:r>
            <a:endPar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ZNE Target:</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To achieve </a:t>
            </a: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Net Positive</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performance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Certification Goals:</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LEED for Homes Platinum certification</a:t>
            </a:r>
            <a:endParaRPr lang="en-US" alt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 Star® for Residential New Construction</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Decarbonization Goal:</a:t>
            </a:r>
            <a:endParaRPr lang="en-US" alt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no use of natural gas</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on the site</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mandating an </a:t>
            </a:r>
            <a:r>
              <a:rPr kumimoji="0" lang="en-US" altLang="en-US" b="1"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all-electric design</a:t>
            </a:r>
            <a:r>
              <a:rPr kumimoji="0" lang="en-US" altLang="en-US"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9" name="Picture 8">
            <a:extLst>
              <a:ext uri="{FF2B5EF4-FFF2-40B4-BE49-F238E27FC236}">
                <a16:creationId xmlns:a16="http://schemas.microsoft.com/office/drawing/2014/main" id="{4EE3DC95-0761-66B2-2B27-9A798D6F14D2}"/>
              </a:ext>
            </a:extLst>
          </p:cNvPr>
          <p:cNvPicPr>
            <a:picLocks noChangeAspect="1"/>
          </p:cNvPicPr>
          <p:nvPr/>
        </p:nvPicPr>
        <p:blipFill>
          <a:blip r:embed="rId3"/>
          <a:stretch>
            <a:fillRect/>
          </a:stretch>
        </p:blipFill>
        <p:spPr>
          <a:xfrm>
            <a:off x="6935120" y="0"/>
            <a:ext cx="5256880" cy="6858000"/>
          </a:xfrm>
          <a:prstGeom prst="rect">
            <a:avLst/>
          </a:prstGeom>
        </p:spPr>
      </p:pic>
      <p:sp>
        <p:nvSpPr>
          <p:cNvPr id="4" name="Date Placeholder 3">
            <a:extLst>
              <a:ext uri="{FF2B5EF4-FFF2-40B4-BE49-F238E27FC236}">
                <a16:creationId xmlns:a16="http://schemas.microsoft.com/office/drawing/2014/main" id="{4927BEB3-9EA7-5F77-3F02-BFC2921532F9}"/>
              </a:ext>
            </a:extLst>
          </p:cNvPr>
          <p:cNvSpPr>
            <a:spLocks noGrp="1"/>
          </p:cNvSpPr>
          <p:nvPr>
            <p:ph type="dt" sz="half" idx="10"/>
          </p:nvPr>
        </p:nvSpPr>
        <p:spPr/>
        <p:txBody>
          <a:bodyPr/>
          <a:lstStyle/>
          <a:p>
            <a:fld id="{A8AA4F8F-7FF9-4BD7-B609-FFA3C852A8BC}" type="datetime1">
              <a:rPr lang="en-US" smtClean="0"/>
              <a:t>6/5/2026</a:t>
            </a:fld>
            <a:endParaRPr lang="en-US"/>
          </a:p>
        </p:txBody>
      </p:sp>
      <p:sp>
        <p:nvSpPr>
          <p:cNvPr id="5" name="Slide Number Placeholder 4">
            <a:extLst>
              <a:ext uri="{FF2B5EF4-FFF2-40B4-BE49-F238E27FC236}">
                <a16:creationId xmlns:a16="http://schemas.microsoft.com/office/drawing/2014/main" id="{A24422EC-B645-D376-1889-B8AEE655B153}"/>
              </a:ext>
            </a:extLst>
          </p:cNvPr>
          <p:cNvSpPr>
            <a:spLocks noGrp="1"/>
          </p:cNvSpPr>
          <p:nvPr>
            <p:ph type="sldNum" sz="quarter" idx="12"/>
          </p:nvPr>
        </p:nvSpPr>
        <p:spPr/>
        <p:txBody>
          <a:bodyPr/>
          <a:lstStyle/>
          <a:p>
            <a:fld id="{7D19FC8C-636F-4B61-98CC-E41B290838A8}" type="slidenum">
              <a:rPr lang="en-US" smtClean="0"/>
              <a:t>3</a:t>
            </a:fld>
            <a:endParaRPr lang="en-US"/>
          </a:p>
        </p:txBody>
      </p:sp>
    </p:spTree>
    <p:extLst>
      <p:ext uri="{BB962C8B-B14F-4D97-AF65-F5344CB8AC3E}">
        <p14:creationId xmlns:p14="http://schemas.microsoft.com/office/powerpoint/2010/main" val="228246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D839F-0562-29AC-D937-A352AD584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4C5A8-5C18-3CE3-5FF0-1BF1D42134E0}"/>
              </a:ext>
            </a:extLst>
          </p:cNvPr>
          <p:cNvSpPr>
            <a:spLocks noGrp="1"/>
          </p:cNvSpPr>
          <p:nvPr>
            <p:ph type="title"/>
          </p:nvPr>
        </p:nvSpPr>
        <p:spPr/>
        <p:txBody>
          <a:bodyPr/>
          <a:lstStyle/>
          <a:p>
            <a:r>
              <a:rPr lang="en-US"/>
              <a:t>Challenges</a:t>
            </a:r>
          </a:p>
        </p:txBody>
      </p:sp>
      <p:sp>
        <p:nvSpPr>
          <p:cNvPr id="4" name="TextBox 3">
            <a:extLst>
              <a:ext uri="{FF2B5EF4-FFF2-40B4-BE49-F238E27FC236}">
                <a16:creationId xmlns:a16="http://schemas.microsoft.com/office/drawing/2014/main" id="{E659AAFF-2C7C-6BC7-E61C-41E33F558575}"/>
              </a:ext>
            </a:extLst>
          </p:cNvPr>
          <p:cNvSpPr txBox="1"/>
          <p:nvPr/>
        </p:nvSpPr>
        <p:spPr>
          <a:xfrm>
            <a:off x="847725" y="1152525"/>
            <a:ext cx="5257800" cy="2585323"/>
          </a:xfrm>
          <a:prstGeom prst="rect">
            <a:avLst/>
          </a:prstGeom>
          <a:noFill/>
        </p:spPr>
        <p:txBody>
          <a:bodyPr wrap="square">
            <a:spAutoFit/>
          </a:bodyPr>
          <a:lstStyle/>
          <a:p>
            <a:r>
              <a:rPr lang="en-US" b="1">
                <a:latin typeface="Open Sans Light" panose="020B0306030504020204" pitchFamily="34" charset="0"/>
                <a:ea typeface="Open Sans Light" panose="020B0306030504020204" pitchFamily="34" charset="0"/>
                <a:cs typeface="Open Sans Light" panose="020B0306030504020204" pitchFamily="34" charset="0"/>
              </a:rPr>
              <a:t>Site Constraints</a:t>
            </a:r>
          </a:p>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a:p>
            <a:r>
              <a:rPr lang="en-US">
                <a:latin typeface="Open Sans Light" panose="020B0306030504020204" pitchFamily="34" charset="0"/>
                <a:ea typeface="Open Sans Light" panose="020B0306030504020204" pitchFamily="34" charset="0"/>
                <a:cs typeface="Open Sans Light" panose="020B0306030504020204" pitchFamily="34" charset="0"/>
              </a:rPr>
              <a:t>Due to the urban context the area limitation of the roof would naturally limit the solar energy that could be collected, setting the maximum energy use that could be used by the buildings.</a:t>
            </a:r>
          </a:p>
          <a:p>
            <a:endParaRPr lang="en-US">
              <a:latin typeface="Open Sans Light" panose="020B0306030504020204" pitchFamily="34" charset="0"/>
              <a:ea typeface="Open Sans Light" panose="020B0306030504020204" pitchFamily="34" charset="0"/>
              <a:cs typeface="Open Sans Light" panose="020B0306030504020204" pitchFamily="34" charset="0"/>
            </a:endParaRPr>
          </a:p>
          <a:p>
            <a:r>
              <a:rPr lang="en-US">
                <a:latin typeface="Open Sans Light" panose="020B0306030504020204" pitchFamily="34" charset="0"/>
                <a:ea typeface="Open Sans Light" panose="020B0306030504020204" pitchFamily="34" charset="0"/>
                <a:cs typeface="Open Sans Light" panose="020B0306030504020204" pitchFamily="34" charset="0"/>
              </a:rPr>
              <a:t>However, no trees or nearby built objects affect solar access to the site</a:t>
            </a:r>
            <a:r>
              <a:rPr lang="en-US" i="1">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8" name="Picture 7">
            <a:extLst>
              <a:ext uri="{FF2B5EF4-FFF2-40B4-BE49-F238E27FC236}">
                <a16:creationId xmlns:a16="http://schemas.microsoft.com/office/drawing/2014/main" id="{28C2FCC5-22EF-7EA9-1FC3-1F2BB4751488}"/>
              </a:ext>
            </a:extLst>
          </p:cNvPr>
          <p:cNvPicPr>
            <a:picLocks noChangeAspect="1"/>
          </p:cNvPicPr>
          <p:nvPr/>
        </p:nvPicPr>
        <p:blipFill>
          <a:blip r:embed="rId3"/>
          <a:stretch>
            <a:fillRect/>
          </a:stretch>
        </p:blipFill>
        <p:spPr>
          <a:xfrm>
            <a:off x="6086475" y="1480406"/>
            <a:ext cx="5682491" cy="3897188"/>
          </a:xfrm>
          <a:prstGeom prst="rect">
            <a:avLst/>
          </a:prstGeom>
        </p:spPr>
      </p:pic>
      <p:sp>
        <p:nvSpPr>
          <p:cNvPr id="3" name="Date Placeholder 2">
            <a:extLst>
              <a:ext uri="{FF2B5EF4-FFF2-40B4-BE49-F238E27FC236}">
                <a16:creationId xmlns:a16="http://schemas.microsoft.com/office/drawing/2014/main" id="{690CDE7B-6987-94F5-4B24-4D8FE4A015CC}"/>
              </a:ext>
            </a:extLst>
          </p:cNvPr>
          <p:cNvSpPr>
            <a:spLocks noGrp="1"/>
          </p:cNvSpPr>
          <p:nvPr>
            <p:ph type="dt" sz="half" idx="10"/>
          </p:nvPr>
        </p:nvSpPr>
        <p:spPr/>
        <p:txBody>
          <a:bodyPr/>
          <a:lstStyle/>
          <a:p>
            <a:fld id="{FF4B9BD6-7B1C-474B-AFE3-A91ADD9E5561}" type="datetime1">
              <a:rPr lang="en-US" smtClean="0"/>
              <a:t>6/5/2026</a:t>
            </a:fld>
            <a:endParaRPr lang="en-US"/>
          </a:p>
        </p:txBody>
      </p:sp>
      <p:sp>
        <p:nvSpPr>
          <p:cNvPr id="5" name="Slide Number Placeholder 4">
            <a:extLst>
              <a:ext uri="{FF2B5EF4-FFF2-40B4-BE49-F238E27FC236}">
                <a16:creationId xmlns:a16="http://schemas.microsoft.com/office/drawing/2014/main" id="{F698BC54-C8DC-E625-CB23-CD711D07CC4E}"/>
              </a:ext>
            </a:extLst>
          </p:cNvPr>
          <p:cNvSpPr>
            <a:spLocks noGrp="1"/>
          </p:cNvSpPr>
          <p:nvPr>
            <p:ph type="sldNum" sz="quarter" idx="12"/>
          </p:nvPr>
        </p:nvSpPr>
        <p:spPr/>
        <p:txBody>
          <a:bodyPr/>
          <a:lstStyle/>
          <a:p>
            <a:fld id="{7D19FC8C-636F-4B61-98CC-E41B290838A8}" type="slidenum">
              <a:rPr lang="en-US" smtClean="0"/>
              <a:t>4</a:t>
            </a:fld>
            <a:endParaRPr lang="en-US"/>
          </a:p>
        </p:txBody>
      </p:sp>
    </p:spTree>
    <p:extLst>
      <p:ext uri="{BB962C8B-B14F-4D97-AF65-F5344CB8AC3E}">
        <p14:creationId xmlns:p14="http://schemas.microsoft.com/office/powerpoint/2010/main" val="3030575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2C44-F5C9-125B-9BFB-19039C5B1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6FE27-4250-6FA1-87F6-4E3F61191B5C}"/>
              </a:ext>
            </a:extLst>
          </p:cNvPr>
          <p:cNvSpPr>
            <a:spLocks noGrp="1"/>
          </p:cNvSpPr>
          <p:nvPr>
            <p:ph type="title"/>
          </p:nvPr>
        </p:nvSpPr>
        <p:spPr/>
        <p:txBody>
          <a:bodyPr/>
          <a:lstStyle/>
          <a:p>
            <a:r>
              <a:rPr lang="en-US"/>
              <a:t>Design Problems/ Approaches</a:t>
            </a:r>
          </a:p>
        </p:txBody>
      </p:sp>
      <p:sp>
        <p:nvSpPr>
          <p:cNvPr id="6" name="Rectangle 2">
            <a:extLst>
              <a:ext uri="{FF2B5EF4-FFF2-40B4-BE49-F238E27FC236}">
                <a16:creationId xmlns:a16="http://schemas.microsoft.com/office/drawing/2014/main" id="{63B87462-077B-C87A-554E-20BC51A619FC}"/>
              </a:ext>
            </a:extLst>
          </p:cNvPr>
          <p:cNvSpPr>
            <a:spLocks noChangeArrowheads="1"/>
          </p:cNvSpPr>
          <p:nvPr/>
        </p:nvSpPr>
        <p:spPr bwMode="auto">
          <a:xfrm>
            <a:off x="847725" y="1157003"/>
            <a:ext cx="52578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Problems </a:t>
            </a:r>
            <a:r>
              <a:rPr lang="en-US" altLang="en-US" b="1">
                <a:latin typeface="Open Sans Light" panose="020B0306030504020204" pitchFamily="34" charset="0"/>
                <a:ea typeface="Open Sans Light" panose="020B0306030504020204" pitchFamily="34" charset="0"/>
                <a:cs typeface="Open Sans Light" panose="020B0306030504020204" pitchFamily="34" charset="0"/>
              </a:rPr>
              <a:t>b</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eing </a:t>
            </a:r>
            <a:r>
              <a:rPr lang="en-US" altLang="en-US" b="1">
                <a:latin typeface="Open Sans Light" panose="020B0306030504020204" pitchFamily="34" charset="0"/>
                <a:ea typeface="Open Sans Light" panose="020B0306030504020204" pitchFamily="34" charset="0"/>
                <a:cs typeface="Open Sans Light" panose="020B0306030504020204" pitchFamily="34" charset="0"/>
              </a:rPr>
              <a:t>e</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valuated with targeted design approaches through use of Building Energy Modeling (BEM)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Balancing Loads and Limited Space:</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fit enough on-site renewable energy generation onto the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limited urban roof space</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to offset the total energy demand.</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endPar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Optimizing Water Heating:</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Mild climate kept heating and cooling loads low,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domestic hot water (DHW)</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was estimated to consume about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one-third of the total energy demand</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en-US" altLang="en-US" b="0" i="0" u="none" strike="noStrike" cap="none" normalizeH="0" baseline="0">
                <a:ln>
                  <a:noFill/>
                </a:ln>
                <a:solidFill>
                  <a:schemeClr val="tx1"/>
                </a:solidFill>
                <a:effectLst/>
                <a:latin typeface="Arial" panose="020B0604020202020204" pitchFamily="34" charset="0"/>
              </a:rPr>
              <a:t> </a:t>
            </a:r>
          </a:p>
        </p:txBody>
      </p:sp>
      <p:pic>
        <p:nvPicPr>
          <p:cNvPr id="11" name="Picture 10">
            <a:extLst>
              <a:ext uri="{FF2B5EF4-FFF2-40B4-BE49-F238E27FC236}">
                <a16:creationId xmlns:a16="http://schemas.microsoft.com/office/drawing/2014/main" id="{894034A9-35F7-384B-FADD-B0117941EC11}"/>
              </a:ext>
            </a:extLst>
          </p:cNvPr>
          <p:cNvPicPr>
            <a:picLocks noChangeAspect="1"/>
          </p:cNvPicPr>
          <p:nvPr/>
        </p:nvPicPr>
        <p:blipFill>
          <a:blip r:embed="rId3"/>
          <a:stretch>
            <a:fillRect/>
          </a:stretch>
        </p:blipFill>
        <p:spPr>
          <a:xfrm>
            <a:off x="6887957" y="1392205"/>
            <a:ext cx="4884943" cy="4572000"/>
          </a:xfrm>
          <a:prstGeom prst="rect">
            <a:avLst/>
          </a:prstGeom>
        </p:spPr>
      </p:pic>
      <p:sp>
        <p:nvSpPr>
          <p:cNvPr id="3" name="Date Placeholder 2">
            <a:extLst>
              <a:ext uri="{FF2B5EF4-FFF2-40B4-BE49-F238E27FC236}">
                <a16:creationId xmlns:a16="http://schemas.microsoft.com/office/drawing/2014/main" id="{6FBCB2ED-64CC-37E5-01DD-1F62906B51CE}"/>
              </a:ext>
            </a:extLst>
          </p:cNvPr>
          <p:cNvSpPr>
            <a:spLocks noGrp="1"/>
          </p:cNvSpPr>
          <p:nvPr>
            <p:ph type="dt" sz="half" idx="10"/>
          </p:nvPr>
        </p:nvSpPr>
        <p:spPr/>
        <p:txBody>
          <a:bodyPr/>
          <a:lstStyle/>
          <a:p>
            <a:fld id="{5F6DEAF7-01C2-476C-A77D-9C4BE8F7D8B3}" type="datetime1">
              <a:rPr lang="en-US" smtClean="0"/>
              <a:t>6/5/2026</a:t>
            </a:fld>
            <a:endParaRPr lang="en-US"/>
          </a:p>
        </p:txBody>
      </p:sp>
      <p:sp>
        <p:nvSpPr>
          <p:cNvPr id="4" name="Slide Number Placeholder 3">
            <a:extLst>
              <a:ext uri="{FF2B5EF4-FFF2-40B4-BE49-F238E27FC236}">
                <a16:creationId xmlns:a16="http://schemas.microsoft.com/office/drawing/2014/main" id="{30025B3B-6016-E200-0A28-FA25E8AC8989}"/>
              </a:ext>
            </a:extLst>
          </p:cNvPr>
          <p:cNvSpPr>
            <a:spLocks noGrp="1"/>
          </p:cNvSpPr>
          <p:nvPr>
            <p:ph type="sldNum" sz="quarter" idx="12"/>
          </p:nvPr>
        </p:nvSpPr>
        <p:spPr/>
        <p:txBody>
          <a:bodyPr/>
          <a:lstStyle/>
          <a:p>
            <a:fld id="{7D19FC8C-636F-4B61-98CC-E41B290838A8}" type="slidenum">
              <a:rPr lang="en-US" smtClean="0"/>
              <a:t>5</a:t>
            </a:fld>
            <a:endParaRPr lang="en-US"/>
          </a:p>
        </p:txBody>
      </p:sp>
    </p:spTree>
    <p:extLst>
      <p:ext uri="{BB962C8B-B14F-4D97-AF65-F5344CB8AC3E}">
        <p14:creationId xmlns:p14="http://schemas.microsoft.com/office/powerpoint/2010/main" val="334855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3ED0-3D66-3183-E346-9391E62DD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F9F8A-7651-6834-73A4-3BAEA7D067EB}"/>
              </a:ext>
            </a:extLst>
          </p:cNvPr>
          <p:cNvSpPr>
            <a:spLocks noGrp="1"/>
          </p:cNvSpPr>
          <p:nvPr>
            <p:ph type="title"/>
          </p:nvPr>
        </p:nvSpPr>
        <p:spPr/>
        <p:txBody>
          <a:bodyPr/>
          <a:lstStyle/>
          <a:p>
            <a:r>
              <a:rPr lang="en-US"/>
              <a:t>Design Problems/ Approaches</a:t>
            </a:r>
          </a:p>
        </p:txBody>
      </p:sp>
      <p:sp>
        <p:nvSpPr>
          <p:cNvPr id="6" name="Rectangle 2">
            <a:extLst>
              <a:ext uri="{FF2B5EF4-FFF2-40B4-BE49-F238E27FC236}">
                <a16:creationId xmlns:a16="http://schemas.microsoft.com/office/drawing/2014/main" id="{7C3573BA-31D8-FFBB-1EB6-200B432F4446}"/>
              </a:ext>
            </a:extLst>
          </p:cNvPr>
          <p:cNvSpPr>
            <a:spLocks noChangeArrowheads="1"/>
          </p:cNvSpPr>
          <p:nvPr/>
        </p:nvSpPr>
        <p:spPr bwMode="auto">
          <a:xfrm>
            <a:off x="838201" y="4413767"/>
            <a:ext cx="10515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3"/>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Increased Envelope Performance:</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Wood frame construction with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higher than code insulation </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levels by maximizing the wall area filled with insulation. </a:t>
            </a: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Phase Change Material (PCM)</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uses inside the south wall to avoid needing</a:t>
            </a:r>
            <a:r>
              <a:rPr lang="en-US" altLang="en-US">
                <a:latin typeface="Open Sans Light" panose="020B0306030504020204" pitchFamily="34" charset="0"/>
                <a:ea typeface="Open Sans Light" panose="020B0306030504020204" pitchFamily="34" charset="0"/>
                <a:cs typeface="Open Sans Light" panose="020B0306030504020204" pitchFamily="34" charset="0"/>
              </a:rPr>
              <a:t> expensive continuous exterior insulation</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PCM was estimated to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reduce seasonal heating and cooling loads by 30%</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p:txBody>
      </p:sp>
      <p:grpSp>
        <p:nvGrpSpPr>
          <p:cNvPr id="7" name="Group 6">
            <a:extLst>
              <a:ext uri="{FF2B5EF4-FFF2-40B4-BE49-F238E27FC236}">
                <a16:creationId xmlns:a16="http://schemas.microsoft.com/office/drawing/2014/main" id="{03C5BB73-37B5-CAC5-BDBA-0F9B41347706}"/>
              </a:ext>
            </a:extLst>
          </p:cNvPr>
          <p:cNvGrpSpPr/>
          <p:nvPr/>
        </p:nvGrpSpPr>
        <p:grpSpPr>
          <a:xfrm>
            <a:off x="622935" y="1228456"/>
            <a:ext cx="10961370" cy="2872194"/>
            <a:chOff x="689610" y="1523731"/>
            <a:chExt cx="10961370" cy="2872194"/>
          </a:xfrm>
        </p:grpSpPr>
        <p:pic>
          <p:nvPicPr>
            <p:cNvPr id="5" name="Picture 4">
              <a:extLst>
                <a:ext uri="{FF2B5EF4-FFF2-40B4-BE49-F238E27FC236}">
                  <a16:creationId xmlns:a16="http://schemas.microsoft.com/office/drawing/2014/main" id="{0EEA07FA-749B-D084-EAA0-29BEE3DC3842}"/>
                </a:ext>
              </a:extLst>
            </p:cNvPr>
            <p:cNvPicPr>
              <a:picLocks noChangeAspect="1"/>
            </p:cNvPicPr>
            <p:nvPr/>
          </p:nvPicPr>
          <p:blipFill>
            <a:blip r:embed="rId3"/>
            <a:srcRect b="29289"/>
            <a:stretch>
              <a:fillRect/>
            </a:stretch>
          </p:blipFill>
          <p:spPr>
            <a:xfrm>
              <a:off x="689610" y="1523731"/>
              <a:ext cx="10515600" cy="2568210"/>
            </a:xfrm>
            <a:prstGeom prst="rect">
              <a:avLst/>
            </a:prstGeom>
          </p:spPr>
        </p:pic>
        <p:pic>
          <p:nvPicPr>
            <p:cNvPr id="4" name="Picture 3">
              <a:extLst>
                <a:ext uri="{FF2B5EF4-FFF2-40B4-BE49-F238E27FC236}">
                  <a16:creationId xmlns:a16="http://schemas.microsoft.com/office/drawing/2014/main" id="{92B100F1-F543-B304-6EF2-D8F49925D2B2}"/>
                </a:ext>
              </a:extLst>
            </p:cNvPr>
            <p:cNvPicPr>
              <a:picLocks noChangeAspect="1"/>
            </p:cNvPicPr>
            <p:nvPr/>
          </p:nvPicPr>
          <p:blipFill>
            <a:blip r:embed="rId3"/>
            <a:srcRect t="89909" r="86341" b="2539"/>
            <a:stretch>
              <a:fillRect/>
            </a:stretch>
          </p:blipFill>
          <p:spPr>
            <a:xfrm>
              <a:off x="10214610" y="4121605"/>
              <a:ext cx="1436370" cy="274320"/>
            </a:xfrm>
            <a:prstGeom prst="rect">
              <a:avLst/>
            </a:prstGeom>
          </p:spPr>
        </p:pic>
      </p:grpSp>
      <p:sp>
        <p:nvSpPr>
          <p:cNvPr id="3" name="Date Placeholder 2">
            <a:extLst>
              <a:ext uri="{FF2B5EF4-FFF2-40B4-BE49-F238E27FC236}">
                <a16:creationId xmlns:a16="http://schemas.microsoft.com/office/drawing/2014/main" id="{854AF4D7-AE05-CCD7-8D32-4E20B149EDC6}"/>
              </a:ext>
            </a:extLst>
          </p:cNvPr>
          <p:cNvSpPr>
            <a:spLocks noGrp="1"/>
          </p:cNvSpPr>
          <p:nvPr>
            <p:ph type="dt" sz="half" idx="10"/>
          </p:nvPr>
        </p:nvSpPr>
        <p:spPr/>
        <p:txBody>
          <a:bodyPr/>
          <a:lstStyle/>
          <a:p>
            <a:fld id="{DAFA2492-BBB1-41AD-8608-B5A2BB00CA1C}" type="datetime1">
              <a:rPr lang="en-US" smtClean="0"/>
              <a:t>6/5/2026</a:t>
            </a:fld>
            <a:endParaRPr lang="en-US"/>
          </a:p>
        </p:txBody>
      </p:sp>
      <p:sp>
        <p:nvSpPr>
          <p:cNvPr id="8" name="Slide Number Placeholder 7">
            <a:extLst>
              <a:ext uri="{FF2B5EF4-FFF2-40B4-BE49-F238E27FC236}">
                <a16:creationId xmlns:a16="http://schemas.microsoft.com/office/drawing/2014/main" id="{76E56985-0DFC-BF02-EC52-67A1278A0069}"/>
              </a:ext>
            </a:extLst>
          </p:cNvPr>
          <p:cNvSpPr>
            <a:spLocks noGrp="1"/>
          </p:cNvSpPr>
          <p:nvPr>
            <p:ph type="sldNum" sz="quarter" idx="12"/>
          </p:nvPr>
        </p:nvSpPr>
        <p:spPr/>
        <p:txBody>
          <a:bodyPr/>
          <a:lstStyle/>
          <a:p>
            <a:fld id="{7D19FC8C-636F-4B61-98CC-E41B290838A8}" type="slidenum">
              <a:rPr lang="en-US" smtClean="0"/>
              <a:t>6</a:t>
            </a:fld>
            <a:endParaRPr lang="en-US"/>
          </a:p>
        </p:txBody>
      </p:sp>
    </p:spTree>
    <p:extLst>
      <p:ext uri="{BB962C8B-B14F-4D97-AF65-F5344CB8AC3E}">
        <p14:creationId xmlns:p14="http://schemas.microsoft.com/office/powerpoint/2010/main" val="1397203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0025F-25C5-FEEC-DAB6-479ABA8BB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25C28-7EBF-B2A3-25CD-6D21DA39869E}"/>
              </a:ext>
            </a:extLst>
          </p:cNvPr>
          <p:cNvSpPr>
            <a:spLocks noGrp="1"/>
          </p:cNvSpPr>
          <p:nvPr>
            <p:ph type="title"/>
          </p:nvPr>
        </p:nvSpPr>
        <p:spPr/>
        <p:txBody>
          <a:bodyPr/>
          <a:lstStyle/>
          <a:p>
            <a:r>
              <a:rPr lang="en-US"/>
              <a:t>Design Problems/ Approaches</a:t>
            </a:r>
          </a:p>
        </p:txBody>
      </p:sp>
      <p:pic>
        <p:nvPicPr>
          <p:cNvPr id="8" name="Picture 7">
            <a:extLst>
              <a:ext uri="{FF2B5EF4-FFF2-40B4-BE49-F238E27FC236}">
                <a16:creationId xmlns:a16="http://schemas.microsoft.com/office/drawing/2014/main" id="{467ACBE2-59A6-7102-7CB3-D4DF69DF08A8}"/>
              </a:ext>
            </a:extLst>
          </p:cNvPr>
          <p:cNvPicPr>
            <a:picLocks noChangeAspect="1"/>
          </p:cNvPicPr>
          <p:nvPr/>
        </p:nvPicPr>
        <p:blipFill>
          <a:blip r:embed="rId3"/>
          <a:stretch>
            <a:fillRect/>
          </a:stretch>
        </p:blipFill>
        <p:spPr>
          <a:xfrm>
            <a:off x="381000" y="1143000"/>
            <a:ext cx="9083158" cy="2135085"/>
          </a:xfrm>
          <a:prstGeom prst="rect">
            <a:avLst/>
          </a:prstGeom>
        </p:spPr>
      </p:pic>
      <p:pic>
        <p:nvPicPr>
          <p:cNvPr id="10" name="Picture 9">
            <a:extLst>
              <a:ext uri="{FF2B5EF4-FFF2-40B4-BE49-F238E27FC236}">
                <a16:creationId xmlns:a16="http://schemas.microsoft.com/office/drawing/2014/main" id="{268335E9-1C38-2C26-EE26-D1480EBACF19}"/>
              </a:ext>
            </a:extLst>
          </p:cNvPr>
          <p:cNvPicPr>
            <a:picLocks noChangeAspect="1"/>
          </p:cNvPicPr>
          <p:nvPr/>
        </p:nvPicPr>
        <p:blipFill>
          <a:blip r:embed="rId4"/>
          <a:stretch>
            <a:fillRect/>
          </a:stretch>
        </p:blipFill>
        <p:spPr>
          <a:xfrm>
            <a:off x="10164505" y="1142999"/>
            <a:ext cx="1607445" cy="5029200"/>
          </a:xfrm>
          <a:prstGeom prst="rect">
            <a:avLst/>
          </a:prstGeom>
        </p:spPr>
      </p:pic>
      <p:sp>
        <p:nvSpPr>
          <p:cNvPr id="6" name="Rectangle 2">
            <a:extLst>
              <a:ext uri="{FF2B5EF4-FFF2-40B4-BE49-F238E27FC236}">
                <a16:creationId xmlns:a16="http://schemas.microsoft.com/office/drawing/2014/main" id="{A9617AE1-D535-A050-FD27-25A3089E707A}"/>
              </a:ext>
            </a:extLst>
          </p:cNvPr>
          <p:cNvSpPr>
            <a:spLocks noChangeArrowheads="1"/>
          </p:cNvSpPr>
          <p:nvPr/>
        </p:nvSpPr>
        <p:spPr bwMode="auto">
          <a:xfrm>
            <a:off x="838200" y="4155512"/>
            <a:ext cx="93263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startAt="4"/>
              <a:tabLst/>
            </a:pP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Daylighting Strategy to Reduce </a:t>
            </a:r>
            <a:r>
              <a:rPr lang="en-US" altLang="en-US" b="1">
                <a:latin typeface="Open Sans Light" panose="020B0306030504020204" pitchFamily="34" charset="0"/>
                <a:ea typeface="Open Sans Light" panose="020B0306030504020204" pitchFamily="34" charset="0"/>
                <a:cs typeface="Open Sans Light" panose="020B0306030504020204" pitchFamily="34" charset="0"/>
              </a:rPr>
              <a:t>I</a:t>
            </a:r>
            <a:r>
              <a:rPr kumimoji="0" lang="en-US" altLang="en-US" sz="1800"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nternal Lighting Needs:</a:t>
            </a: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p>
            <a:pPr marL="742950" lvl="1"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Modeling supported the architectural choice to use advanced framing to place window headers higher, increasing the penetration of daylight deep into the units and thereby reducing the </a:t>
            </a:r>
            <a:r>
              <a:rPr kumimoji="0" lang="en-US" altLang="en-US" b="1"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Plug Load and Lighting</a:t>
            </a:r>
            <a:r>
              <a:rPr kumimoji="0" lang="en-US" altLang="en-US"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portion of the energy budget.</a:t>
            </a:r>
          </a:p>
        </p:txBody>
      </p:sp>
      <p:sp>
        <p:nvSpPr>
          <p:cNvPr id="3" name="Date Placeholder 2">
            <a:extLst>
              <a:ext uri="{FF2B5EF4-FFF2-40B4-BE49-F238E27FC236}">
                <a16:creationId xmlns:a16="http://schemas.microsoft.com/office/drawing/2014/main" id="{31602EAE-84F2-00FA-8455-8E035E7B7B0F}"/>
              </a:ext>
            </a:extLst>
          </p:cNvPr>
          <p:cNvSpPr>
            <a:spLocks noGrp="1"/>
          </p:cNvSpPr>
          <p:nvPr>
            <p:ph type="dt" sz="half" idx="10"/>
          </p:nvPr>
        </p:nvSpPr>
        <p:spPr/>
        <p:txBody>
          <a:bodyPr/>
          <a:lstStyle/>
          <a:p>
            <a:fld id="{A17DEB38-8E5F-4405-B2F7-2A682B689EC4}" type="datetime1">
              <a:rPr lang="en-US" smtClean="0"/>
              <a:t>6/5/2026</a:t>
            </a:fld>
            <a:endParaRPr lang="en-US"/>
          </a:p>
        </p:txBody>
      </p:sp>
      <p:sp>
        <p:nvSpPr>
          <p:cNvPr id="4" name="Slide Number Placeholder 3">
            <a:extLst>
              <a:ext uri="{FF2B5EF4-FFF2-40B4-BE49-F238E27FC236}">
                <a16:creationId xmlns:a16="http://schemas.microsoft.com/office/drawing/2014/main" id="{8D5041F1-845A-A8EB-2D54-B4945705388C}"/>
              </a:ext>
            </a:extLst>
          </p:cNvPr>
          <p:cNvSpPr>
            <a:spLocks noGrp="1"/>
          </p:cNvSpPr>
          <p:nvPr>
            <p:ph type="sldNum" sz="quarter" idx="12"/>
          </p:nvPr>
        </p:nvSpPr>
        <p:spPr/>
        <p:txBody>
          <a:bodyPr/>
          <a:lstStyle/>
          <a:p>
            <a:fld id="{7D19FC8C-636F-4B61-98CC-E41B290838A8}" type="slidenum">
              <a:rPr lang="en-US" smtClean="0"/>
              <a:t>7</a:t>
            </a:fld>
            <a:endParaRPr lang="en-US"/>
          </a:p>
        </p:txBody>
      </p:sp>
    </p:spTree>
    <p:extLst>
      <p:ext uri="{BB962C8B-B14F-4D97-AF65-F5344CB8AC3E}">
        <p14:creationId xmlns:p14="http://schemas.microsoft.com/office/powerpoint/2010/main" val="289984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775B-7F79-27A9-AEA9-A252AFEF4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85A50-6E0E-A5B4-5488-14F170E89FC9}"/>
              </a:ext>
            </a:extLst>
          </p:cNvPr>
          <p:cNvSpPr>
            <a:spLocks noGrp="1"/>
          </p:cNvSpPr>
          <p:nvPr>
            <p:ph type="title"/>
          </p:nvPr>
        </p:nvSpPr>
        <p:spPr/>
        <p:txBody>
          <a:bodyPr vert="horz" lIns="91440" tIns="45720" rIns="91440" bIns="45720" rtlCol="0" anchor="ctr">
            <a:normAutofit/>
          </a:bodyPr>
          <a:lstStyle/>
          <a:p>
            <a:r>
              <a:rPr lang="en-US" kern="1200" spc="0">
                <a:latin typeface="Open Sans Light" panose="020B0306030504020204" pitchFamily="34" charset="0"/>
                <a:ea typeface="Open Sans Light" panose="020B0306030504020204" pitchFamily="34" charset="0"/>
                <a:cs typeface="Open Sans Light" panose="020B0306030504020204" pitchFamily="34" charset="0"/>
              </a:rPr>
              <a:t>BEM Questions</a:t>
            </a:r>
          </a:p>
        </p:txBody>
      </p:sp>
      <p:sp>
        <p:nvSpPr>
          <p:cNvPr id="4" name="Rectangle 2">
            <a:extLst>
              <a:ext uri="{FF2B5EF4-FFF2-40B4-BE49-F238E27FC236}">
                <a16:creationId xmlns:a16="http://schemas.microsoft.com/office/drawing/2014/main" id="{A01B4382-2777-9345-025C-B9C55A5A5758}"/>
              </a:ext>
            </a:extLst>
          </p:cNvPr>
          <p:cNvSpPr>
            <a:spLocks noChangeArrowheads="1"/>
          </p:cNvSpPr>
          <p:nvPr/>
        </p:nvSpPr>
        <p:spPr bwMode="auto">
          <a:xfrm>
            <a:off x="838198" y="1163389"/>
            <a:ext cx="5257802" cy="36142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R="0" lvl="0" fontAlgn="base">
              <a:lnSpc>
                <a:spcPct val="90000"/>
              </a:lnSpc>
              <a:spcBef>
                <a:spcPts val="1000"/>
              </a:spcBef>
              <a:spcAft>
                <a:spcPct val="0"/>
              </a:spcAft>
              <a:buClr>
                <a:schemeClr val="accent2"/>
              </a:buClr>
              <a:buSzPct val="115000"/>
              <a:tabLst/>
            </a:pPr>
            <a:r>
              <a:rPr kumimoji="0" lang="en-US" altLang="en-US" sz="1600" b="0"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rPr>
              <a:t>The BEM process helped the integrated design team (Architects, Mechanical Engineers, and Solar Consultants) answer critical trade-off questions:</a:t>
            </a:r>
          </a:p>
          <a:p>
            <a:pPr marR="0" lvl="0" fontAlgn="base">
              <a:lnSpc>
                <a:spcPct val="90000"/>
              </a:lnSpc>
              <a:spcBef>
                <a:spcPts val="1000"/>
              </a:spcBef>
              <a:spcAft>
                <a:spcPct val="0"/>
              </a:spcAft>
              <a:buClr>
                <a:schemeClr val="accent2"/>
              </a:buClr>
              <a:buSzPct val="115000"/>
              <a:tabLst/>
            </a:pPr>
            <a:endParaRPr kumimoji="0" lang="en-US" altLang="en-US" sz="1600" b="0"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fontAlgn="base">
              <a:lnSpc>
                <a:spcPct val="90000"/>
              </a:lnSpc>
              <a:spcBef>
                <a:spcPts val="1000"/>
              </a:spcBef>
              <a:spcAft>
                <a:spcPct val="0"/>
              </a:spcAft>
              <a:buClr>
                <a:schemeClr val="tx1"/>
              </a:buClr>
              <a:buSzPct val="100000"/>
              <a:buFont typeface="+mj-lt"/>
              <a:buAutoNum type="arabicPeriod"/>
              <a:tabLst/>
            </a:pPr>
            <a:r>
              <a:rPr kumimoji="0" lang="en-US" altLang="en-US" sz="1600" b="1"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rPr>
              <a:t>How do we maximize the renewable energy system footprint?</a:t>
            </a:r>
            <a:r>
              <a:rPr kumimoji="0" lang="en-US" altLang="en-US" sz="1600" b="0"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rPr>
              <a:t> </a:t>
            </a:r>
          </a:p>
          <a:p>
            <a:pPr marL="342900" marR="0" lvl="0" indent="-342900" fontAlgn="base">
              <a:lnSpc>
                <a:spcPct val="90000"/>
              </a:lnSpc>
              <a:spcBef>
                <a:spcPts val="1000"/>
              </a:spcBef>
              <a:spcAft>
                <a:spcPct val="0"/>
              </a:spcAft>
              <a:buClr>
                <a:schemeClr val="accent2"/>
              </a:buClr>
              <a:buSzPct val="115000"/>
              <a:buFont typeface="+mj-lt"/>
              <a:buAutoNum type="arabicPeriod" startAt="2"/>
              <a:tabLst/>
            </a:pPr>
            <a:endParaRPr kumimoji="0" lang="en-US" altLang="en-US" sz="1600" b="1"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fontAlgn="base">
              <a:lnSpc>
                <a:spcPct val="90000"/>
              </a:lnSpc>
              <a:spcBef>
                <a:spcPts val="1000"/>
              </a:spcBef>
              <a:spcAft>
                <a:spcPct val="0"/>
              </a:spcAft>
              <a:buClr>
                <a:schemeClr val="tx1"/>
              </a:buClr>
              <a:buSzPct val="100000"/>
              <a:buFont typeface="+mj-lt"/>
              <a:buAutoNum type="arabicPeriod" startAt="2"/>
            </a:pPr>
            <a:r>
              <a:rPr lang="en-US" altLang="en-US" sz="1600" b="1">
                <a:latin typeface="Open Sans Light" panose="020B0306030504020204" pitchFamily="34" charset="0"/>
                <a:ea typeface="Open Sans Light" panose="020B0306030504020204" pitchFamily="34" charset="0"/>
                <a:cs typeface="Open Sans Light" panose="020B0306030504020204" pitchFamily="34" charset="0"/>
              </a:rPr>
              <a:t>Which DHW system is the most roof-area efficient?</a:t>
            </a:r>
          </a:p>
          <a:p>
            <a:pPr marL="342900" marR="0" lvl="0" indent="-342900" fontAlgn="base">
              <a:lnSpc>
                <a:spcPct val="90000"/>
              </a:lnSpc>
              <a:spcBef>
                <a:spcPts val="1000"/>
              </a:spcBef>
              <a:spcAft>
                <a:spcPct val="0"/>
              </a:spcAft>
              <a:buClr>
                <a:schemeClr val="accent2"/>
              </a:buClr>
              <a:buSzPct val="115000"/>
              <a:buFont typeface="+mj-lt"/>
              <a:buAutoNum type="arabicPeriod" startAt="3"/>
              <a:tabLst/>
            </a:pPr>
            <a:endParaRPr kumimoji="0" lang="en-US" altLang="en-US" sz="1600" b="1"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endParaRPr>
          </a:p>
          <a:p>
            <a:pPr marL="342900" marR="0" lvl="0" indent="-342900" fontAlgn="base">
              <a:lnSpc>
                <a:spcPct val="90000"/>
              </a:lnSpc>
              <a:spcBef>
                <a:spcPts val="1000"/>
              </a:spcBef>
              <a:spcAft>
                <a:spcPct val="0"/>
              </a:spcAft>
              <a:buClr>
                <a:schemeClr val="tx1"/>
              </a:buClr>
              <a:buSzPct val="100000"/>
              <a:buFont typeface="+mj-lt"/>
              <a:buAutoNum type="arabicPeriod" startAt="3"/>
              <a:tabLst/>
            </a:pPr>
            <a:r>
              <a:rPr kumimoji="0" lang="en-US" altLang="en-US" sz="1600" b="1"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rPr>
              <a:t>Will the envelope meet ZNE targets without costly upgrades?</a:t>
            </a:r>
            <a:endParaRPr kumimoji="0" lang="en-US" altLang="en-US" sz="1600" b="0" i="0" u="none" strike="noStrike" cap="none" normalizeH="0" baseline="0">
              <a:ln>
                <a:noFill/>
              </a:ln>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07D68445-7429-E3B8-722D-E8FB9C1A7775}"/>
              </a:ext>
            </a:extLst>
          </p:cNvPr>
          <p:cNvPicPr>
            <a:picLocks noChangeAspect="1"/>
          </p:cNvPicPr>
          <p:nvPr/>
        </p:nvPicPr>
        <p:blipFill>
          <a:blip r:embed="rId3"/>
          <a:srcRect l="12452" r="21763" b="-2"/>
          <a:stretch>
            <a:fillRect/>
          </a:stretch>
        </p:blipFill>
        <p:spPr>
          <a:xfrm>
            <a:off x="6315391" y="1188720"/>
            <a:ext cx="5038409" cy="4480560"/>
          </a:xfrm>
          <a:prstGeom prst="rect">
            <a:avLst/>
          </a:prstGeom>
          <a:noFill/>
        </p:spPr>
      </p:pic>
      <p:sp>
        <p:nvSpPr>
          <p:cNvPr id="3" name="Date Placeholder 2">
            <a:extLst>
              <a:ext uri="{FF2B5EF4-FFF2-40B4-BE49-F238E27FC236}">
                <a16:creationId xmlns:a16="http://schemas.microsoft.com/office/drawing/2014/main" id="{62D81023-2D40-58BC-16CD-23CD7267BDF0}"/>
              </a:ext>
            </a:extLst>
          </p:cNvPr>
          <p:cNvSpPr>
            <a:spLocks noGrp="1"/>
          </p:cNvSpPr>
          <p:nvPr>
            <p:ph type="dt" sz="half" idx="10"/>
          </p:nvPr>
        </p:nvSpPr>
        <p:spPr/>
        <p:txBody>
          <a:bodyPr/>
          <a:lstStyle/>
          <a:p>
            <a:fld id="{A259C25F-87E6-4535-8C86-10C7B8C13F39}" type="datetime1">
              <a:rPr lang="en-US" smtClean="0"/>
              <a:t>6/5/2026</a:t>
            </a:fld>
            <a:endParaRPr lang="en-US"/>
          </a:p>
        </p:txBody>
      </p:sp>
      <p:sp>
        <p:nvSpPr>
          <p:cNvPr id="5" name="Slide Number Placeholder 4">
            <a:extLst>
              <a:ext uri="{FF2B5EF4-FFF2-40B4-BE49-F238E27FC236}">
                <a16:creationId xmlns:a16="http://schemas.microsoft.com/office/drawing/2014/main" id="{A54402DF-5CA3-7189-8CF9-D07BC1EA8B30}"/>
              </a:ext>
            </a:extLst>
          </p:cNvPr>
          <p:cNvSpPr>
            <a:spLocks noGrp="1"/>
          </p:cNvSpPr>
          <p:nvPr>
            <p:ph type="sldNum" sz="quarter" idx="12"/>
          </p:nvPr>
        </p:nvSpPr>
        <p:spPr/>
        <p:txBody>
          <a:bodyPr/>
          <a:lstStyle/>
          <a:p>
            <a:fld id="{7D19FC8C-636F-4B61-98CC-E41B290838A8}" type="slidenum">
              <a:rPr lang="en-US" smtClean="0"/>
              <a:t>8</a:t>
            </a:fld>
            <a:endParaRPr lang="en-US"/>
          </a:p>
        </p:txBody>
      </p:sp>
    </p:spTree>
    <p:extLst>
      <p:ext uri="{BB962C8B-B14F-4D97-AF65-F5344CB8AC3E}">
        <p14:creationId xmlns:p14="http://schemas.microsoft.com/office/powerpoint/2010/main" val="261098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C10F-B6DC-0C0F-D424-BDA8F9BE7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D978A-3AF2-CF5A-2F1C-23F0CBB846EF}"/>
              </a:ext>
            </a:extLst>
          </p:cNvPr>
          <p:cNvSpPr>
            <a:spLocks noGrp="1"/>
          </p:cNvSpPr>
          <p:nvPr>
            <p:ph type="title"/>
          </p:nvPr>
        </p:nvSpPr>
        <p:spPr/>
        <p:txBody>
          <a:bodyPr/>
          <a:lstStyle/>
          <a:p>
            <a:r>
              <a:rPr lang="en-US"/>
              <a:t>Results: Prediction Vs. Reality</a:t>
            </a:r>
          </a:p>
        </p:txBody>
      </p:sp>
      <p:graphicFrame>
        <p:nvGraphicFramePr>
          <p:cNvPr id="3" name="Table 2">
            <a:extLst>
              <a:ext uri="{FF2B5EF4-FFF2-40B4-BE49-F238E27FC236}">
                <a16:creationId xmlns:a16="http://schemas.microsoft.com/office/drawing/2014/main" id="{00162C60-05F0-2747-7B96-301C5AC3C14B}"/>
              </a:ext>
            </a:extLst>
          </p:cNvPr>
          <p:cNvGraphicFramePr>
            <a:graphicFrameLocks noGrp="1"/>
          </p:cNvGraphicFramePr>
          <p:nvPr>
            <p:extLst>
              <p:ext uri="{D42A27DB-BD31-4B8C-83A1-F6EECF244321}">
                <p14:modId xmlns:p14="http://schemas.microsoft.com/office/powerpoint/2010/main" val="4245333457"/>
              </p:ext>
            </p:extLst>
          </p:nvPr>
        </p:nvGraphicFramePr>
        <p:xfrm>
          <a:off x="838201" y="2107506"/>
          <a:ext cx="10515600" cy="2389784"/>
        </p:xfrm>
        <a:graphic>
          <a:graphicData uri="http://schemas.openxmlformats.org/drawingml/2006/table">
            <a:tbl>
              <a:tblPr>
                <a:tableStyleId>{5940675A-B579-460E-94D1-54222C63F5DA}</a:tableStyleId>
              </a:tblPr>
              <a:tblGrid>
                <a:gridCol w="3505200">
                  <a:extLst>
                    <a:ext uri="{9D8B030D-6E8A-4147-A177-3AD203B41FA5}">
                      <a16:colId xmlns:a16="http://schemas.microsoft.com/office/drawing/2014/main" val="4042164998"/>
                    </a:ext>
                  </a:extLst>
                </a:gridCol>
                <a:gridCol w="3505200">
                  <a:extLst>
                    <a:ext uri="{9D8B030D-6E8A-4147-A177-3AD203B41FA5}">
                      <a16:colId xmlns:a16="http://schemas.microsoft.com/office/drawing/2014/main" val="3328002858"/>
                    </a:ext>
                  </a:extLst>
                </a:gridCol>
                <a:gridCol w="3505200">
                  <a:extLst>
                    <a:ext uri="{9D8B030D-6E8A-4147-A177-3AD203B41FA5}">
                      <a16:colId xmlns:a16="http://schemas.microsoft.com/office/drawing/2014/main" val="337387393"/>
                    </a:ext>
                  </a:extLst>
                </a:gridCol>
              </a:tblGrid>
              <a:tr h="560984">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Metric</a:t>
                      </a:r>
                    </a:p>
                  </a:txBody>
                  <a:tcPr anchor="ctr">
                    <a:solidFill>
                      <a:schemeClr val="bg1">
                        <a:lumMod val="75000"/>
                      </a:schemeClr>
                    </a:solidFill>
                  </a:tcP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Modeled Performance </a:t>
                      </a:r>
                    </a:p>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a:t>
                      </a:r>
                      <a:r>
                        <a:rPr lang="en-US" sz="1600" err="1">
                          <a:effectLst/>
                          <a:latin typeface="Open Sans Light" panose="020B0306030504020204" pitchFamily="34" charset="0"/>
                          <a:ea typeface="Open Sans Light" panose="020B0306030504020204" pitchFamily="34" charset="0"/>
                          <a:cs typeface="Open Sans Light" panose="020B0306030504020204" pitchFamily="34" charset="0"/>
                        </a:rPr>
                        <a:t>EnergyPro</a:t>
                      </a: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 v6, 2017)</a:t>
                      </a:r>
                    </a:p>
                  </a:txBody>
                  <a:tcPr anchor="ctr">
                    <a:solidFill>
                      <a:schemeClr val="bg1">
                        <a:lumMod val="75000"/>
                      </a:schemeClr>
                    </a:solidFill>
                  </a:tcP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Measured Performance (Annualized, 2019–2020)</a:t>
                      </a:r>
                    </a:p>
                  </a:txBody>
                  <a:tcPr anchor="ctr">
                    <a:solidFill>
                      <a:schemeClr val="bg1">
                        <a:lumMod val="75000"/>
                      </a:schemeClr>
                    </a:solidFill>
                  </a:tcPr>
                </a:tc>
                <a:extLst>
                  <a:ext uri="{0D108BD9-81ED-4DB2-BD59-A6C34878D82A}">
                    <a16:rowId xmlns:a16="http://schemas.microsoft.com/office/drawing/2014/main" val="2367242849"/>
                  </a:ext>
                </a:extLst>
              </a:tr>
              <a:tr h="320562">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Site Energy Use Intensity (EUI)</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18.8 </a:t>
                      </a:r>
                      <a:r>
                        <a:rPr lang="en-US" sz="1600" b="1" err="1">
                          <a:effectLst/>
                          <a:latin typeface="Open Sans Light" panose="020B0306030504020204" pitchFamily="34" charset="0"/>
                          <a:ea typeface="Open Sans Light" panose="020B0306030504020204" pitchFamily="34" charset="0"/>
                          <a:cs typeface="Open Sans Light" panose="020B0306030504020204" pitchFamily="34" charset="0"/>
                        </a:rPr>
                        <a:t>kBtu</a:t>
                      </a: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a:t>
                      </a:r>
                      <a:r>
                        <a:rPr lang="en-US" sz="1600" b="1" err="1">
                          <a:effectLst/>
                          <a:latin typeface="Open Sans Light" panose="020B0306030504020204" pitchFamily="34" charset="0"/>
                          <a:ea typeface="Open Sans Light" panose="020B0306030504020204" pitchFamily="34" charset="0"/>
                          <a:cs typeface="Open Sans Light" panose="020B0306030504020204" pitchFamily="34" charset="0"/>
                        </a:rPr>
                        <a:t>sq.ft</a:t>
                      </a: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 per year</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18.7 kBtu/sq.ft. per year</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846569343"/>
                  </a:ext>
                </a:extLst>
              </a:tr>
              <a:tr h="320562">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Annual Energy Use (Total)</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186,500 kWh</a:t>
                      </a:r>
                    </a:p>
                  </a:txBody>
                  <a:tcPr anchor="ct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185,850 kWh (Estimated)</a:t>
                      </a:r>
                    </a:p>
                  </a:txBody>
                  <a:tcPr anchor="ctr"/>
                </a:tc>
                <a:extLst>
                  <a:ext uri="{0D108BD9-81ED-4DB2-BD59-A6C34878D82A}">
                    <a16:rowId xmlns:a16="http://schemas.microsoft.com/office/drawing/2014/main" val="2866303853"/>
                  </a:ext>
                </a:extLst>
              </a:tr>
              <a:tr h="560984">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Annual PV Production</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(Designed to exceed 186,000 kWh)</a:t>
                      </a:r>
                    </a:p>
                  </a:txBody>
                  <a:tcPr anchor="ctr"/>
                </a:tc>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138,200 kWh per year</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315650476"/>
                  </a:ext>
                </a:extLst>
              </a:tr>
              <a:tr h="560984">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ZNE Status</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tc>
                  <a:txBody>
                    <a:bodyPr/>
                    <a:lstStyle/>
                    <a:p>
                      <a:pPr>
                        <a:buNone/>
                      </a:pPr>
                      <a:r>
                        <a:rPr lang="en-US" sz="1600">
                          <a:effectLst/>
                          <a:latin typeface="Open Sans Light" panose="020B0306030504020204" pitchFamily="34" charset="0"/>
                          <a:ea typeface="Open Sans Light" panose="020B0306030504020204" pitchFamily="34" charset="0"/>
                          <a:cs typeface="Open Sans Light" panose="020B0306030504020204" pitchFamily="34" charset="0"/>
                        </a:rPr>
                        <a:t>Modeled ZNE/Net Positive</a:t>
                      </a:r>
                    </a:p>
                  </a:txBody>
                  <a:tcPr anchor="ctr"/>
                </a:tc>
                <a:tc>
                  <a:txBody>
                    <a:bodyPr/>
                    <a:lstStyle/>
                    <a:p>
                      <a:pPr>
                        <a:buNone/>
                      </a:pPr>
                      <a:r>
                        <a:rPr lang="en-US" sz="1600" b="1">
                          <a:effectLst/>
                          <a:latin typeface="Open Sans Light" panose="020B0306030504020204" pitchFamily="34" charset="0"/>
                          <a:ea typeface="Open Sans Light" panose="020B0306030504020204" pitchFamily="34" charset="0"/>
                          <a:cs typeface="Open Sans Light" panose="020B0306030504020204" pitchFamily="34" charset="0"/>
                        </a:rPr>
                        <a:t>Fell significantly short of ZNE (Net Negative)</a:t>
                      </a:r>
                      <a:endParaRPr lang="en-US" sz="1600">
                        <a:effectLst/>
                        <a:latin typeface="Open Sans Light" panose="020B0306030504020204" pitchFamily="34" charset="0"/>
                        <a:ea typeface="Open Sans Light" panose="020B0306030504020204" pitchFamily="34" charset="0"/>
                        <a:cs typeface="Open Sans Light" panose="020B0306030504020204" pitchFamily="34" charset="0"/>
                      </a:endParaRPr>
                    </a:p>
                  </a:txBody>
                  <a:tcPr anchor="ctr"/>
                </a:tc>
                <a:extLst>
                  <a:ext uri="{0D108BD9-81ED-4DB2-BD59-A6C34878D82A}">
                    <a16:rowId xmlns:a16="http://schemas.microsoft.com/office/drawing/2014/main" val="1816869820"/>
                  </a:ext>
                </a:extLst>
              </a:tr>
            </a:tbl>
          </a:graphicData>
        </a:graphic>
      </p:graphicFrame>
      <p:sp>
        <p:nvSpPr>
          <p:cNvPr id="5" name="Rectangle 1">
            <a:extLst>
              <a:ext uri="{FF2B5EF4-FFF2-40B4-BE49-F238E27FC236}">
                <a16:creationId xmlns:a16="http://schemas.microsoft.com/office/drawing/2014/main" id="{D47F571D-B8BE-A165-A36D-31DE7707847D}"/>
              </a:ext>
            </a:extLst>
          </p:cNvPr>
          <p:cNvSpPr>
            <a:spLocks noChangeArrowheads="1"/>
          </p:cNvSpPr>
          <p:nvPr/>
        </p:nvSpPr>
        <p:spPr bwMode="auto">
          <a:xfrm>
            <a:off x="838200" y="1143000"/>
            <a:ext cx="1051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Comparison table of the modeled BEM prediction and the actual measured performance</a:t>
            </a:r>
          </a:p>
        </p:txBody>
      </p:sp>
      <p:sp>
        <p:nvSpPr>
          <p:cNvPr id="4" name="Date Placeholder 3">
            <a:extLst>
              <a:ext uri="{FF2B5EF4-FFF2-40B4-BE49-F238E27FC236}">
                <a16:creationId xmlns:a16="http://schemas.microsoft.com/office/drawing/2014/main" id="{B2D1DAF4-239C-1E37-85DF-92DD58D4DF27}"/>
              </a:ext>
            </a:extLst>
          </p:cNvPr>
          <p:cNvSpPr>
            <a:spLocks noGrp="1"/>
          </p:cNvSpPr>
          <p:nvPr>
            <p:ph type="dt" sz="half" idx="10"/>
          </p:nvPr>
        </p:nvSpPr>
        <p:spPr/>
        <p:txBody>
          <a:bodyPr/>
          <a:lstStyle/>
          <a:p>
            <a:fld id="{4C185688-CC66-44B7-8D8D-6A25416268E7}" type="datetime1">
              <a:rPr lang="en-US" smtClean="0"/>
              <a:t>6/5/2026</a:t>
            </a:fld>
            <a:endParaRPr lang="en-US"/>
          </a:p>
        </p:txBody>
      </p:sp>
      <p:sp>
        <p:nvSpPr>
          <p:cNvPr id="6" name="Slide Number Placeholder 5">
            <a:extLst>
              <a:ext uri="{FF2B5EF4-FFF2-40B4-BE49-F238E27FC236}">
                <a16:creationId xmlns:a16="http://schemas.microsoft.com/office/drawing/2014/main" id="{8C8B2291-7453-60EF-8CE6-7D20E8700037}"/>
              </a:ext>
            </a:extLst>
          </p:cNvPr>
          <p:cNvSpPr>
            <a:spLocks noGrp="1"/>
          </p:cNvSpPr>
          <p:nvPr>
            <p:ph type="sldNum" sz="quarter" idx="12"/>
          </p:nvPr>
        </p:nvSpPr>
        <p:spPr/>
        <p:txBody>
          <a:bodyPr/>
          <a:lstStyle/>
          <a:p>
            <a:fld id="{7D19FC8C-636F-4B61-98CC-E41B290838A8}" type="slidenum">
              <a:rPr lang="en-US" smtClean="0"/>
              <a:t>9</a:t>
            </a:fld>
            <a:endParaRPr lang="en-US"/>
          </a:p>
        </p:txBody>
      </p:sp>
    </p:spTree>
    <p:extLst>
      <p:ext uri="{BB962C8B-B14F-4D97-AF65-F5344CB8AC3E}">
        <p14:creationId xmlns:p14="http://schemas.microsoft.com/office/powerpoint/2010/main" val="3464752254"/>
      </p:ext>
    </p:extLst>
  </p:cSld>
  <p:clrMapOvr>
    <a:masterClrMapping/>
  </p:clrMapOvr>
</p:sld>
</file>

<file path=ppt/theme/theme1.xml><?xml version="1.0" encoding="utf-8"?>
<a:theme xmlns:a="http://schemas.openxmlformats.org/drawingml/2006/main" name="1_SCE 16x9 Whit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66889C-D109-419E-BE24-8D218A5C6D7E}" vid="{15181C94-D1FA-4876-B6A1-D66074978D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9f03392-5117-4f00-b8c7-c28d7de3d2f9" xsi:nil="true"/>
    <lcf76f155ced4ddcb4097134ff3c332f xmlns="b3aa00f3-ad7c-4c7c-b1bc-f653daa267e5">
      <Terms xmlns="http://schemas.microsoft.com/office/infopath/2007/PartnerControls"/>
    </lcf76f155ced4ddcb4097134ff3c332f>
    <SharedWithUsers xmlns="99f03392-5117-4f00-b8c7-c28d7de3d2f9">
      <UserInfo>
        <DisplayName/>
        <AccountId xsi:nil="true"/>
        <AccountType/>
      </UserInfo>
    </SharedWithUsers>
    <Data_x0020_Center_x0020_Modeling_x0020_Enhancements xmlns="d2824cd7-2a3f-438f-abd5-34fea22f39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DF5EBB28E9AF458860AD508F799B77" ma:contentTypeVersion="19" ma:contentTypeDescription="Create a new document." ma:contentTypeScope="" ma:versionID="ed06f1db373b653e0244d203b6631eaa">
  <xsd:schema xmlns:xsd="http://www.w3.org/2001/XMLSchema" xmlns:xs="http://www.w3.org/2001/XMLSchema" xmlns:p="http://schemas.microsoft.com/office/2006/metadata/properties" xmlns:ns2="d2824cd7-2a3f-438f-abd5-34fea22f395b" xmlns:ns3="99f03392-5117-4f00-b8c7-c28d7de3d2f9" xmlns:ns4="d5d122ac-9198-417a-96dd-3fd9d8a02c5d" xmlns:ns5="b3aa00f3-ad7c-4c7c-b1bc-f653daa267e5" targetNamespace="http://schemas.microsoft.com/office/2006/metadata/properties" ma:root="true" ma:fieldsID="40e97fca66e85d42615d1a61bcd3f0d1" ns2:_="" ns3:_="" ns4:_="" ns5:_="">
    <xsd:import namespace="d2824cd7-2a3f-438f-abd5-34fea22f395b"/>
    <xsd:import namespace="99f03392-5117-4f00-b8c7-c28d7de3d2f9"/>
    <xsd:import namespace="d5d122ac-9198-417a-96dd-3fd9d8a02c5d"/>
    <xsd:import namespace="b3aa00f3-ad7c-4c7c-b1bc-f653daa267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4:SharedWithDetails" minOccurs="0"/>
                <xsd:element ref="ns5: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Data_x0020_Center_x0020_Modeling_x0020_Enhance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24cd7-2a3f-438f-abd5-34fea22f39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Data_x0020_Center_x0020_Modeling_x0020_Enhancements" ma:index="26" nillable="true" ma:displayName="Data Center Modeling Enhancements" ma:format="Dropdown" ma:internalName="Data_x0020_Center_x0020_Modeling_x0020_Enhancements">
      <xsd:simpleType>
        <xsd:restriction base="dms:Choice">
          <xsd:enumeration value="High"/>
          <xsd:enumeration value="Choice 2"/>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99f03392-5117-4f00-b8c7-c28d7de3d2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7" nillable="true" ma:displayName="Taxonomy Catch All Column" ma:hidden="true" ma:list="{59c0f24b-8c7c-425b-a0b3-06561a6eab69}" ma:internalName="TaxCatchAll" ma:showField="CatchAllData" ma:web="99f03392-5117-4f00-b8c7-c28d7de3d2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d122ac-9198-417a-96dd-3fd9d8a02c5d"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aa00f3-ad7c-4c7c-b1bc-f653daa267e5" elementFormDefault="qualified">
    <xsd:import namespace="http://schemas.microsoft.com/office/2006/documentManagement/types"/>
    <xsd:import namespace="http://schemas.microsoft.com/office/infopath/2007/PartnerControls"/>
    <xsd:element name="lcf76f155ced4ddcb4097134ff3c332f" ma:index="16" nillable="true" ma:taxonomy="true" ma:internalName="lcf76f155ced4ddcb4097134ff3c332f" ma:taxonomyFieldName="MediaServiceImageTags" ma:displayName="Image Tags" ma:default="" ma:fieldId="{5cf76f15-5ced-4ddc-b409-7134ff3c332f}" ma:taxonomyMulti="true" ma:sspId="d9fbabe8-1c89-47f3-93c4-f60b3feb87f1" ma:termSetId="00000000-0000-0000-0000-000000000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8FED9-42BB-481F-8708-8F1655F0080D}">
  <ds:schemaRefs>
    <ds:schemaRef ds:uri="http://schemas.microsoft.com/sharepoint/v3/contenttype/forms"/>
  </ds:schemaRefs>
</ds:datastoreItem>
</file>

<file path=customXml/itemProps2.xml><?xml version="1.0" encoding="utf-8"?>
<ds:datastoreItem xmlns:ds="http://schemas.openxmlformats.org/officeDocument/2006/customXml" ds:itemID="{80912F2C-213A-444E-A2B1-90DB37AFE3CB}">
  <ds:schemaRefs>
    <ds:schemaRef ds:uri="4b62ff07-04d4-417d-9cf8-0e436d089a0f"/>
    <ds:schemaRef ds:uri="62ffea30-d905-4be7-ace6-292c5d4e61ab"/>
    <ds:schemaRef ds:uri="6ee95dc4-288c-4586-81f5-cac091520622"/>
    <ds:schemaRef ds:uri="9418430f-41b1-42c2-84e1-5b7366187ed0"/>
    <ds:schemaRef ds:uri="d2824cd7-2a3f-438f-abd5-34fea22f395b"/>
    <ds:schemaRef ds:uri="d5d122ac-9198-417a-96dd-3fd9d8a02c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3A60AA-9A7F-4389-89FE-3097B2DCF9DC}"/>
</file>

<file path=docProps/app.xml><?xml version="1.0" encoding="utf-8"?>
<Properties xmlns="http://schemas.openxmlformats.org/officeDocument/2006/extended-properties" xmlns:vt="http://schemas.openxmlformats.org/officeDocument/2006/docPropsVTypes">
  <Template>SCE PPT Template</Template>
  <TotalTime>49</TotalTime>
  <Words>1714</Words>
  <Application>Microsoft Office PowerPoint</Application>
  <PresentationFormat>Widescreen</PresentationFormat>
  <Paragraphs>175</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Open Sans</vt:lpstr>
      <vt:lpstr>Open Sans ExtraBold</vt:lpstr>
      <vt:lpstr>Open Sans Light</vt:lpstr>
      <vt:lpstr>Segoe UI</vt:lpstr>
      <vt:lpstr>Segoe UI Semibold</vt:lpstr>
      <vt:lpstr>1_SCE 16x9 White Template</vt:lpstr>
      <vt:lpstr>Multi-Family New Net Zero - LA</vt:lpstr>
      <vt:lpstr>Site and Building Data</vt:lpstr>
      <vt:lpstr>Goals</vt:lpstr>
      <vt:lpstr>Challenges</vt:lpstr>
      <vt:lpstr>Design Problems/ Approaches</vt:lpstr>
      <vt:lpstr>Design Problems/ Approaches</vt:lpstr>
      <vt:lpstr>Design Problems/ Approaches</vt:lpstr>
      <vt:lpstr>BEM Questions</vt:lpstr>
      <vt:lpstr>Results: Prediction Vs. Reality</vt:lpstr>
      <vt:lpstr>Results: Prediction Vs. Reality</vt:lpstr>
      <vt:lpstr>Operational Performance: PV System</vt:lpstr>
      <vt:lpstr>Impacts of Modeling</vt:lpstr>
      <vt:lpstr>Key Take 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CalBEM Working Group X</dc:title>
  <dc:creator>Elise Wall</dc:creator>
  <cp:lastModifiedBy>Michelle Reyes</cp:lastModifiedBy>
  <cp:revision>1</cp:revision>
  <dcterms:created xsi:type="dcterms:W3CDTF">2019-12-28T00:00:26Z</dcterms:created>
  <dcterms:modified xsi:type="dcterms:W3CDTF">2026-06-05T18:16:49Z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0x0101001DDF5EBB28E9AF458860AD508F799B77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