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8"/>
  </p:notesMasterIdLst>
  <p:sldIdLst>
    <p:sldId id="3051" r:id="rId5"/>
    <p:sldId id="2986" r:id="rId6"/>
    <p:sldId id="2987" r:id="rId7"/>
    <p:sldId id="3034" r:id="rId8"/>
    <p:sldId id="3033" r:id="rId9"/>
    <p:sldId id="2988" r:id="rId10"/>
    <p:sldId id="2989" r:id="rId11"/>
    <p:sldId id="2990" r:id="rId12"/>
    <p:sldId id="3035" r:id="rId13"/>
    <p:sldId id="2991" r:id="rId14"/>
    <p:sldId id="2992" r:id="rId15"/>
    <p:sldId id="3036" r:id="rId16"/>
    <p:sldId id="29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2A5123-F45C-E346-47BF-08E2F0EF6045}" name="Annaleigh McDonald" initials="AM" userId="S::amcdonald@cadeogroup.com::151cc7b4-fa6b-4bb4-ac77-3c053d37556f" providerId="AD"/>
  <p188:author id="{DE82CC3B-4ABD-D8C3-1DB2-03FD0ECD6BA0}" name="Neil Bulger" initials="NB" userId="S::neil@a2efficiency.com::e8674582-6166-4571-8d0f-e172428a4ae7" providerId="AD"/>
  <p188:author id="{E8E57053-F67F-88EE-487A-36A6BDCA2DEF}" name="Blake McLam" initials="BM" userId="S::blake.mclam@a2efficiency.com::c1160746-8e9a-4bc7-a280-5265efc7e49f" providerId="AD"/>
  <p188:author id="{562653A7-DACE-7ADB-5E8A-40B2DCCA4011}" name="Bretnie E" initials="BE" userId="12b640d65c468b9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8DF"/>
    <a:srgbClr val="E6E6E6"/>
    <a:srgbClr val="EA9189"/>
    <a:srgbClr val="E0E8EB"/>
    <a:srgbClr val="034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Bulger" userId="e8674582-6166-4571-8d0f-e172428a4ae7" providerId="ADAL" clId="{45AB86E9-2A5C-4AAD-92F7-2BD477A6EA13}"/>
    <pc:docChg chg="modSld">
      <pc:chgData name="Neil Bulger" userId="e8674582-6166-4571-8d0f-e172428a4ae7" providerId="ADAL" clId="{45AB86E9-2A5C-4AAD-92F7-2BD477A6EA13}" dt="2026-06-03T17:56:21.333" v="9" actId="20577"/>
      <pc:docMkLst>
        <pc:docMk/>
      </pc:docMkLst>
      <pc:sldChg chg="modSp mod">
        <pc:chgData name="Neil Bulger" userId="e8674582-6166-4571-8d0f-e172428a4ae7" providerId="ADAL" clId="{45AB86E9-2A5C-4AAD-92F7-2BD477A6EA13}" dt="2026-06-03T17:56:21.333" v="9" actId="20577"/>
        <pc:sldMkLst>
          <pc:docMk/>
          <pc:sldMk cId="3455273649" sldId="3051"/>
        </pc:sldMkLst>
        <pc:spChg chg="mod">
          <ac:chgData name="Neil Bulger" userId="e8674582-6166-4571-8d0f-e172428a4ae7" providerId="ADAL" clId="{45AB86E9-2A5C-4AAD-92F7-2BD477A6EA13}" dt="2026-06-03T17:56:21.333" v="9" actId="20577"/>
          <ac:spMkLst>
            <pc:docMk/>
            <pc:sldMk cId="3455273649" sldId="3051"/>
            <ac:spMk id="3" creationId="{BE62395A-F240-5B5B-E163-B8369A6476C0}"/>
          </ac:spMkLst>
        </pc:spChg>
      </pc:sldChg>
    </pc:docChg>
  </pc:docChgLst>
  <pc:docChgLst>
    <pc:chgData name="Michelle Reyes" userId="ed312c2f-0208-4d3c-bbc0-30250a68a824" providerId="ADAL" clId="{D08B33E5-CE0B-49C1-9E1E-7DF0807B3CFA}"/>
    <pc:docChg chg="undo custSel modSld modMainMaster">
      <pc:chgData name="Michelle Reyes" userId="ed312c2f-0208-4d3c-bbc0-30250a68a824" providerId="ADAL" clId="{D08B33E5-CE0B-49C1-9E1E-7DF0807B3CFA}" dt="2026-06-05T18:09:00.769" v="15" actId="478"/>
      <pc:docMkLst>
        <pc:docMk/>
      </pc:docMkLst>
      <pc:sldChg chg="modSp mod">
        <pc:chgData name="Michelle Reyes" userId="ed312c2f-0208-4d3c-bbc0-30250a68a824" providerId="ADAL" clId="{D08B33E5-CE0B-49C1-9E1E-7DF0807B3CFA}" dt="2026-06-05T15:29:27.284" v="8" actId="20577"/>
        <pc:sldMkLst>
          <pc:docMk/>
          <pc:sldMk cId="3970178455" sldId="2986"/>
        </pc:sldMkLst>
        <pc:spChg chg="mod">
          <ac:chgData name="Michelle Reyes" userId="ed312c2f-0208-4d3c-bbc0-30250a68a824" providerId="ADAL" clId="{D08B33E5-CE0B-49C1-9E1E-7DF0807B3CFA}" dt="2026-06-05T15:29:27.284" v="8" actId="20577"/>
          <ac:spMkLst>
            <pc:docMk/>
            <pc:sldMk cId="3970178455" sldId="2986"/>
            <ac:spMk id="2" creationId="{9DEA27F7-B8F3-B39D-6686-5728B33AF597}"/>
          </ac:spMkLst>
        </pc:spChg>
      </pc:sldChg>
      <pc:sldChg chg="modSp mod">
        <pc:chgData name="Michelle Reyes" userId="ed312c2f-0208-4d3c-bbc0-30250a68a824" providerId="ADAL" clId="{D08B33E5-CE0B-49C1-9E1E-7DF0807B3CFA}" dt="2026-06-05T17:50:12.976" v="14" actId="255"/>
        <pc:sldMkLst>
          <pc:docMk/>
          <pc:sldMk cId="3455273649" sldId="3051"/>
        </pc:sldMkLst>
        <pc:spChg chg="mod">
          <ac:chgData name="Michelle Reyes" userId="ed312c2f-0208-4d3c-bbc0-30250a68a824" providerId="ADAL" clId="{D08B33E5-CE0B-49C1-9E1E-7DF0807B3CFA}" dt="2026-06-05T15:35:38.041" v="13" actId="1076"/>
          <ac:spMkLst>
            <pc:docMk/>
            <pc:sldMk cId="3455273649" sldId="3051"/>
            <ac:spMk id="2" creationId="{E06DA76D-6BCF-4630-5D68-59821FA8FED6}"/>
          </ac:spMkLst>
        </pc:spChg>
        <pc:spChg chg="mod">
          <ac:chgData name="Michelle Reyes" userId="ed312c2f-0208-4d3c-bbc0-30250a68a824" providerId="ADAL" clId="{D08B33E5-CE0B-49C1-9E1E-7DF0807B3CFA}" dt="2026-06-05T17:50:12.976" v="14" actId="255"/>
          <ac:spMkLst>
            <pc:docMk/>
            <pc:sldMk cId="3455273649" sldId="3051"/>
            <ac:spMk id="3" creationId="{BE62395A-F240-5B5B-E163-B8369A6476C0}"/>
          </ac:spMkLst>
        </pc:spChg>
      </pc:sldChg>
      <pc:sldMasterChg chg="delSp mod">
        <pc:chgData name="Michelle Reyes" userId="ed312c2f-0208-4d3c-bbc0-30250a68a824" providerId="ADAL" clId="{D08B33E5-CE0B-49C1-9E1E-7DF0807B3CFA}" dt="2026-06-05T18:09:00.769" v="15" actId="478"/>
        <pc:sldMasterMkLst>
          <pc:docMk/>
          <pc:sldMasterMk cId="3014950905" sldId="2147483694"/>
        </pc:sldMasterMkLst>
        <pc:grpChg chg="del">
          <ac:chgData name="Michelle Reyes" userId="ed312c2f-0208-4d3c-bbc0-30250a68a824" providerId="ADAL" clId="{D08B33E5-CE0B-49C1-9E1E-7DF0807B3CFA}" dt="2026-06-05T18:09:00.769" v="15" actId="478"/>
          <ac:grpSpMkLst>
            <pc:docMk/>
            <pc:sldMasterMk cId="3014950905" sldId="2147483694"/>
            <ac:grpSpMk id="30" creationId="{45C29985-7CD4-F8D7-1B7B-8F4AD9917211}"/>
          </ac:grpSpMkLst>
        </pc:gr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FILE\projects\17-210115.000-HGA-%20Westwood%20Hills%20Nature%20Center\09.00-Modeling\9.01-Energy-Models\09.01.01%20Grasshopper\PV%20images\PV%20Siz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/>
              <a:t>Energy Offset of PV Arrays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Capacity!$P$23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Capacity!$Q$23:$Q$26</c:f>
              <c:numCache>
                <c:formatCode>0.0</c:formatCode>
                <c:ptCount val="4"/>
                <c:pt idx="0">
                  <c:v>15.958737890970214</c:v>
                </c:pt>
                <c:pt idx="1">
                  <c:v>15.958737890970214</c:v>
                </c:pt>
                <c:pt idx="2">
                  <c:v>15.958737890970214</c:v>
                </c:pt>
                <c:pt idx="3">
                  <c:v>15.958737890970214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C-4D34-8772-AE86E82A41A9}"/>
            </c:ext>
          </c:extLst>
        </c:ser>
        <c:ser>
          <c:idx val="1"/>
          <c:order val="1"/>
          <c:tx>
            <c:strRef>
              <c:f>Capacity!$P$24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Capacity!$R$23:$R$26</c:f>
              <c:numCache>
                <c:formatCode>0.0</c:formatCode>
                <c:ptCount val="4"/>
                <c:pt idx="1">
                  <c:v>6.6194742051469593</c:v>
                </c:pt>
                <c:pt idx="2">
                  <c:v>6.6194742051469593</c:v>
                </c:pt>
                <c:pt idx="3">
                  <c:v>6.6194742051469593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C-4D34-8772-AE86E82A41A9}"/>
            </c:ext>
          </c:extLst>
        </c:ser>
        <c:ser>
          <c:idx val="2"/>
          <c:order val="2"/>
          <c:tx>
            <c:strRef>
              <c:f>Capacity!$P$25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Capacity!$S$23:$S$26</c:f>
              <c:numCache>
                <c:formatCode>General</c:formatCode>
                <c:ptCount val="4"/>
                <c:pt idx="2" formatCode="0.0">
                  <c:v>9.9619060921297464</c:v>
                </c:pt>
                <c:pt idx="3" formatCode="0.0">
                  <c:v>9.9619060921297464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C-4D34-8772-AE86E82A41A9}"/>
            </c:ext>
          </c:extLst>
        </c:ser>
        <c:ser>
          <c:idx val="3"/>
          <c:order val="3"/>
          <c:tx>
            <c:strRef>
              <c:f>Capacity!$P$26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Capacity!$T$23:$T$26</c:f>
              <c:numCache>
                <c:formatCode>General</c:formatCode>
                <c:ptCount val="4"/>
                <c:pt idx="3" formatCode="0.0">
                  <c:v>4.80145954013717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FC-4D34-8772-AE86E82A4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374432"/>
        <c:axId val="832374824"/>
      </c:barChart>
      <c:catAx>
        <c:axId val="832374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832374824"/>
        <c:crosses val="autoZero"/>
        <c:auto val="1"/>
        <c:lblAlgn val="ctr"/>
        <c:lblOffset val="100"/>
        <c:noMultiLvlLbl val="0"/>
      </c:catAx>
      <c:valAx>
        <c:axId val="83237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Building Energy Use (kBtu-sf/yr)</a:t>
                </a:r>
                <a:endParaRPr lang="en-US" sz="8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23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Sheet1!$H$16</c:f>
              <c:strCache>
                <c:ptCount val="1"/>
                <c:pt idx="0">
                  <c:v>Interior Equipment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Sheet1!$I$12:$Q$12</c:f>
              <c:strCache>
                <c:ptCount val="9"/>
                <c:pt idx="0">
                  <c:v>All Electric Building - Code Envelope</c:v>
                </c:pt>
                <c:pt idx="1">
                  <c:v>Envelope Package 1</c:v>
                </c:pt>
                <c:pt idx="2">
                  <c:v>Envelope Package 2 </c:v>
                </c:pt>
                <c:pt idx="3">
                  <c:v>Envelope Package 3</c:v>
                </c:pt>
                <c:pt idx="4">
                  <c:v>High Efficiency HVAC</c:v>
                </c:pt>
                <c:pt idx="5">
                  <c:v>Radiant and High Efficiency GSHP</c:v>
                </c:pt>
                <c:pt idx="6">
                  <c:v>Advanced Lighting</c:v>
                </c:pt>
                <c:pt idx="7">
                  <c:v>Passive House Infiltration</c:v>
                </c:pt>
                <c:pt idx="8">
                  <c:v>Maximum PV Generation</c:v>
                </c:pt>
              </c:strCache>
            </c:strRef>
          </c:cat>
          <c:val>
            <c:numRef>
              <c:f>Sheet1!$I$16:$P$16</c:f>
              <c:numCache>
                <c:formatCode>0.0</c:formatCode>
                <c:ptCount val="8"/>
                <c:pt idx="0">
                  <c:v>3.7399807850672522</c:v>
                </c:pt>
                <c:pt idx="1">
                  <c:v>3.7399807850672522</c:v>
                </c:pt>
                <c:pt idx="2">
                  <c:v>3.7399807850672522</c:v>
                </c:pt>
                <c:pt idx="3">
                  <c:v>3.7399807850672522</c:v>
                </c:pt>
                <c:pt idx="4">
                  <c:v>3.7399807850672522</c:v>
                </c:pt>
                <c:pt idx="5">
                  <c:v>3.7399807850672522</c:v>
                </c:pt>
                <c:pt idx="6">
                  <c:v>3.7399807850672522</c:v>
                </c:pt>
                <c:pt idx="7">
                  <c:v>3.7399807850672522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F-4982-BAD6-69C853531B87}"/>
            </c:ext>
          </c:extLst>
        </c:ser>
        <c:ser>
          <c:idx val="2"/>
          <c:order val="1"/>
          <c:tx>
            <c:strRef>
              <c:f>Sheet1!$H$15</c:f>
              <c:strCache>
                <c:ptCount val="1"/>
                <c:pt idx="0">
                  <c:v>Interior Lighting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Sheet1!$I$12:$Q$12</c:f>
              <c:strCache>
                <c:ptCount val="9"/>
                <c:pt idx="0">
                  <c:v>All Electric Building - Code Envelope</c:v>
                </c:pt>
                <c:pt idx="1">
                  <c:v>Envelope Package 1</c:v>
                </c:pt>
                <c:pt idx="2">
                  <c:v>Envelope Package 2 </c:v>
                </c:pt>
                <c:pt idx="3">
                  <c:v>Envelope Package 3</c:v>
                </c:pt>
                <c:pt idx="4">
                  <c:v>High Efficiency HVAC</c:v>
                </c:pt>
                <c:pt idx="5">
                  <c:v>Radiant and High Efficiency GSHP</c:v>
                </c:pt>
                <c:pt idx="6">
                  <c:v>Advanced Lighting</c:v>
                </c:pt>
                <c:pt idx="7">
                  <c:v>Passive House Infiltration</c:v>
                </c:pt>
                <c:pt idx="8">
                  <c:v>Maximum PV Generation</c:v>
                </c:pt>
              </c:strCache>
            </c:strRef>
          </c:cat>
          <c:val>
            <c:numRef>
              <c:f>Sheet1!$I$15:$P$15</c:f>
              <c:numCache>
                <c:formatCode>0.0</c:formatCode>
                <c:ptCount val="8"/>
                <c:pt idx="0">
                  <c:v>10.732226187208346</c:v>
                </c:pt>
                <c:pt idx="1">
                  <c:v>10.732226187208346</c:v>
                </c:pt>
                <c:pt idx="2">
                  <c:v>10.732226187208346</c:v>
                </c:pt>
                <c:pt idx="3">
                  <c:v>10.732226187208346</c:v>
                </c:pt>
                <c:pt idx="4">
                  <c:v>10.732226187208346</c:v>
                </c:pt>
                <c:pt idx="5">
                  <c:v>10.732226187208346</c:v>
                </c:pt>
                <c:pt idx="6">
                  <c:v>6.5167444413944553</c:v>
                </c:pt>
                <c:pt idx="7">
                  <c:v>6.5167444413944553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F-4982-BAD6-69C853531B87}"/>
            </c:ext>
          </c:extLst>
        </c:ser>
        <c:ser>
          <c:idx val="9"/>
          <c:order val="2"/>
          <c:tx>
            <c:strRef>
              <c:f>Sheet1!$H$23</c:f>
              <c:strCache>
                <c:ptCount val="1"/>
                <c:pt idx="0">
                  <c:v>Heat Lamps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/>
          </c:spPr>
          <c:invertIfNegative val="0"/>
          <c:val>
            <c:numRef>
              <c:f>Sheet1!$I$23:$P$23</c:f>
              <c:numCache>
                <c:formatCode>General</c:formatCode>
                <c:ptCount val="8"/>
                <c:pt idx="0">
                  <c:v>0.92</c:v>
                </c:pt>
                <c:pt idx="1">
                  <c:v>0.92</c:v>
                </c:pt>
                <c:pt idx="2">
                  <c:v>0.92</c:v>
                </c:pt>
                <c:pt idx="3">
                  <c:v>0.92</c:v>
                </c:pt>
                <c:pt idx="4">
                  <c:v>0.92</c:v>
                </c:pt>
                <c:pt idx="5">
                  <c:v>0.92</c:v>
                </c:pt>
                <c:pt idx="6">
                  <c:v>0.92</c:v>
                </c:pt>
                <c:pt idx="7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F-4982-BAD6-69C853531B87}"/>
            </c:ext>
          </c:extLst>
        </c:ser>
        <c:ser>
          <c:idx val="0"/>
          <c:order val="3"/>
          <c:tx>
            <c:strRef>
              <c:f>Sheet1!$H$13</c:f>
              <c:strCache>
                <c:ptCount val="1"/>
                <c:pt idx="0">
                  <c:v>Heating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Sheet1!$I$12:$Q$12</c:f>
              <c:strCache>
                <c:ptCount val="9"/>
                <c:pt idx="0">
                  <c:v>All Electric Building - Code Envelope</c:v>
                </c:pt>
                <c:pt idx="1">
                  <c:v>Envelope Package 1</c:v>
                </c:pt>
                <c:pt idx="2">
                  <c:v>Envelope Package 2 </c:v>
                </c:pt>
                <c:pt idx="3">
                  <c:v>Envelope Package 3</c:v>
                </c:pt>
                <c:pt idx="4">
                  <c:v>High Efficiency HVAC</c:v>
                </c:pt>
                <c:pt idx="5">
                  <c:v>Radiant and High Efficiency GSHP</c:v>
                </c:pt>
                <c:pt idx="6">
                  <c:v>Advanced Lighting</c:v>
                </c:pt>
                <c:pt idx="7">
                  <c:v>Passive House Infiltration</c:v>
                </c:pt>
                <c:pt idx="8">
                  <c:v>Maximum PV Generation</c:v>
                </c:pt>
              </c:strCache>
            </c:strRef>
          </c:cat>
          <c:val>
            <c:numRef>
              <c:f>Sheet1!$I$13:$P$13</c:f>
              <c:numCache>
                <c:formatCode>0.0</c:formatCode>
                <c:ptCount val="8"/>
                <c:pt idx="0">
                  <c:v>21.710266264068075</c:v>
                </c:pt>
                <c:pt idx="1">
                  <c:v>18.266195443315947</c:v>
                </c:pt>
                <c:pt idx="2">
                  <c:v>15.593604172385398</c:v>
                </c:pt>
                <c:pt idx="3">
                  <c:v>13.649396102113643</c:v>
                </c:pt>
                <c:pt idx="4">
                  <c:v>12.027244029645896</c:v>
                </c:pt>
                <c:pt idx="5">
                  <c:v>9.7467746362887731</c:v>
                </c:pt>
                <c:pt idx="6">
                  <c:v>10.06615426846006</c:v>
                </c:pt>
                <c:pt idx="7">
                  <c:v>8.4511391710129011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2F-4982-BAD6-69C853531B87}"/>
            </c:ext>
          </c:extLst>
        </c:ser>
        <c:ser>
          <c:idx val="1"/>
          <c:order val="4"/>
          <c:tx>
            <c:strRef>
              <c:f>Sheet1!$H$14</c:f>
              <c:strCache>
                <c:ptCount val="1"/>
                <c:pt idx="0">
                  <c:v>Cooling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Sheet1!$I$12:$Q$12</c:f>
              <c:strCache>
                <c:ptCount val="9"/>
                <c:pt idx="0">
                  <c:v>All Electric Building - Code Envelope</c:v>
                </c:pt>
                <c:pt idx="1">
                  <c:v>Envelope Package 1</c:v>
                </c:pt>
                <c:pt idx="2">
                  <c:v>Envelope Package 2 </c:v>
                </c:pt>
                <c:pt idx="3">
                  <c:v>Envelope Package 3</c:v>
                </c:pt>
                <c:pt idx="4">
                  <c:v>High Efficiency HVAC</c:v>
                </c:pt>
                <c:pt idx="5">
                  <c:v>Radiant and High Efficiency GSHP</c:v>
                </c:pt>
                <c:pt idx="6">
                  <c:v>Advanced Lighting</c:v>
                </c:pt>
                <c:pt idx="7">
                  <c:v>Passive House Infiltration</c:v>
                </c:pt>
                <c:pt idx="8">
                  <c:v>Maximum PV Generation</c:v>
                </c:pt>
              </c:strCache>
            </c:strRef>
          </c:cat>
          <c:val>
            <c:numRef>
              <c:f>Sheet1!$I$14:$P$14</c:f>
              <c:numCache>
                <c:formatCode>0.0</c:formatCode>
                <c:ptCount val="8"/>
                <c:pt idx="0">
                  <c:v>5.347241284655504</c:v>
                </c:pt>
                <c:pt idx="1">
                  <c:v>5.1312791655229208</c:v>
                </c:pt>
                <c:pt idx="2">
                  <c:v>5.1013587702443042</c:v>
                </c:pt>
                <c:pt idx="3">
                  <c:v>5.1410238814164151</c:v>
                </c:pt>
                <c:pt idx="4">
                  <c:v>4.4828438100466652</c:v>
                </c:pt>
                <c:pt idx="5">
                  <c:v>2.9666483667307166</c:v>
                </c:pt>
                <c:pt idx="6">
                  <c:v>2.3519763930826243</c:v>
                </c:pt>
                <c:pt idx="7">
                  <c:v>2.4267773812791655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F-4982-BAD6-69C853531B87}"/>
            </c:ext>
          </c:extLst>
        </c:ser>
        <c:ser>
          <c:idx val="4"/>
          <c:order val="5"/>
          <c:tx>
            <c:strRef>
              <c:f>Sheet1!$H$17</c:f>
              <c:strCache>
                <c:ptCount val="1"/>
                <c:pt idx="0">
                  <c:v>Fans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Sheet1!$I$12:$Q$12</c:f>
              <c:strCache>
                <c:ptCount val="9"/>
                <c:pt idx="0">
                  <c:v>All Electric Building - Code Envelope</c:v>
                </c:pt>
                <c:pt idx="1">
                  <c:v>Envelope Package 1</c:v>
                </c:pt>
                <c:pt idx="2">
                  <c:v>Envelope Package 2 </c:v>
                </c:pt>
                <c:pt idx="3">
                  <c:v>Envelope Package 3</c:v>
                </c:pt>
                <c:pt idx="4">
                  <c:v>High Efficiency HVAC</c:v>
                </c:pt>
                <c:pt idx="5">
                  <c:v>Radiant and High Efficiency GSHP</c:v>
                </c:pt>
                <c:pt idx="6">
                  <c:v>Advanced Lighting</c:v>
                </c:pt>
                <c:pt idx="7">
                  <c:v>Passive House Infiltration</c:v>
                </c:pt>
                <c:pt idx="8">
                  <c:v>Maximum PV Generation</c:v>
                </c:pt>
              </c:strCache>
            </c:strRef>
          </c:cat>
          <c:val>
            <c:numRef>
              <c:f>Sheet1!$I$17:$P$17</c:f>
              <c:numCache>
                <c:formatCode>0.0</c:formatCode>
                <c:ptCount val="8"/>
                <c:pt idx="0">
                  <c:v>11.491284655503705</c:v>
                </c:pt>
                <c:pt idx="1">
                  <c:v>10.260636837771068</c:v>
                </c:pt>
                <c:pt idx="2">
                  <c:v>9.5535959374142188</c:v>
                </c:pt>
                <c:pt idx="3">
                  <c:v>9.1522783420258023</c:v>
                </c:pt>
                <c:pt idx="4">
                  <c:v>4.565399396102114</c:v>
                </c:pt>
                <c:pt idx="5">
                  <c:v>3.7152758715344496</c:v>
                </c:pt>
                <c:pt idx="6">
                  <c:v>3.6034175130387043</c:v>
                </c:pt>
                <c:pt idx="7">
                  <c:v>3.5325281361515235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2F-4982-BAD6-69C853531B87}"/>
            </c:ext>
          </c:extLst>
        </c:ser>
        <c:ser>
          <c:idx val="7"/>
          <c:order val="7"/>
          <c:tx>
            <c:strRef>
              <c:f>Sheet1!$H$18</c:f>
              <c:strCache>
                <c:ptCount val="1"/>
                <c:pt idx="0">
                  <c:v>Safety Factor</c:v>
                </c:pt>
              </c:strCache>
            </c:strRef>
          </c:tx>
          <c:spPr>
            <a:pattFill prst="wdDn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noFill/>
            </a:ln>
            <a:effectLst/>
          </c:spPr>
          <c:invertIfNegative val="0"/>
          <c:val>
            <c:numRef>
              <c:f>Sheet1!$I$18:$P$18</c:f>
              <c:numCache>
                <c:formatCode>0.0</c:formatCode>
                <c:ptCount val="8"/>
                <c:pt idx="0">
                  <c:v>10.604199835300577</c:v>
                </c:pt>
                <c:pt idx="1">
                  <c:v>9.6260636837771081</c:v>
                </c:pt>
                <c:pt idx="2">
                  <c:v>8.9441531704639043</c:v>
                </c:pt>
                <c:pt idx="3">
                  <c:v>8.482981059566292</c:v>
                </c:pt>
                <c:pt idx="4">
                  <c:v>7.1095388416140555</c:v>
                </c:pt>
                <c:pt idx="5">
                  <c:v>6.1801811693659072</c:v>
                </c:pt>
                <c:pt idx="6">
                  <c:v>5.2556546802086199</c:v>
                </c:pt>
                <c:pt idx="7">
                  <c:v>4.9334339829810601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2F-4982-BAD6-69C853531B87}"/>
            </c:ext>
          </c:extLst>
        </c:ser>
        <c:ser>
          <c:idx val="8"/>
          <c:order val="8"/>
          <c:tx>
            <c:strRef>
              <c:f>Sheet1!$H$22</c:f>
              <c:strCache>
                <c:ptCount val="1"/>
                <c:pt idx="0">
                  <c:v>Base PV Generation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invertIfNegative val="0"/>
          <c:val>
            <c:numRef>
              <c:f>Sheet1!$I$22:$Q$22</c:f>
              <c:numCache>
                <c:formatCode>General</c:formatCode>
                <c:ptCount val="9"/>
                <c:pt idx="8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2F-4982-BAD6-69C853531B87}"/>
            </c:ext>
          </c:extLst>
        </c:ser>
        <c:ser>
          <c:idx val="6"/>
          <c:order val="9"/>
          <c:tx>
            <c:strRef>
              <c:f>Sheet1!$H$21</c:f>
              <c:strCache>
                <c:ptCount val="1"/>
                <c:pt idx="0">
                  <c:v>Maximum PV Generation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/>
          </c:spPr>
          <c:invertIfNegative val="0"/>
          <c:cat>
            <c:strRef>
              <c:f>Sheet1!$I$12:$Q$12</c:f>
              <c:strCache>
                <c:ptCount val="9"/>
                <c:pt idx="0">
                  <c:v>All Electric Building - Code Envelope</c:v>
                </c:pt>
                <c:pt idx="1">
                  <c:v>Envelope Package 1</c:v>
                </c:pt>
                <c:pt idx="2">
                  <c:v>Envelope Package 2 </c:v>
                </c:pt>
                <c:pt idx="3">
                  <c:v>Envelope Package 3</c:v>
                </c:pt>
                <c:pt idx="4">
                  <c:v>High Efficiency HVAC</c:v>
                </c:pt>
                <c:pt idx="5">
                  <c:v>Radiant and High Efficiency GSHP</c:v>
                </c:pt>
                <c:pt idx="6">
                  <c:v>Advanced Lighting</c:v>
                </c:pt>
                <c:pt idx="7">
                  <c:v>Passive House Infiltration</c:v>
                </c:pt>
                <c:pt idx="8">
                  <c:v>Maximum PV Generation</c:v>
                </c:pt>
              </c:strCache>
            </c:strRef>
          </c:cat>
          <c:val>
            <c:numRef>
              <c:f>Sheet1!$I$21:$Q$21</c:f>
              <c:numCache>
                <c:formatCode>General</c:formatCode>
                <c:ptCount val="9"/>
                <c:pt idx="8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2F-4982-BAD6-69C853531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7086512"/>
        <c:axId val="839064128"/>
      </c:barChart>
      <c:lineChart>
        <c:grouping val="standard"/>
        <c:varyColors val="0"/>
        <c:ser>
          <c:idx val="5"/>
          <c:order val="6"/>
          <c:tx>
            <c:strRef>
              <c:f>Sheet1!$H$19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Sheet1!$I$19:$Q$19</c:f>
              <c:numCache>
                <c:formatCode>0.0</c:formatCode>
                <c:ptCount val="9"/>
                <c:pt idx="0">
                  <c:v>64.545199011803462</c:v>
                </c:pt>
                <c:pt idx="1">
                  <c:v>58.676382102662643</c:v>
                </c:pt>
                <c:pt idx="2">
                  <c:v>54.584919022783424</c:v>
                </c:pt>
                <c:pt idx="3">
                  <c:v>51.817886357397754</c:v>
                </c:pt>
                <c:pt idx="4">
                  <c:v>43.577233049684331</c:v>
                </c:pt>
                <c:pt idx="5">
                  <c:v>38.001087016195441</c:v>
                </c:pt>
                <c:pt idx="6">
                  <c:v>32.453928081251718</c:v>
                </c:pt>
                <c:pt idx="7">
                  <c:v>30.52060389788636</c:v>
                </c:pt>
                <c:pt idx="8">
                  <c:v>37.299999999999997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32F-4982-BAD6-69C853531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086512"/>
        <c:axId val="839064128"/>
      </c:lineChart>
      <c:catAx>
        <c:axId val="58708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9064128"/>
        <c:crosses val="autoZero"/>
        <c:auto val="1"/>
        <c:lblAlgn val="ctr"/>
        <c:lblOffset val="100"/>
        <c:noMultiLvlLbl val="0"/>
      </c:catAx>
      <c:valAx>
        <c:axId val="839064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600" b="1"/>
                  <a:t>Energy Use Intesnity</a:t>
                </a:r>
                <a:r>
                  <a:rPr lang="en-US" sz="1600" b="1" baseline="0"/>
                  <a:t> (kBtu/sf-yr)</a:t>
                </a:r>
                <a:endParaRPr lang="en-US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8708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9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FE995-17A5-4059-A804-95D4DC832A2D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09578-070F-4A5F-8C22-0D17EBACE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EB0B4-7063-C446-B413-60D213CBB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EB0B4-7063-C446-B413-60D213CBB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solidFill>
          <a:srgbClr val="592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418" y="2048450"/>
            <a:ext cx="9144000" cy="10764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113" y="675860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71711436-7C57-2C43-80BF-0057F985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20889" b="20129"/>
          <a:stretch/>
        </p:blipFill>
        <p:spPr>
          <a:xfrm>
            <a:off x="6909514" y="2830548"/>
            <a:ext cx="5282485" cy="4027452"/>
          </a:xfrm>
          <a:prstGeom prst="rect">
            <a:avLst/>
          </a:prstGeom>
        </p:spPr>
      </p:pic>
      <p:pic>
        <p:nvPicPr>
          <p:cNvPr id="12" name="Picture 11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2BDB93BC-61E7-DD40-8183-870D3AC1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377" y="5248140"/>
            <a:ext cx="1839402" cy="13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5613562" y="1143000"/>
            <a:ext cx="6159338" cy="2505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5613562" y="3648456"/>
            <a:ext cx="3081528" cy="2505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8693231" y="3648456"/>
            <a:ext cx="3081528" cy="2505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7003" y="1143000"/>
            <a:ext cx="4227991" cy="5029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3192" y="6356351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6162" y="6355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119501" y="1820862"/>
            <a:ext cx="422799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86493" y="1820862"/>
            <a:ext cx="6305354" cy="43513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731520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142D43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93192" y="6356352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146" y="6355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1248" y="1820862"/>
            <a:ext cx="4227991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467546" y="1820862"/>
            <a:ext cx="6305354" cy="43513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731520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142D43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93192" y="6356352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146" y="6355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Segoe UI Semibold" panose="020B07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portant Emphasis 2">
    <p:bg>
      <p:bgPr>
        <a:solidFill>
          <a:srgbClr val="E9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10B3-9757-44BF-B1CE-A2704A6D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82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an impactful statement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C6FC-71AA-4254-BCB6-4AC57B29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A3EC5-D2FC-443A-B2F8-6EF710A08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8410" y="4225458"/>
            <a:ext cx="9275180" cy="825532"/>
          </a:xfrm>
        </p:spPr>
        <p:txBody>
          <a:bodyPr>
            <a:normAutofit lnSpcReduction="10000"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/>
              <a:t>Insert a follow up thought here.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9C56E6-ACC7-DC13-2C4C-AD3AE021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CAB6B454-FE19-4F4C-93BF-97B1340F79B9}" type="datetime1">
              <a:rPr lang="en-US" smtClean="0"/>
              <a:pPr/>
              <a:t>6/5/2026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3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mportant Emphasis 2">
    <p:bg>
      <p:bgPr>
        <a:solidFill>
          <a:srgbClr val="5EA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10B3-9757-44BF-B1CE-A2704A6D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82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an impactful statement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C6FC-71AA-4254-BCB6-4AC57B29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A3EC5-D2FC-443A-B2F8-6EF710A08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8410" y="4225458"/>
            <a:ext cx="9275180" cy="825532"/>
          </a:xfrm>
        </p:spPr>
        <p:txBody>
          <a:bodyPr>
            <a:normAutofit lnSpcReduction="10000"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/>
              <a:t>Insert a follow up thought here.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9C56E6-ACC7-DC13-2C4C-AD3AE021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portant Emphasis 2">
    <p:bg>
      <p:bgPr>
        <a:solidFill>
          <a:srgbClr val="123C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10B3-9757-44BF-B1CE-A2704A6D5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822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an impactful statement 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5C6FC-71AA-4254-BCB6-4AC57B29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A3EC5-D2FC-443A-B2F8-6EF710A08C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8410" y="4225458"/>
            <a:ext cx="9275180" cy="825532"/>
          </a:xfrm>
        </p:spPr>
        <p:txBody>
          <a:bodyPr>
            <a:normAutofit lnSpcReduction="10000"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US"/>
              <a:t>Insert a follow up thought here.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9C56E6-ACC7-DC13-2C4C-AD3AE021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BEE4-8CAC-4BC0-988C-AA6CF0B3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EF818-D9F8-431B-8513-B88E3B52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382B9-6610-453E-841D-F92037C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787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755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2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with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2D844F-6E66-4B76-A2DF-A2DBBBEC551A}"/>
              </a:ext>
            </a:extLst>
          </p:cNvPr>
          <p:cNvSpPr/>
          <p:nvPr/>
        </p:nvSpPr>
        <p:spPr>
          <a:xfrm>
            <a:off x="0" y="0"/>
            <a:ext cx="4744074" cy="6858000"/>
          </a:xfrm>
          <a:prstGeom prst="rect">
            <a:avLst/>
          </a:prstGeom>
          <a:solidFill>
            <a:srgbClr val="12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9A265-990D-47B5-A18D-9B35B9412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47" y="1974689"/>
            <a:ext cx="3843184" cy="131696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5C71-C912-4053-B3F4-3916EF564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1947" y="3303639"/>
            <a:ext cx="3843184" cy="18358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add secondary description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54D51-DFA5-47E9-8A9A-161DEBA4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49F03-611F-411C-98A0-798490E2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22838-CE74-4C77-B1A0-EF028770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D32AE5-25D3-4B35-AD19-9DD7D771C2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21960" y="1143000"/>
            <a:ext cx="5731840" cy="5029200"/>
          </a:xfrm>
        </p:spPr>
        <p:txBody>
          <a:bodyPr/>
          <a:lstStyle>
            <a:lvl1pPr>
              <a:defRPr>
                <a:solidFill>
                  <a:srgbClr val="142D43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rgbClr val="142D43"/>
                </a:solidFill>
              </a:defRPr>
            </a:lvl4pPr>
            <a:lvl5pPr>
              <a:defRPr>
                <a:solidFill>
                  <a:srgbClr val="142D43"/>
                </a:solidFill>
              </a:defRPr>
            </a:lvl5pPr>
          </a:lstStyle>
          <a:p>
            <a:pPr lvl="0"/>
            <a:r>
              <a:rPr lang="en-US"/>
              <a:t>Insert graphic, chart, table, etc.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E29D-811F-27E4-67AA-6BDF313D0AE5}"/>
              </a:ext>
            </a:extLst>
          </p:cNvPr>
          <p:cNvSpPr/>
          <p:nvPr userDrawn="1"/>
        </p:nvSpPr>
        <p:spPr>
          <a:xfrm>
            <a:off x="0" y="0"/>
            <a:ext cx="47440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">
    <p:bg>
      <p:bgPr>
        <a:solidFill>
          <a:srgbClr val="E9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55" y="1141875"/>
            <a:ext cx="459788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2D43"/>
                </a:solidFill>
              </a:defRPr>
            </a:lvl1pPr>
          </a:lstStyle>
          <a:p>
            <a:r>
              <a:rPr lang="en-US"/>
              <a:t>Agenda 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8993" y="0"/>
            <a:ext cx="411300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9000"/>
                </a:schemeClr>
              </a:gs>
              <a:gs pos="37000">
                <a:schemeClr val="bg1"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2298002F-6377-484A-B2F6-6D109732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3361"/>
          <a:stretch/>
        </p:blipFill>
        <p:spPr>
          <a:xfrm flipH="1">
            <a:off x="0" y="2478196"/>
            <a:ext cx="4597881" cy="448691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B4C029-2EB1-6843-821F-6CA85021B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5082" y="1143000"/>
            <a:ext cx="5400675" cy="5028148"/>
          </a:xfrm>
        </p:spPr>
        <p:txBody>
          <a:bodyPr/>
          <a:lstStyle>
            <a:lvl1pPr marL="342900" indent="-34290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1pPr>
            <a:lvl2pPr marL="800100" indent="-34290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2pPr>
            <a:lvl3pPr marL="1200150" indent="-28575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3pPr>
            <a:lvl4pPr marL="1657350" indent="-28575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rgbClr val="142D43"/>
                </a:solidFill>
              </a:defRPr>
            </a:lvl4pPr>
            <a:lvl5pPr marL="2114550" indent="-285750">
              <a:buClr>
                <a:srgbClr val="142D43"/>
              </a:buClr>
              <a:buSzPct val="110000"/>
              <a:buFont typeface="Arial" panose="020B0604020202020204" pitchFamily="34" charset="0"/>
              <a:buChar char="•"/>
              <a:defRPr sz="1400">
                <a:solidFill>
                  <a:srgbClr val="142D4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F72D15-49EE-CF08-A6E8-013C99A7F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140" y="6356351"/>
            <a:ext cx="68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rgbClr val="E97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1141875"/>
            <a:ext cx="702760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42D43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8993" y="0"/>
            <a:ext cx="4113007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9000"/>
                </a:schemeClr>
              </a:gs>
              <a:gs pos="37000">
                <a:schemeClr val="bg1">
                  <a:alpha val="2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2298002F-6377-484A-B2F6-6D109732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3361"/>
          <a:stretch/>
        </p:blipFill>
        <p:spPr>
          <a:xfrm flipH="1">
            <a:off x="0" y="2478196"/>
            <a:ext cx="4597881" cy="448691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3DE0A56-05C6-63FB-8FD0-DBF8BD4EA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140" y="6356351"/>
            <a:ext cx="68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/>
          <a:lstStyle>
            <a:lvl1pPr marL="0" indent="0">
              <a:buNone/>
              <a:defRPr/>
            </a:lvl1pPr>
            <a:lvl2pPr marL="461963" indent="-228600">
              <a:defRPr/>
            </a:lvl2pPr>
            <a:lvl3pPr marL="914400" indent="-228600">
              <a:defRPr/>
            </a:lvl3pPr>
            <a:lvl4pPr marL="1376363" indent="-228600">
              <a:defRPr/>
            </a:lvl4pPr>
            <a:lvl5pPr marL="1828800" indent="-2286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D2E39-A838-3623-CB98-D54E0253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9C7AE-9B95-9DAE-A443-A48DC1D1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E0FBB-9329-6501-D598-4889F987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9099"/>
            <a:ext cx="5181600" cy="5017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9099"/>
            <a:ext cx="5181600" cy="5017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F25576-66DD-2E8F-0817-4CB5F4DE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8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9878" y="6356350"/>
            <a:ext cx="932895" cy="365125"/>
          </a:xfrm>
        </p:spPr>
        <p:txBody>
          <a:bodyPr/>
          <a:lstStyle/>
          <a:p>
            <a:fld id="{FB760F4C-F50B-4BE8-B547-28BF5EC3A48A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4140" y="6356350"/>
            <a:ext cx="68876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E94BA17-8AE8-4651-9FD9-8589E5D42325}" type="slidenum">
              <a:rPr lang="en-US" smtClean="0"/>
              <a:pPr/>
              <a:t>‹#›</a:t>
            </a:fld>
            <a:endParaRPr lang="en-US" b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5FA58-67A2-3739-F415-1475207F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7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9878" y="6356350"/>
            <a:ext cx="932895" cy="365125"/>
          </a:xfrm>
        </p:spPr>
        <p:txBody>
          <a:bodyPr/>
          <a:lstStyle/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4140" y="6356350"/>
            <a:ext cx="68876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5FA58-67A2-3739-F415-1475207F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2D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23A9F3D-CF95-C883-5B8F-9EB0EFF68271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1000" y="1143000"/>
            <a:ext cx="11391900" cy="5029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840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5E0F419-5DAC-17E4-E72D-19BDE21A7479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12192000" cy="6861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3192" y="6356350"/>
            <a:ext cx="9328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4140" y="6356350"/>
            <a:ext cx="688760" cy="365125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15FA58-67A2-3739-F415-1475207F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02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36392" y="1138561"/>
            <a:ext cx="6336508" cy="5033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7447" y="1175618"/>
            <a:ext cx="4227991" cy="49965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082528" y="6355080"/>
            <a:ext cx="688760" cy="365125"/>
          </a:xfrm>
          <a:prstGeom prst="rect">
            <a:avLst/>
          </a:prstGeom>
        </p:spPr>
        <p:txBody>
          <a:bodyPr/>
          <a:lstStyle/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D781F0-6EA6-5294-44D0-E2587D3C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731520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142D43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6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9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1977"/>
            <a:ext cx="10515600" cy="5004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878" y="6356351"/>
            <a:ext cx="93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824AD2DD-E0A9-4056-9E00-92DF7D241000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4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CE4E26-6202-304E-B0BB-E9919FA96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140" y="6356351"/>
            <a:ext cx="688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fld id="{7D19FC8C-636F-4B61-98CC-E41B290838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69EE0015-AF11-9205-8285-3AEC529CF441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56938" y="365127"/>
            <a:ext cx="515962" cy="3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5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2" pos="528">
          <p15:clr>
            <a:srgbClr val="F26B43"/>
          </p15:clr>
        </p15:guide>
        <p15:guide id="3" pos="7152">
          <p15:clr>
            <a:srgbClr val="F26B43"/>
          </p15:clr>
        </p15:guide>
        <p15:guide id="4" pos="240">
          <p15:clr>
            <a:srgbClr val="F26B43"/>
          </p15:clr>
        </p15:guide>
        <p15:guide id="5" pos="7416">
          <p15:clr>
            <a:srgbClr val="F26B43"/>
          </p15:clr>
        </p15:guide>
        <p15:guide id="6" orient="horz" pos="7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6DA76D-6BCF-4630-5D68-59821FA8F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70845"/>
            <a:ext cx="6499949" cy="2431271"/>
          </a:xfrm>
        </p:spPr>
        <p:txBody>
          <a:bodyPr>
            <a:normAutofit/>
          </a:bodyPr>
          <a:lstStyle/>
          <a:p>
            <a:r>
              <a:rPr lang="en-US" sz="2000" dirty="0"/>
              <a:t>Building Type &amp; Use: Nature Center</a:t>
            </a:r>
          </a:p>
          <a:p>
            <a:r>
              <a:rPr lang="en-US" sz="2000" dirty="0"/>
              <a:t>Location: St. Louis Park, MN</a:t>
            </a:r>
          </a:p>
          <a:p>
            <a:r>
              <a:rPr lang="en-US" sz="2000" dirty="0"/>
              <a:t>Occupancy/Client: Staff, students, community visitors</a:t>
            </a:r>
          </a:p>
          <a:p>
            <a:r>
              <a:rPr lang="en-US" sz="2000" dirty="0"/>
              <a:t>Highlights: Pathways to net zero, thermal energy system, passive design strategies, behavioral &amp; nudging design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2395A-F240-5B5B-E163-B8369A64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152144"/>
            <a:ext cx="6501384" cy="600456"/>
          </a:xfrm>
        </p:spPr>
        <p:txBody>
          <a:bodyPr>
            <a:noAutofit/>
          </a:bodyPr>
          <a:lstStyle/>
          <a:p>
            <a:r>
              <a:rPr lang="en-US" sz="3200" dirty="0"/>
              <a:t>Community Nature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F26ED-1FB6-40E6-D586-3269F270F24B}"/>
              </a:ext>
            </a:extLst>
          </p:cNvPr>
          <p:cNvSpPr txBox="1"/>
          <p:nvPr/>
        </p:nvSpPr>
        <p:spPr>
          <a:xfrm>
            <a:off x="840418" y="4782312"/>
            <a:ext cx="60949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case study is part of a series illustrating how building energy modeling is applied on real projects — showing the tools, decisions, and outcomes that define high-performance design in practice. </a:t>
            </a:r>
            <a:r>
              <a:rPr lang="en-US" sz="1400" i="1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CalBEM</a:t>
            </a:r>
            <a:r>
              <a:rPr lang="en-US" sz="140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collaborative initiative sponsored by Southern California Edison, brings together California's building energy modeling (BEM) community to advance solutions for high-performance buildings.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7F2AD-73A1-8C88-0903-D34F9E53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6" b="1896"/>
          <a:stretch/>
        </p:blipFill>
        <p:spPr>
          <a:xfrm>
            <a:off x="7351776" y="1152144"/>
            <a:ext cx="4425188" cy="2499477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27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B515-9814-A2A1-373D-7403E3CA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Design Strategies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DC24A-83AA-96C8-0CDF-F5807D27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9C83-EDE3-4633-9222-FB0FFC17CEFE}" type="datetime1">
              <a:rPr lang="en-US" smtClean="0"/>
              <a:t>6/5/2026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2B5F0-90B0-4D33-29D4-DDF3B78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6D671-7C6E-053C-D14C-0B82354AFFFA}"/>
              </a:ext>
            </a:extLst>
          </p:cNvPr>
          <p:cNvSpPr txBox="1"/>
          <p:nvPr/>
        </p:nvSpPr>
        <p:spPr>
          <a:xfrm>
            <a:off x="967937" y="1280160"/>
            <a:ext cx="3054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Building Envelope: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high-performance building envelope reduces energy use by an estimated 20% while significantly improving occupant comfort.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A8594E-1FD8-8217-B960-FAC953A9272F}"/>
              </a:ext>
            </a:extLst>
          </p:cNvPr>
          <p:cNvSpPr/>
          <p:nvPr/>
        </p:nvSpPr>
        <p:spPr>
          <a:xfrm>
            <a:off x="967937" y="1187339"/>
            <a:ext cx="3054566" cy="2388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F852EC-FC4E-B6EF-D55C-87D3B7C6E42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495220" y="3575815"/>
            <a:ext cx="0" cy="3291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1E17BB-065C-E246-EB37-FDE3D8CAC098}"/>
              </a:ext>
            </a:extLst>
          </p:cNvPr>
          <p:cNvSpPr txBox="1"/>
          <p:nvPr/>
        </p:nvSpPr>
        <p:spPr>
          <a:xfrm>
            <a:off x="3596834" y="3840480"/>
            <a:ext cx="3054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Natural Ventilation: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ceiling fans and strategically placed operable windows are used for passive cooling when outdoor conditions are favorable.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074952-76EA-C96D-8B68-6411E9406D0E}"/>
              </a:ext>
            </a:extLst>
          </p:cNvPr>
          <p:cNvSpPr/>
          <p:nvPr/>
        </p:nvSpPr>
        <p:spPr>
          <a:xfrm>
            <a:off x="3596834" y="3724932"/>
            <a:ext cx="3054566" cy="2388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032F3-5262-9276-81B5-BD310F65B679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124117" y="6113409"/>
            <a:ext cx="0" cy="758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C0BB89-1B12-6A5E-B5CE-D44E69B63E9C}"/>
              </a:ext>
            </a:extLst>
          </p:cNvPr>
          <p:cNvSpPr txBox="1"/>
          <p:nvPr/>
        </p:nvSpPr>
        <p:spPr>
          <a:xfrm>
            <a:off x="5838159" y="1280160"/>
            <a:ext cx="3054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Daylighting and Shading: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building's orientation and design optimize the use of natural daylight while employing solar shading to prevent overheating.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F41B01-9E18-4F06-9618-8824073A5856}"/>
              </a:ext>
            </a:extLst>
          </p:cNvPr>
          <p:cNvSpPr/>
          <p:nvPr/>
        </p:nvSpPr>
        <p:spPr>
          <a:xfrm>
            <a:off x="5838165" y="1187339"/>
            <a:ext cx="3054566" cy="2388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9747AA-CB12-ABAC-18E5-F6D0C333C02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365448" y="3575815"/>
            <a:ext cx="0" cy="3291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4589CF-F362-E595-646D-E8BE8E88077E}"/>
              </a:ext>
            </a:extLst>
          </p:cNvPr>
          <p:cNvSpPr txBox="1"/>
          <p:nvPr/>
        </p:nvSpPr>
        <p:spPr>
          <a:xfrm>
            <a:off x="8178678" y="3840480"/>
            <a:ext cx="3054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Heating: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design incorporates thermal mass to absorb and slowly release heat, passively regulating indoor temperatures.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956B9A-CE7B-FF62-7C05-E5929C3DC137}"/>
              </a:ext>
            </a:extLst>
          </p:cNvPr>
          <p:cNvSpPr/>
          <p:nvPr/>
        </p:nvSpPr>
        <p:spPr>
          <a:xfrm>
            <a:off x="8178683" y="3750804"/>
            <a:ext cx="3054566" cy="2388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ACEC06-904D-6A3A-D6B0-957F83A3A37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9705966" y="6139281"/>
            <a:ext cx="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5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7E06-922E-B129-FC29-22973C31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Behavioral and Nudging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3C73-8175-4D2A-AAF0-705CF83E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design team recognized that building performance is linked to user behavior.</a:t>
            </a:r>
          </a:p>
          <a:p>
            <a:r>
              <a:rPr lang="en-US"/>
              <a:t>A simple "green light" indicator was installed in the staff office. It illuminates when outdoor temperature and humidity are optimal for opening the windows for passive cooling, nudging occupants toward energy-saving actions.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FB95-9790-4DAB-B557-6629AC4B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67D-F3FE-4CA4-87BB-EAB14C5D146A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5AA29-075F-914C-1578-B3CA4B21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D1DF6-DB2A-B42E-B54E-D6EDB15C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2BB2-750B-4EC2-950D-E7733A9B922D}" type="datetime1">
              <a:rPr lang="en-US" smtClean="0"/>
              <a:t>6/5/2026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8A7A1-2D4E-3ED9-27B5-842A93DE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1C9C0-CE1A-6218-4A6E-A3447EA6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Zero Energy &amp; Energy Efficiency Measures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F188820-3C66-4E7A-ACF8-235F4B874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604862"/>
              </p:ext>
            </p:extLst>
          </p:nvPr>
        </p:nvGraphicFramePr>
        <p:xfrm>
          <a:off x="838200" y="1293779"/>
          <a:ext cx="10515601" cy="472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881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C4F4A-62CF-0A9E-F972-A92B0A67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6E467-CCD0-49C7-883A-206A057D2005}" type="datetime1">
              <a:rPr lang="en-US" smtClean="0"/>
              <a:t>6/5/2026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53F8B-9BA0-B6DF-037A-23A1CD2C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BA17-8AE8-4651-9FD9-8589E5D42325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AD955-4840-EE03-ACB3-CCCC384F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Performance, Recognition, and User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B4385-D905-0B05-5929-80E48B42D2DC}"/>
              </a:ext>
            </a:extLst>
          </p:cNvPr>
          <p:cNvSpPr txBox="1"/>
          <p:nvPr/>
        </p:nvSpPr>
        <p:spPr>
          <a:xfrm>
            <a:off x="988746" y="1691725"/>
            <a:ext cx="30545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Annual Energy Cost Savings</a:t>
            </a:r>
          </a:p>
          <a:p>
            <a:pPr algn="ctr"/>
            <a:endParaRPr lang="en-US" b="1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28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$6,750</a:t>
            </a:r>
            <a:r>
              <a:rPr lang="en-US" sz="280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 35% reduction)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6645AE-C6AB-181D-2456-B5090538E380}"/>
              </a:ext>
            </a:extLst>
          </p:cNvPr>
          <p:cNvSpPr/>
          <p:nvPr/>
        </p:nvSpPr>
        <p:spPr>
          <a:xfrm>
            <a:off x="986987" y="1196864"/>
            <a:ext cx="3054566" cy="2388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363B0-1DBF-62A1-1EA1-B3D5CEE5F6EA}"/>
              </a:ext>
            </a:extLst>
          </p:cNvPr>
          <p:cNvSpPr txBox="1"/>
          <p:nvPr/>
        </p:nvSpPr>
        <p:spPr>
          <a:xfrm>
            <a:off x="986987" y="4139911"/>
            <a:ext cx="305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Projected 50-Year Operating Savings</a:t>
            </a:r>
          </a:p>
          <a:p>
            <a:pPr algn="ctr"/>
            <a:endParaRPr lang="en-US" b="1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2800" b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$322,000</a:t>
            </a:r>
            <a:r>
              <a:rPr lang="en-US" sz="280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(from net-zero design)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30D5A0-3A33-AE8E-7AE9-0ED404FF7102}"/>
              </a:ext>
            </a:extLst>
          </p:cNvPr>
          <p:cNvSpPr/>
          <p:nvPr/>
        </p:nvSpPr>
        <p:spPr>
          <a:xfrm>
            <a:off x="986987" y="3744891"/>
            <a:ext cx="3054566" cy="23884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75A4E-F0CD-EC95-AB23-DADD7EF3CC13}"/>
              </a:ext>
            </a:extLst>
          </p:cNvPr>
          <p:cNvSpPr txBox="1"/>
          <p:nvPr/>
        </p:nvSpPr>
        <p:spPr>
          <a:xfrm>
            <a:off x="8157648" y="4460017"/>
            <a:ext cx="3047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International Living Future Institute (ILFI) Zero Energy Certification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ACC51-2B45-DE78-79A7-14D709DBFF0F}"/>
              </a:ext>
            </a:extLst>
          </p:cNvPr>
          <p:cNvSpPr/>
          <p:nvPr/>
        </p:nvSpPr>
        <p:spPr>
          <a:xfrm>
            <a:off x="8157651" y="4032262"/>
            <a:ext cx="3054566" cy="160808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16B6BA-ED44-CB43-984C-8E59251FF308}"/>
              </a:ext>
            </a:extLst>
          </p:cNvPr>
          <p:cNvSpPr txBox="1"/>
          <p:nvPr/>
        </p:nvSpPr>
        <p:spPr>
          <a:xfrm>
            <a:off x="4651353" y="2598180"/>
            <a:ext cx="305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2023 Design Award - AIA California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DED3B3-97BC-CDF8-0D31-6FB1B5BA25EA}"/>
              </a:ext>
            </a:extLst>
          </p:cNvPr>
          <p:cNvSpPr/>
          <p:nvPr/>
        </p:nvSpPr>
        <p:spPr>
          <a:xfrm>
            <a:off x="4653112" y="2172114"/>
            <a:ext cx="3054566" cy="120090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emium Vector | Icon certificate vector">
            <a:extLst>
              <a:ext uri="{FF2B5EF4-FFF2-40B4-BE49-F238E27FC236}">
                <a16:creationId xmlns:a16="http://schemas.microsoft.com/office/drawing/2014/main" id="{E80DB923-1B1F-8DB9-56C7-10C74878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394" y="4068194"/>
            <a:ext cx="480843" cy="4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Icon certificate vector">
            <a:extLst>
              <a:ext uri="{FF2B5EF4-FFF2-40B4-BE49-F238E27FC236}">
                <a16:creationId xmlns:a16="http://schemas.microsoft.com/office/drawing/2014/main" id="{E59C3788-6895-C7DB-40C4-334A8E67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78" y="2229247"/>
            <a:ext cx="480843" cy="4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241B3E-DFD6-9B08-B9FB-BCFC20E300BF}"/>
              </a:ext>
            </a:extLst>
          </p:cNvPr>
          <p:cNvSpPr txBox="1"/>
          <p:nvPr/>
        </p:nvSpPr>
        <p:spPr>
          <a:xfrm>
            <a:off x="8157651" y="2598180"/>
            <a:ext cx="3054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American Institute of Architects (AIA) San Francisco Chapter – Architecture Merit Award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8071CA-36A0-895E-D9AC-8E1184F21F2D}"/>
              </a:ext>
            </a:extLst>
          </p:cNvPr>
          <p:cNvSpPr/>
          <p:nvPr/>
        </p:nvSpPr>
        <p:spPr>
          <a:xfrm>
            <a:off x="8157653" y="2172114"/>
            <a:ext cx="3054566" cy="17054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Premium Vector | Icon certificate vector">
            <a:extLst>
              <a:ext uri="{FF2B5EF4-FFF2-40B4-BE49-F238E27FC236}">
                <a16:creationId xmlns:a16="http://schemas.microsoft.com/office/drawing/2014/main" id="{85C2537E-B5EB-954A-DB4D-F4A7C6A9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13" y="2180634"/>
            <a:ext cx="480843" cy="4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F6B891-EB84-C0E0-3FFD-2252B03133C0}"/>
              </a:ext>
            </a:extLst>
          </p:cNvPr>
          <p:cNvSpPr txBox="1"/>
          <p:nvPr/>
        </p:nvSpPr>
        <p:spPr>
          <a:xfrm>
            <a:off x="4653112" y="4042649"/>
            <a:ext cx="3054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American Society of Heating, Refrigerating and Air-Conditioning Engineers (ASHRAE) – Technology Award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39D48B-CC4C-FC9D-6877-14DF52512471}"/>
              </a:ext>
            </a:extLst>
          </p:cNvPr>
          <p:cNvSpPr/>
          <p:nvPr/>
        </p:nvSpPr>
        <p:spPr>
          <a:xfrm>
            <a:off x="4653115" y="3585858"/>
            <a:ext cx="3054566" cy="20544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Premium Vector | Icon certificate vector">
            <a:extLst>
              <a:ext uri="{FF2B5EF4-FFF2-40B4-BE49-F238E27FC236}">
                <a16:creationId xmlns:a16="http://schemas.microsoft.com/office/drawing/2014/main" id="{DED593B1-3158-7F9F-D80B-4B26E69B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74" y="3611357"/>
            <a:ext cx="480843" cy="4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10EBDA-3603-E281-67A2-3BA9723C4BD9}"/>
              </a:ext>
            </a:extLst>
          </p:cNvPr>
          <p:cNvSpPr txBox="1"/>
          <p:nvPr/>
        </p:nvSpPr>
        <p:spPr>
          <a:xfrm>
            <a:off x="4653112" y="1247985"/>
            <a:ext cx="6421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project has received numerous prestigious awards between 2020 and 2023 from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22520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27F7-B8F3-B39D-6686-5728B33A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</a:t>
            </a:r>
            <a:r>
              <a:rPr lang="en-US" dirty="0"/>
              <a:t>Nature Center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B1DC2-0773-E64C-7437-036F3180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0CCD-D02C-4FF3-9592-4D9E0A7C1A5A}" type="datetime1">
              <a:rPr lang="en-US" smtClean="0"/>
              <a:t>6/5/2026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4D2F7-BF78-92B0-6DD5-217CEB27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3AC12-76CA-39B3-96B1-24888D9A72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96" b="1896"/>
          <a:stretch/>
        </p:blipFill>
        <p:spPr>
          <a:xfrm>
            <a:off x="1359425" y="1251073"/>
            <a:ext cx="4425188" cy="249947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3FC111-16D5-052C-C513-09EDA469483F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0" y="2500812"/>
            <a:ext cx="1359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6788CB9-64A0-E7DE-8C75-23CB0002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271" b="11271"/>
          <a:stretch/>
        </p:blipFill>
        <p:spPr>
          <a:xfrm>
            <a:off x="1359424" y="3921693"/>
            <a:ext cx="4468563" cy="215361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52C131-D733-0EDD-196F-EAA018FD5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24" b="7524"/>
          <a:stretch/>
        </p:blipFill>
        <p:spPr>
          <a:xfrm>
            <a:off x="6740573" y="1251073"/>
            <a:ext cx="4092002" cy="249947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03A4B-2A18-874D-B93B-B278DFC3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208" b="9208"/>
          <a:stretch/>
        </p:blipFill>
        <p:spPr>
          <a:xfrm>
            <a:off x="6740573" y="3921693"/>
            <a:ext cx="4092002" cy="215361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50BAA9-C814-AB86-E5C3-A5341900994A}"/>
              </a:ext>
            </a:extLst>
          </p:cNvPr>
          <p:cNvCxnSpPr>
            <a:cxnSpLocks/>
          </p:cNvCxnSpPr>
          <p:nvPr/>
        </p:nvCxnSpPr>
        <p:spPr>
          <a:xfrm flipH="1">
            <a:off x="10832575" y="5102122"/>
            <a:ext cx="1359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396403-08B7-626A-B5E6-70E5468AF73C}"/>
              </a:ext>
            </a:extLst>
          </p:cNvPr>
          <p:cNvCxnSpPr>
            <a:cxnSpLocks/>
          </p:cNvCxnSpPr>
          <p:nvPr/>
        </p:nvCxnSpPr>
        <p:spPr>
          <a:xfrm flipH="1">
            <a:off x="0" y="4986837"/>
            <a:ext cx="1359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897EEB-726C-B60D-81D5-D7137F90D9F7}"/>
              </a:ext>
            </a:extLst>
          </p:cNvPr>
          <p:cNvCxnSpPr>
            <a:cxnSpLocks/>
          </p:cNvCxnSpPr>
          <p:nvPr/>
        </p:nvCxnSpPr>
        <p:spPr>
          <a:xfrm flipH="1">
            <a:off x="10832575" y="2500812"/>
            <a:ext cx="1359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7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AFCD-E335-5626-5EE7-EE549939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A16D2-82F2-633F-4BAB-AAA65F70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A23E-6B9A-40F1-8E3F-C585D6231A8D}" type="datetime1">
              <a:rPr lang="en-US" smtClean="0"/>
              <a:t>6/5/2026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18EB13D-6FA7-BBB2-E1A2-6E46FD54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8BE65B-E38F-1EE8-64E8-A2A1E4AB1F96}"/>
              </a:ext>
            </a:extLst>
          </p:cNvPr>
          <p:cNvSpPr txBox="1">
            <a:spLocks/>
          </p:cNvSpPr>
          <p:nvPr/>
        </p:nvSpPr>
        <p:spPr>
          <a:xfrm>
            <a:off x="843722" y="1143000"/>
            <a:ext cx="10515600" cy="503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15000"/>
              <a:buFont typeface="Segoe UI" panose="020B0502040204020203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Segoe UI" panose="020B0502040204020203" pitchFamily="34" charset="0"/>
              <a:buChar char="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increasing instances of extreme heat as well as historical extreme cold, the City of St. Louis Park, Minnesota, and the architecture firm HGA initiated a project to reimagine the Westwood Hills Nature Center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E700F9-1BE4-E9F7-0753-9253CE4E074F}"/>
              </a:ext>
            </a:extLst>
          </p:cNvPr>
          <p:cNvSpPr/>
          <p:nvPr/>
        </p:nvSpPr>
        <p:spPr>
          <a:xfrm>
            <a:off x="1009650" y="2475183"/>
            <a:ext cx="3054566" cy="29323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D99184-AFDD-41A9-DF6D-B01E6040638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536932" y="5407572"/>
            <a:ext cx="1" cy="1463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5AF51A-5CDB-015A-92BD-C7819E257749}"/>
              </a:ext>
            </a:extLst>
          </p:cNvPr>
          <p:cNvSpPr txBox="1"/>
          <p:nvPr/>
        </p:nvSpPr>
        <p:spPr>
          <a:xfrm>
            <a:off x="4567401" y="2743200"/>
            <a:ext cx="3054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Energy Goal: </a:t>
            </a:r>
          </a:p>
          <a:p>
            <a:pPr algn="ctr"/>
            <a:endParaRPr lang="en-US" b="1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achieve Net-Zero Energy and Net-Zero Positive status, culminating in the prestigious Zero Energy Certification from the International Living Future Institute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899D2-09B9-D7C9-E26D-FF5AB8BAFDDD}"/>
              </a:ext>
            </a:extLst>
          </p:cNvPr>
          <p:cNvSpPr txBox="1"/>
          <p:nvPr/>
        </p:nvSpPr>
        <p:spPr>
          <a:xfrm>
            <a:off x="1030352" y="2743200"/>
            <a:ext cx="3033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Building Overview</a:t>
            </a:r>
          </a:p>
          <a:p>
            <a:pPr algn="ctr"/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Building Type: Nature Center</a:t>
            </a:r>
          </a:p>
          <a:p>
            <a:pPr algn="ctr"/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Location: St. Louis Park, MN</a:t>
            </a:r>
          </a:p>
          <a:p>
            <a:pPr algn="ctr"/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Floor Area: 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160 Acres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Occupancy Date: 2020</a:t>
            </a:r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45168E-3A3D-C33B-0DE6-C913D4AE23A2}"/>
              </a:ext>
            </a:extLst>
          </p:cNvPr>
          <p:cNvSpPr/>
          <p:nvPr/>
        </p:nvSpPr>
        <p:spPr>
          <a:xfrm>
            <a:off x="4567402" y="2475183"/>
            <a:ext cx="3054566" cy="29323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ADB326-CA08-5CBA-B369-68384C1B578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094684" y="5407572"/>
            <a:ext cx="1" cy="1463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CFD69A-103C-36C8-8444-D0C8D2FF035F}"/>
              </a:ext>
            </a:extLst>
          </p:cNvPr>
          <p:cNvSpPr txBox="1"/>
          <p:nvPr/>
        </p:nvSpPr>
        <p:spPr>
          <a:xfrm>
            <a:off x="8125152" y="2743200"/>
            <a:ext cx="3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Multi-faceted Vision : </a:t>
            </a:r>
          </a:p>
          <a:p>
            <a:pPr algn="ctr"/>
            <a:endParaRPr lang="en-US" b="1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Transcended the simple replacement of an aging building; it was a long-term investment in community, education, and municipal leadership. </a:t>
            </a:r>
            <a:endParaRPr lang="en-US">
              <a:solidFill>
                <a:srgbClr val="142D4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CEB535-1244-5313-FE63-CFF993D0D172}"/>
              </a:ext>
            </a:extLst>
          </p:cNvPr>
          <p:cNvSpPr/>
          <p:nvPr/>
        </p:nvSpPr>
        <p:spPr>
          <a:xfrm>
            <a:off x="8125153" y="2475183"/>
            <a:ext cx="3054566" cy="29323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74488-B07E-C0EB-47A2-BA35CFD77CA5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652435" y="5407572"/>
            <a:ext cx="1" cy="1463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6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9F90-EF7A-CD1A-E3B5-C8F8204A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to Net Zero Energy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8CA57-F0E6-1FC9-A437-FBC3B862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977-9FE0-446F-A538-C78CE7014078}" type="datetime1">
              <a:rPr lang="en-US" smtClean="0"/>
              <a:t>6/5/2026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081997D-3B9A-FAD3-F4D1-7A61DD44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87D74-F186-3C1D-1E24-898B3B37426C}"/>
              </a:ext>
            </a:extLst>
          </p:cNvPr>
          <p:cNvSpPr txBox="1"/>
          <p:nvPr/>
        </p:nvSpPr>
        <p:spPr>
          <a:xfrm>
            <a:off x="4540553" y="1608260"/>
            <a:ext cx="2821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 Energy Target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684E30-BE6F-1EB3-D758-181086E5F3D3}"/>
              </a:ext>
            </a:extLst>
          </p:cNvPr>
          <p:cNvGrpSpPr/>
          <p:nvPr/>
        </p:nvGrpSpPr>
        <p:grpSpPr>
          <a:xfrm>
            <a:off x="1437262" y="1412337"/>
            <a:ext cx="1137766" cy="874554"/>
            <a:chOff x="506114" y="361617"/>
            <a:chExt cx="1713314" cy="1316954"/>
          </a:xfrm>
        </p:grpSpPr>
        <p:pic>
          <p:nvPicPr>
            <p:cNvPr id="6" name="Shape 67">
              <a:extLst>
                <a:ext uri="{FF2B5EF4-FFF2-40B4-BE49-F238E27FC236}">
                  <a16:creationId xmlns:a16="http://schemas.microsoft.com/office/drawing/2014/main" id="{BE3019A2-7627-EB31-6761-813E906373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65227" b="30647"/>
            <a:stretch/>
          </p:blipFill>
          <p:spPr>
            <a:xfrm>
              <a:off x="1377825" y="1071371"/>
              <a:ext cx="841603" cy="60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68">
              <a:extLst>
                <a:ext uri="{FF2B5EF4-FFF2-40B4-BE49-F238E27FC236}">
                  <a16:creationId xmlns:a16="http://schemas.microsoft.com/office/drawing/2014/main" id="{C64B73D5-D453-E362-4B3F-D958CDA46A9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6114" y="361617"/>
              <a:ext cx="1199450" cy="1199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4389B21-E25C-6C5C-5AF8-0B99B8108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02" y="2115768"/>
            <a:ext cx="693784" cy="693784"/>
          </a:xfrm>
          <a:prstGeom prst="rect">
            <a:avLst/>
          </a:prstGeom>
        </p:spPr>
      </p:pic>
      <p:pic>
        <p:nvPicPr>
          <p:cNvPr id="9" name="Shape 70">
            <a:extLst>
              <a:ext uri="{FF2B5EF4-FFF2-40B4-BE49-F238E27FC236}">
                <a16:creationId xmlns:a16="http://schemas.microsoft.com/office/drawing/2014/main" id="{731B3E13-01BE-E36E-CAA8-860DBD436E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2745" b="28703"/>
          <a:stretch/>
        </p:blipFill>
        <p:spPr>
          <a:xfrm>
            <a:off x="1449737" y="4309935"/>
            <a:ext cx="820579" cy="71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588F25-A4A2-CAB3-7FB2-A2960B92E0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20" y="3607361"/>
            <a:ext cx="611812" cy="611812"/>
          </a:xfrm>
          <a:prstGeom prst="rect">
            <a:avLst/>
          </a:prstGeom>
        </p:spPr>
      </p:pic>
      <p:pic>
        <p:nvPicPr>
          <p:cNvPr id="11" name="Shape 73">
            <a:extLst>
              <a:ext uri="{FF2B5EF4-FFF2-40B4-BE49-F238E27FC236}">
                <a16:creationId xmlns:a16="http://schemas.microsoft.com/office/drawing/2014/main" id="{1A784543-3980-F1E0-E28B-A5161AC074C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56828" y="5133534"/>
            <a:ext cx="751104" cy="56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http://www.thespecway.com/images/credit_ieq.png">
            <a:extLst>
              <a:ext uri="{FF2B5EF4-FFF2-40B4-BE49-F238E27FC236}">
                <a16:creationId xmlns:a16="http://schemas.microsoft.com/office/drawing/2014/main" id="{3F0A36C8-E01B-F206-D0FC-E1F1F281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70" y="2797850"/>
            <a:ext cx="781859" cy="7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B02D99-E2CA-59AE-FB1B-7148967764C9}"/>
              </a:ext>
            </a:extLst>
          </p:cNvPr>
          <p:cNvSpPr txBox="1"/>
          <p:nvPr/>
        </p:nvSpPr>
        <p:spPr>
          <a:xfrm>
            <a:off x="4976643" y="2272888"/>
            <a:ext cx="3541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Design a Great Envelope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F6D422-4DD3-7701-318F-6CA06CA70CC2}"/>
              </a:ext>
            </a:extLst>
          </p:cNvPr>
          <p:cNvSpPr txBox="1"/>
          <p:nvPr/>
        </p:nvSpPr>
        <p:spPr>
          <a:xfrm>
            <a:off x="3649798" y="3005943"/>
            <a:ext cx="3977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Maximize Light &amp; Fresh Air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85BFAF-8EED-1EC8-77F0-D39BA6AC0E0F}"/>
              </a:ext>
            </a:extLst>
          </p:cNvPr>
          <p:cNvCxnSpPr/>
          <p:nvPr/>
        </p:nvCxnSpPr>
        <p:spPr>
          <a:xfrm>
            <a:off x="0" y="1829457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123E5F-F44E-086B-3AA8-FF26033655CC}"/>
              </a:ext>
            </a:extLst>
          </p:cNvPr>
          <p:cNvCxnSpPr>
            <a:cxnSpLocks/>
          </p:cNvCxnSpPr>
          <p:nvPr/>
        </p:nvCxnSpPr>
        <p:spPr>
          <a:xfrm flipV="1">
            <a:off x="2233785" y="1832610"/>
            <a:ext cx="2306767" cy="8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BEB649-FA93-089D-2F63-9EBB6ACEB020}"/>
              </a:ext>
            </a:extLst>
          </p:cNvPr>
          <p:cNvSpPr/>
          <p:nvPr/>
        </p:nvSpPr>
        <p:spPr>
          <a:xfrm>
            <a:off x="4540552" y="1583201"/>
            <a:ext cx="2821946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9F53B8-C022-C7C4-E8EF-295215051C71}"/>
              </a:ext>
            </a:extLst>
          </p:cNvPr>
          <p:cNvCxnSpPr/>
          <p:nvPr/>
        </p:nvCxnSpPr>
        <p:spPr>
          <a:xfrm>
            <a:off x="10812517" y="2504417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686F08-5194-07BF-D05B-D5721E9817DE}"/>
              </a:ext>
            </a:extLst>
          </p:cNvPr>
          <p:cNvCxnSpPr/>
          <p:nvPr/>
        </p:nvCxnSpPr>
        <p:spPr>
          <a:xfrm>
            <a:off x="8518493" y="2504417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1275D4-477A-BB1E-2A45-83B30A408CA8}"/>
              </a:ext>
            </a:extLst>
          </p:cNvPr>
          <p:cNvSpPr/>
          <p:nvPr/>
        </p:nvSpPr>
        <p:spPr>
          <a:xfrm>
            <a:off x="4976642" y="2259732"/>
            <a:ext cx="3552427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DE6FDF-A218-AA8C-6B39-EF52C2ADA3C8}"/>
              </a:ext>
            </a:extLst>
          </p:cNvPr>
          <p:cNvCxnSpPr/>
          <p:nvPr/>
        </p:nvCxnSpPr>
        <p:spPr>
          <a:xfrm>
            <a:off x="0" y="3195965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F3366-E1D2-CA98-F2C4-4788B232A9C7}"/>
              </a:ext>
            </a:extLst>
          </p:cNvPr>
          <p:cNvCxnSpPr/>
          <p:nvPr/>
        </p:nvCxnSpPr>
        <p:spPr>
          <a:xfrm>
            <a:off x="2270317" y="3195965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CB8B787-03C9-AE1B-EF40-F64C829A105A}"/>
              </a:ext>
            </a:extLst>
          </p:cNvPr>
          <p:cNvSpPr/>
          <p:nvPr/>
        </p:nvSpPr>
        <p:spPr>
          <a:xfrm>
            <a:off x="3649799" y="2988395"/>
            <a:ext cx="3977771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542E4A-264B-17A0-A2D3-7257028EE031}"/>
              </a:ext>
            </a:extLst>
          </p:cNvPr>
          <p:cNvSpPr txBox="1"/>
          <p:nvPr/>
        </p:nvSpPr>
        <p:spPr>
          <a:xfrm>
            <a:off x="4976642" y="3707537"/>
            <a:ext cx="3552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Expand Thermal Comfort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1B8AFA-4B0B-4744-0219-A904BFAD9BBD}"/>
              </a:ext>
            </a:extLst>
          </p:cNvPr>
          <p:cNvCxnSpPr/>
          <p:nvPr/>
        </p:nvCxnSpPr>
        <p:spPr>
          <a:xfrm>
            <a:off x="10815140" y="3937771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48C824-DA59-5EF7-1BFB-CDC9033BEFCF}"/>
              </a:ext>
            </a:extLst>
          </p:cNvPr>
          <p:cNvCxnSpPr/>
          <p:nvPr/>
        </p:nvCxnSpPr>
        <p:spPr>
          <a:xfrm>
            <a:off x="8521116" y="3937771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CA8D7C-5E2C-7C5F-AC25-E850696D55E6}"/>
              </a:ext>
            </a:extLst>
          </p:cNvPr>
          <p:cNvSpPr/>
          <p:nvPr/>
        </p:nvSpPr>
        <p:spPr>
          <a:xfrm>
            <a:off x="4979265" y="3693086"/>
            <a:ext cx="3552427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7A0249-2836-5A28-2CB0-2F3473F49090}"/>
              </a:ext>
            </a:extLst>
          </p:cNvPr>
          <p:cNvSpPr txBox="1"/>
          <p:nvPr/>
        </p:nvSpPr>
        <p:spPr>
          <a:xfrm>
            <a:off x="3649799" y="4466197"/>
            <a:ext cx="5770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De-Couple Ventilation With Conditioning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C15C2FD-D2AC-0016-06F7-C20BCE83D56B}"/>
              </a:ext>
            </a:extLst>
          </p:cNvPr>
          <p:cNvCxnSpPr/>
          <p:nvPr/>
        </p:nvCxnSpPr>
        <p:spPr>
          <a:xfrm>
            <a:off x="0" y="4703708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5547BC-53A1-22DE-CD14-1B91933402B3}"/>
              </a:ext>
            </a:extLst>
          </p:cNvPr>
          <p:cNvCxnSpPr/>
          <p:nvPr/>
        </p:nvCxnSpPr>
        <p:spPr>
          <a:xfrm>
            <a:off x="2270317" y="4703708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BDB8F65-48BB-2E6F-B5BA-EF5F5B7CA865}"/>
              </a:ext>
            </a:extLst>
          </p:cNvPr>
          <p:cNvSpPr/>
          <p:nvPr/>
        </p:nvSpPr>
        <p:spPr>
          <a:xfrm>
            <a:off x="3649799" y="4448513"/>
            <a:ext cx="5770098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F93A44-C7E2-5BC8-A7FF-B421D6C5FBDA}"/>
              </a:ext>
            </a:extLst>
          </p:cNvPr>
          <p:cNvSpPr txBox="1"/>
          <p:nvPr/>
        </p:nvSpPr>
        <p:spPr>
          <a:xfrm>
            <a:off x="3247697" y="5195885"/>
            <a:ext cx="5281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Effectively Manage Equipment Energy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A564DD-C4E2-3B9D-B231-B4F23A1B42C4}"/>
              </a:ext>
            </a:extLst>
          </p:cNvPr>
          <p:cNvCxnSpPr/>
          <p:nvPr/>
        </p:nvCxnSpPr>
        <p:spPr>
          <a:xfrm>
            <a:off x="10812517" y="5414679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2091BA-07E2-C6A4-F287-60489F12B56B}"/>
              </a:ext>
            </a:extLst>
          </p:cNvPr>
          <p:cNvCxnSpPr/>
          <p:nvPr/>
        </p:nvCxnSpPr>
        <p:spPr>
          <a:xfrm>
            <a:off x="8518493" y="5414679"/>
            <a:ext cx="1379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4E36681-BE9A-61C6-C701-9FAE535C7F76}"/>
              </a:ext>
            </a:extLst>
          </p:cNvPr>
          <p:cNvSpPr/>
          <p:nvPr/>
        </p:nvSpPr>
        <p:spPr>
          <a:xfrm>
            <a:off x="3247697" y="5179519"/>
            <a:ext cx="5281373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EC03-5E71-A72D-87B9-C7C5B873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Floor Plans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46CAF-04FA-071A-EA70-EC422787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4607-AFED-4F16-BFD7-10F199EC8954}" type="datetime1">
              <a:rPr lang="en-US" smtClean="0"/>
              <a:t>6/5/2026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1E552-A1AB-7076-96A2-7A488512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C9CFC-6259-A927-5672-A8BD5442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445"/>
          <a:stretch>
            <a:fillRect/>
          </a:stretch>
        </p:blipFill>
        <p:spPr>
          <a:xfrm>
            <a:off x="398841" y="1145054"/>
            <a:ext cx="4875529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60A61-ECFE-1301-400C-2A33C8BF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22" y="3826502"/>
            <a:ext cx="3844158" cy="228690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A92F4-4006-415B-F8A6-3D200AC4B0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614" b="4074"/>
          <a:stretch>
            <a:fillRect/>
          </a:stretch>
        </p:blipFill>
        <p:spPr>
          <a:xfrm>
            <a:off x="5999943" y="1207244"/>
            <a:ext cx="3844158" cy="2506718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46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7A92-D470-3098-CEB7-1D989558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Design Process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43306-DD23-0A06-D529-5AFB5CBC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CBC-D448-45FF-B426-1121A04D2492}" type="datetime1">
              <a:rPr lang="en-US" smtClean="0"/>
              <a:t>6/5/2026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81D58C-C067-20D7-CBEB-7C084E3D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BA18D9-A984-B991-F087-D936E99106F8}"/>
              </a:ext>
            </a:extLst>
          </p:cNvPr>
          <p:cNvSpPr/>
          <p:nvPr/>
        </p:nvSpPr>
        <p:spPr>
          <a:xfrm>
            <a:off x="842862" y="1435780"/>
            <a:ext cx="8974667" cy="13207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354AD3-CDAF-65F6-2CBF-32F8E8FAF508}"/>
              </a:ext>
            </a:extLst>
          </p:cNvPr>
          <p:cNvCxnSpPr>
            <a:cxnSpLocks/>
          </p:cNvCxnSpPr>
          <p:nvPr/>
        </p:nvCxnSpPr>
        <p:spPr>
          <a:xfrm>
            <a:off x="9826494" y="2145643"/>
            <a:ext cx="2377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137D75-3A53-C52C-9A95-4E4E4CB5A7C7}"/>
              </a:ext>
            </a:extLst>
          </p:cNvPr>
          <p:cNvSpPr txBox="1"/>
          <p:nvPr/>
        </p:nvSpPr>
        <p:spPr>
          <a:xfrm>
            <a:off x="842862" y="1509618"/>
            <a:ext cx="897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Proactive Stakeholder Engagement</a:t>
            </a:r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meticulous four-year planning process led by a dedicated team of city staff. integrating consistent input from Nature Center staff, local community members, architects, and engineers to ensure the final design met user needs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BEF528-113D-8D1A-41B9-133AE0EF334F}"/>
              </a:ext>
            </a:extLst>
          </p:cNvPr>
          <p:cNvSpPr/>
          <p:nvPr/>
        </p:nvSpPr>
        <p:spPr>
          <a:xfrm>
            <a:off x="2386148" y="3267075"/>
            <a:ext cx="8974667" cy="1097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0F031C-4EC2-9755-46CF-0238A9A3FEBA}"/>
              </a:ext>
            </a:extLst>
          </p:cNvPr>
          <p:cNvCxnSpPr>
            <a:cxnSpLocks/>
          </p:cNvCxnSpPr>
          <p:nvPr/>
        </p:nvCxnSpPr>
        <p:spPr>
          <a:xfrm>
            <a:off x="0" y="3797881"/>
            <a:ext cx="2377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9C470F-DE77-191B-103C-1E232BCB2DE6}"/>
              </a:ext>
            </a:extLst>
          </p:cNvPr>
          <p:cNvSpPr txBox="1"/>
          <p:nvPr/>
        </p:nvSpPr>
        <p:spPr>
          <a:xfrm>
            <a:off x="2386147" y="3342897"/>
            <a:ext cx="897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of Future Climate Data:</a:t>
            </a:r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Standard architectural practice relies on historical "Typical Meteorological Year" (TMY) files. HGA adopted a forward-looking methodology by purchasing and utilizing future TMY files.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629A16-F747-44F8-F26F-A3A01A4C1591}"/>
              </a:ext>
            </a:extLst>
          </p:cNvPr>
          <p:cNvSpPr/>
          <p:nvPr/>
        </p:nvSpPr>
        <p:spPr>
          <a:xfrm>
            <a:off x="851827" y="4762897"/>
            <a:ext cx="8979408" cy="109728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C8E3AD-94EF-6243-EB10-DCEF78D42F7A}"/>
              </a:ext>
            </a:extLst>
          </p:cNvPr>
          <p:cNvCxnSpPr>
            <a:cxnSpLocks/>
          </p:cNvCxnSpPr>
          <p:nvPr/>
        </p:nvCxnSpPr>
        <p:spPr>
          <a:xfrm>
            <a:off x="9822151" y="5317227"/>
            <a:ext cx="2377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B943B6-F3CD-F8A6-0E4C-564E578283E5}"/>
              </a:ext>
            </a:extLst>
          </p:cNvPr>
          <p:cNvSpPr txBox="1"/>
          <p:nvPr/>
        </p:nvSpPr>
        <p:spPr>
          <a:xfrm>
            <a:off x="851828" y="4871645"/>
            <a:ext cx="897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Strategic Design Tradeoffs: </a:t>
            </a:r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Nature Center management made the critical decision to prioritize the building's energy performance above all else</a:t>
            </a:r>
            <a:r>
              <a:rPr lang="en-US" b="1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US">
                <a:solidFill>
                  <a:srgbClr val="142D4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opted for smaller classroom spaces to reduce overall construction cost. </a:t>
            </a:r>
          </a:p>
        </p:txBody>
      </p:sp>
    </p:spTree>
    <p:extLst>
      <p:ext uri="{BB962C8B-B14F-4D97-AF65-F5344CB8AC3E}">
        <p14:creationId xmlns:p14="http://schemas.microsoft.com/office/powerpoint/2010/main" val="375172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C213-454C-F36A-6C66-503367D4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Energy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C9B5-E43F-AEE6-3CBB-E44A8E95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core of the building's mechanical system is a geothermal heat pump (GHP) system that provides highly efficient heating and cooling.</a:t>
            </a:r>
          </a:p>
          <a:p>
            <a:endParaRPr lang="en-US"/>
          </a:p>
          <a:p>
            <a:r>
              <a:rPr lang="en-US" b="1"/>
              <a:t>System Type:</a:t>
            </a:r>
            <a:r>
              <a:rPr lang="en-US"/>
              <a:t> A closed-loop GHP system that utilizes the stable thermal energy of an underground aquifer for heat exchange.</a:t>
            </a:r>
          </a:p>
          <a:p>
            <a:endParaRPr lang="en-US"/>
          </a:p>
          <a:p>
            <a:r>
              <a:rPr lang="en-US" b="1" err="1"/>
              <a:t>Borefield</a:t>
            </a:r>
            <a:r>
              <a:rPr lang="en-US" b="1"/>
              <a:t>:</a:t>
            </a:r>
            <a:r>
              <a:rPr lang="en-US"/>
              <a:t> 32 vertical boreholes were drilled 200–250 feet deep. To preserve the native prairie, the entire </a:t>
            </a:r>
            <a:r>
              <a:rPr lang="en-US" err="1"/>
              <a:t>borefield</a:t>
            </a:r>
            <a:r>
              <a:rPr lang="en-US"/>
              <a:t> is located discreetly under the parking lot and sidewalk.</a:t>
            </a:r>
          </a:p>
          <a:p>
            <a:endParaRPr lang="en-US"/>
          </a:p>
          <a:p>
            <a:r>
              <a:rPr lang="en-US" b="1"/>
              <a:t>Heat Pumps:</a:t>
            </a:r>
            <a:r>
              <a:rPr lang="en-US"/>
              <a:t> 15 water-to-air heat pumps manage the building's heating and cooling, while 1 dedicated water-to-water heat pump serves the radiant floor system.</a:t>
            </a:r>
          </a:p>
          <a:p>
            <a:endParaRPr lang="en-US"/>
          </a:p>
          <a:p>
            <a:r>
              <a:rPr lang="en-US" b="1"/>
              <a:t>Radiant Flooring:</a:t>
            </a:r>
            <a:r>
              <a:rPr lang="en-US"/>
              <a:t> A 3,000-square-foot radiant floor system provides consistent, comfortable heat to key areas.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4CD2-0B3B-DDF3-B17F-428A5DB9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E05D-828F-4F0C-B706-93B68F5F7317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C8939-76E2-1D33-AA0D-22A393BF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8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B0D3-4B3A-6E7A-2182-37EBA8D2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Photovoltaic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B3B7B-A7F6-B22C-9543-0B2D52E8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A 122-kW rooftop solar photovoltaic array is designed to generate enough electricity on an annual basis to balance the building's total consumption, making it a net-zero energy facility.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00F7B-33C5-3FE5-0FB5-BD8896DC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6FCF-5331-4D62-AE5A-25A76A9A9BE8}" type="datetime1">
              <a:rPr lang="en-US" smtClean="0"/>
              <a:t>6/5/2026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32BD6-DFF0-B9B4-0321-9130663B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D347A-FD03-1AEE-45CB-5AC8FA4D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01" y="2643182"/>
            <a:ext cx="7129397" cy="2995901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8F7A24-A5FB-4C86-97B2-760CDF88246C}"/>
              </a:ext>
            </a:extLst>
          </p:cNvPr>
          <p:cNvCxnSpPr>
            <a:cxnSpLocks/>
          </p:cNvCxnSpPr>
          <p:nvPr/>
        </p:nvCxnSpPr>
        <p:spPr>
          <a:xfrm>
            <a:off x="9660698" y="5115261"/>
            <a:ext cx="2531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6626EF-2A97-2B1E-015E-9C6600D4DB67}"/>
              </a:ext>
            </a:extLst>
          </p:cNvPr>
          <p:cNvCxnSpPr>
            <a:cxnSpLocks/>
          </p:cNvCxnSpPr>
          <p:nvPr/>
        </p:nvCxnSpPr>
        <p:spPr>
          <a:xfrm>
            <a:off x="-1" y="3123551"/>
            <a:ext cx="2531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C9EA-0482-5526-A224-0A1CF1DD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PV Generation Potential – Getting to Zero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B066A-6D02-7194-A2E4-5310B82C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AE76-A6F2-4D70-A5A7-D0942C9606FE}" type="datetime1">
              <a:rPr lang="en-US" smtClean="0"/>
              <a:t>6/5/2026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FF058-900F-EBFE-A97E-15B5FCD0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FC8C-636F-4B61-98CC-E41B290838A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0A9A82-5BB8-2AC5-025C-658B5F8304AE}"/>
              </a:ext>
            </a:extLst>
          </p:cNvPr>
          <p:cNvGrpSpPr>
            <a:grpSpLocks noChangeAspect="1"/>
          </p:cNvGrpSpPr>
          <p:nvPr/>
        </p:nvGrpSpPr>
        <p:grpSpPr>
          <a:xfrm>
            <a:off x="3386348" y="1228725"/>
            <a:ext cx="8313085" cy="3749040"/>
            <a:chOff x="1988635" y="1474770"/>
            <a:chExt cx="9715499" cy="43815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AB52A8-3029-A973-8C40-F96E422CB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0" t="9910" r="2432" b="4430"/>
            <a:stretch/>
          </p:blipFill>
          <p:spPr>
            <a:xfrm>
              <a:off x="1988635" y="1474770"/>
              <a:ext cx="9715499" cy="43815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F1D4D4-8123-04AA-F8FB-4B77C73BDE79}"/>
                </a:ext>
              </a:extLst>
            </p:cNvPr>
            <p:cNvSpPr/>
            <p:nvPr/>
          </p:nvSpPr>
          <p:spPr>
            <a:xfrm>
              <a:off x="7005604" y="1516906"/>
              <a:ext cx="925436" cy="925436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F336AF-BEB5-9DB4-71D2-9D1C38B4C4CD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6548460" y="2306815"/>
              <a:ext cx="592671" cy="70150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B44CD7-CAB4-0499-9449-B95BC82C6645}"/>
                </a:ext>
              </a:extLst>
            </p:cNvPr>
            <p:cNvSpPr/>
            <p:nvPr/>
          </p:nvSpPr>
          <p:spPr>
            <a:xfrm>
              <a:off x="9210612" y="1735981"/>
              <a:ext cx="925436" cy="925436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19DE72-1827-3733-4F66-0F7D7A001D47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8753468" y="2525890"/>
              <a:ext cx="592671" cy="70150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1E4615-AF31-3F9E-28C6-2F0522DE155D}"/>
                </a:ext>
              </a:extLst>
            </p:cNvPr>
            <p:cNvSpPr/>
            <p:nvPr/>
          </p:nvSpPr>
          <p:spPr>
            <a:xfrm>
              <a:off x="10680584" y="2525890"/>
              <a:ext cx="925436" cy="925436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4C3F40-F206-8DC9-1D3F-39A81F0A52D3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10223440" y="3315799"/>
              <a:ext cx="592671" cy="70150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003630-1EE5-647D-92D1-977D28FC27E8}"/>
                </a:ext>
              </a:extLst>
            </p:cNvPr>
            <p:cNvSpPr/>
            <p:nvPr/>
          </p:nvSpPr>
          <p:spPr>
            <a:xfrm>
              <a:off x="3995759" y="1824253"/>
              <a:ext cx="744406" cy="744406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83830-8E4B-F034-AC8D-3FAA256AD5BB}"/>
                </a:ext>
              </a:extLst>
            </p:cNvPr>
            <p:cNvCxnSpPr>
              <a:stCxn id="12" idx="3"/>
            </p:cNvCxnSpPr>
            <p:nvPr/>
          </p:nvCxnSpPr>
          <p:spPr>
            <a:xfrm flipH="1">
              <a:off x="3448101" y="2459643"/>
              <a:ext cx="656674" cy="76551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D7C4FF7-9456-E405-EC72-2483E9DBA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199303"/>
              </p:ext>
            </p:extLst>
          </p:nvPr>
        </p:nvGraphicFramePr>
        <p:xfrm>
          <a:off x="371475" y="3430099"/>
          <a:ext cx="5810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67449"/>
      </p:ext>
    </p:extLst>
  </p:cSld>
  <p:clrMapOvr>
    <a:masterClrMapping/>
  </p:clrMapOvr>
</p:sld>
</file>

<file path=ppt/theme/theme1.xml><?xml version="1.0" encoding="utf-8"?>
<a:theme xmlns:a="http://schemas.openxmlformats.org/drawingml/2006/main" name="1_SCE 16x9 Whit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266889C-D109-419E-BE24-8D218A5C6D7E}" vid="{15181C94-D1FA-4876-B6A1-D66074978D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G Colour Palette">
    <a:dk1>
      <a:sysClr val="windowText" lastClr="000000"/>
    </a:dk1>
    <a:lt1>
      <a:sysClr val="window" lastClr="FFFFFF"/>
    </a:lt1>
    <a:dk2>
      <a:srgbClr val="425968"/>
    </a:dk2>
    <a:lt2>
      <a:srgbClr val="D4DEE4"/>
    </a:lt2>
    <a:accent1>
      <a:srgbClr val="C25828"/>
    </a:accent1>
    <a:accent2>
      <a:srgbClr val="FEB626"/>
    </a:accent2>
    <a:accent3>
      <a:srgbClr val="A3AF33"/>
    </a:accent3>
    <a:accent4>
      <a:srgbClr val="677130"/>
    </a:accent4>
    <a:accent5>
      <a:srgbClr val="158DBD"/>
    </a:accent5>
    <a:accent6>
      <a:srgbClr val="4E479D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aa00f3-ad7c-4c7c-b1bc-f653daa267e5">
      <Terms xmlns="http://schemas.microsoft.com/office/infopath/2007/PartnerControls"/>
    </lcf76f155ced4ddcb4097134ff3c332f>
    <TaxCatchAll xmlns="99f03392-5117-4f00-b8c7-c28d7de3d2f9" xsi:nil="true"/>
    <SharedWithUsers xmlns="99f03392-5117-4f00-b8c7-c28d7de3d2f9">
      <UserInfo>
        <DisplayName/>
        <AccountId xsi:nil="true"/>
        <AccountType/>
      </UserInfo>
    </SharedWithUsers>
    <Data_x0020_Center_x0020_Modeling_x0020_Enhancements xmlns="d2824cd7-2a3f-438f-abd5-34fea22f39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F5EBB28E9AF458860AD508F799B77" ma:contentTypeVersion="19" ma:contentTypeDescription="Create a new document." ma:contentTypeScope="" ma:versionID="ed06f1db373b653e0244d203b6631eaa">
  <xsd:schema xmlns:xsd="http://www.w3.org/2001/XMLSchema" xmlns:xs="http://www.w3.org/2001/XMLSchema" xmlns:p="http://schemas.microsoft.com/office/2006/metadata/properties" xmlns:ns2="d2824cd7-2a3f-438f-abd5-34fea22f395b" xmlns:ns3="99f03392-5117-4f00-b8c7-c28d7de3d2f9" xmlns:ns4="d5d122ac-9198-417a-96dd-3fd9d8a02c5d" xmlns:ns5="b3aa00f3-ad7c-4c7c-b1bc-f653daa267e5" targetNamespace="http://schemas.microsoft.com/office/2006/metadata/properties" ma:root="true" ma:fieldsID="40e97fca66e85d42615d1a61bcd3f0d1" ns2:_="" ns3:_="" ns4:_="" ns5:_="">
    <xsd:import namespace="d2824cd7-2a3f-438f-abd5-34fea22f395b"/>
    <xsd:import namespace="99f03392-5117-4f00-b8c7-c28d7de3d2f9"/>
    <xsd:import namespace="d5d122ac-9198-417a-96dd-3fd9d8a02c5d"/>
    <xsd:import namespace="b3aa00f3-ad7c-4c7c-b1bc-f653daa267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  <xsd:element ref="ns2:Data_x0020_Center_x0020_Modeling_x0020_Enhance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24cd7-2a3f-438f-abd5-34fea22f39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a_x0020_Center_x0020_Modeling_x0020_Enhancements" ma:index="26" nillable="true" ma:displayName="Data Center Modeling Enhancements" ma:format="Dropdown" ma:internalName="Data_x0020_Center_x0020_Modeling_x0020_Enhancements">
      <xsd:simpleType>
        <xsd:restriction base="dms:Choice">
          <xsd:enumeration value="High"/>
          <xsd:enumeration value="Choice 2"/>
          <xsd:enumeration value="Lo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03392-5117-4f00-b8c7-c28d7de3d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7" nillable="true" ma:displayName="Taxonomy Catch All Column" ma:hidden="true" ma:list="{59c0f24b-8c7c-425b-a0b3-06561a6eab69}" ma:internalName="TaxCatchAll" ma:showField="CatchAllData" ma:web="99f03392-5117-4f00-b8c7-c28d7de3d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122ac-9198-417a-96dd-3fd9d8a02c5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a00f3-ad7c-4c7c-b1bc-f653daa267e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6" nillable="true" ma:taxonomy="true" ma:internalName="lcf76f155ced4ddcb4097134ff3c332f" ma:taxonomyFieldName="MediaServiceImageTags" ma:displayName="Image Tags" ma:default="" ma:fieldId="{5cf76f15-5ced-4ddc-b409-7134ff3c332f}" ma:taxonomyMulti="true" ma:sspId="d9fbabe8-1c89-47f3-93c4-f60b3feb87f1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0EDF58-4B72-43C0-BB8D-BDC4A26476FA}">
  <ds:schemaRefs>
    <ds:schemaRef ds:uri="4b62ff07-04d4-417d-9cf8-0e436d089a0f"/>
    <ds:schemaRef ds:uri="62ffea30-d905-4be7-ace6-292c5d4e61ab"/>
    <ds:schemaRef ds:uri="6ee95dc4-288c-4586-81f5-cac091520622"/>
    <ds:schemaRef ds:uri="9418430f-41b1-42c2-84e1-5b7366187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C8164D-7089-4D12-BB8B-FEA0D085BAB2}"/>
</file>

<file path=customXml/itemProps3.xml><?xml version="1.0" encoding="utf-8"?>
<ds:datastoreItem xmlns:ds="http://schemas.openxmlformats.org/officeDocument/2006/customXml" ds:itemID="{45E2661E-C2FD-4573-996E-FF41CAD14A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 PPT Template</Template>
  <TotalTime>1</TotalTime>
  <Words>821</Words>
  <Application>Microsoft Office PowerPoint</Application>
  <PresentationFormat>Widescreen</PresentationFormat>
  <Paragraphs>106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Open Sans ExtraBold</vt:lpstr>
      <vt:lpstr>Open Sans Light</vt:lpstr>
      <vt:lpstr>Segoe UI Semibold</vt:lpstr>
      <vt:lpstr>1_SCE 16x9 White Template</vt:lpstr>
      <vt:lpstr>Community Nature Center</vt:lpstr>
      <vt:lpstr>Community Nature Center</vt:lpstr>
      <vt:lpstr>Project Overview</vt:lpstr>
      <vt:lpstr>Pathway to Net Zero Energy</vt:lpstr>
      <vt:lpstr>Project Floor Plans</vt:lpstr>
      <vt:lpstr>The Design Process</vt:lpstr>
      <vt:lpstr>Thermal Energy System</vt:lpstr>
      <vt:lpstr>Solar Photovoltaic Array</vt:lpstr>
      <vt:lpstr>PV Generation Potential – Getting to Zero</vt:lpstr>
      <vt:lpstr>Passive Design Strategies</vt:lpstr>
      <vt:lpstr>Behavioral and Nudging Design</vt:lpstr>
      <vt:lpstr>Net Zero Energy &amp; Energy Efficiency Measures</vt:lpstr>
      <vt:lpstr>Performance, Recognition, and User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Bulger</dc:creator>
  <cp:lastModifiedBy>Michelle Reyes</cp:lastModifiedBy>
  <cp:revision>1</cp:revision>
  <dcterms:created xsi:type="dcterms:W3CDTF">2025-12-15T20:45:12Z</dcterms:created>
  <dcterms:modified xsi:type="dcterms:W3CDTF">2026-06-05T18:09:09Z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0x0101001DDF5EBB28E9AF458860AD508F799B77</vt:lpwstr>
  </property>
  <property fmtid="{D5CDD505-2E9C-101B-9397-08002B2CF9AE}" pid="3" name="MediaServiceImageTags">
    <vt:lpwstr/>
  </property>
</Properties>
</file>