
<file path=[Content_Types].xml><?xml version="1.0" encoding="utf-8"?>
<Types xmlns="http://schemas.openxmlformats.org/package/2006/content-types">
  <Default Extension="jpeg" ContentType="image/jpeg"/>
  <Default Extension="jpg" ContentType="image/jp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 id="2147483704" r:id="rId5"/>
  </p:sldMasterIdLst>
  <p:notesMasterIdLst>
    <p:notesMasterId r:id="rId75"/>
  </p:notesMasterIdLst>
  <p:handoutMasterIdLst>
    <p:handoutMasterId r:id="rId76"/>
  </p:handoutMasterIdLst>
  <p:sldIdLst>
    <p:sldId id="256" r:id="rId6"/>
    <p:sldId id="3164" r:id="rId7"/>
    <p:sldId id="3100" r:id="rId8"/>
    <p:sldId id="257" r:id="rId9"/>
    <p:sldId id="3171" r:id="rId10"/>
    <p:sldId id="3176" r:id="rId11"/>
    <p:sldId id="3140" r:id="rId12"/>
    <p:sldId id="3170" r:id="rId13"/>
    <p:sldId id="260" r:id="rId14"/>
    <p:sldId id="3141" r:id="rId15"/>
    <p:sldId id="261" r:id="rId16"/>
    <p:sldId id="262" r:id="rId17"/>
    <p:sldId id="3142" r:id="rId18"/>
    <p:sldId id="3143" r:id="rId19"/>
    <p:sldId id="3144" r:id="rId20"/>
    <p:sldId id="3134" r:id="rId21"/>
    <p:sldId id="3145" r:id="rId22"/>
    <p:sldId id="3006" r:id="rId23"/>
    <p:sldId id="3146" r:id="rId24"/>
    <p:sldId id="3147" r:id="rId25"/>
    <p:sldId id="3165" r:id="rId26"/>
    <p:sldId id="273" r:id="rId27"/>
    <p:sldId id="272" r:id="rId28"/>
    <p:sldId id="270" r:id="rId29"/>
    <p:sldId id="274" r:id="rId30"/>
    <p:sldId id="276" r:id="rId31"/>
    <p:sldId id="3010" r:id="rId32"/>
    <p:sldId id="3102" r:id="rId33"/>
    <p:sldId id="278" r:id="rId34"/>
    <p:sldId id="3173" r:id="rId35"/>
    <p:sldId id="3127" r:id="rId36"/>
    <p:sldId id="3126" r:id="rId37"/>
    <p:sldId id="280" r:id="rId38"/>
    <p:sldId id="281" r:id="rId39"/>
    <p:sldId id="282" r:id="rId40"/>
    <p:sldId id="2986" r:id="rId41"/>
    <p:sldId id="2987" r:id="rId42"/>
    <p:sldId id="3034" r:id="rId43"/>
    <p:sldId id="3033" r:id="rId44"/>
    <p:sldId id="259" r:id="rId45"/>
    <p:sldId id="3035" r:id="rId46"/>
    <p:sldId id="3156" r:id="rId47"/>
    <p:sldId id="3036" r:id="rId48"/>
    <p:sldId id="2993" r:id="rId49"/>
    <p:sldId id="3079" r:id="rId50"/>
    <p:sldId id="302" r:id="rId51"/>
    <p:sldId id="3180" r:id="rId52"/>
    <p:sldId id="305" r:id="rId53"/>
    <p:sldId id="3060" r:id="rId54"/>
    <p:sldId id="3121" r:id="rId55"/>
    <p:sldId id="307" r:id="rId56"/>
    <p:sldId id="308" r:id="rId57"/>
    <p:sldId id="3042" r:id="rId58"/>
    <p:sldId id="3159" r:id="rId59"/>
    <p:sldId id="3158" r:id="rId60"/>
    <p:sldId id="311" r:id="rId61"/>
    <p:sldId id="313" r:id="rId62"/>
    <p:sldId id="3162" r:id="rId63"/>
    <p:sldId id="3160" r:id="rId64"/>
    <p:sldId id="3123" r:id="rId65"/>
    <p:sldId id="3039" r:id="rId66"/>
    <p:sldId id="314" r:id="rId67"/>
    <p:sldId id="3040" r:id="rId68"/>
    <p:sldId id="3120" r:id="rId69"/>
    <p:sldId id="319" r:id="rId70"/>
    <p:sldId id="3179" r:id="rId71"/>
    <p:sldId id="3177" r:id="rId72"/>
    <p:sldId id="3178" r:id="rId73"/>
    <p:sldId id="3175"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3644EAF5-EE7D-46C6-B223-850F395D7549}">
          <p14:sldIdLst>
            <p14:sldId id="256"/>
            <p14:sldId id="3164"/>
            <p14:sldId id="3100"/>
            <p14:sldId id="257"/>
            <p14:sldId id="3171"/>
          </p14:sldIdLst>
        </p14:section>
        <p14:section name="Lecture Intro" id="{6B1E13F3-383C-4B49-894A-86F1986CF50C}">
          <p14:sldIdLst>
            <p14:sldId id="3176"/>
            <p14:sldId id="3140"/>
            <p14:sldId id="3170"/>
          </p14:sldIdLst>
        </p14:section>
        <p14:section name="BEM Intro" id="{6FA4C582-665F-456B-9927-C3497D1F7452}">
          <p14:sldIdLst>
            <p14:sldId id="260"/>
            <p14:sldId id="3141"/>
            <p14:sldId id="261"/>
            <p14:sldId id="262"/>
            <p14:sldId id="3142"/>
            <p14:sldId id="3143"/>
            <p14:sldId id="3144"/>
            <p14:sldId id="3134"/>
            <p14:sldId id="3145"/>
            <p14:sldId id="3006"/>
            <p14:sldId id="3146"/>
          </p14:sldIdLst>
        </p14:section>
        <p14:section name="What is a Model" id="{0E80E3BE-F277-46C4-9147-60F8FD7DF95D}">
          <p14:sldIdLst>
            <p14:sldId id="3147"/>
            <p14:sldId id="3165"/>
            <p14:sldId id="273"/>
            <p14:sldId id="272"/>
            <p14:sldId id="270"/>
            <p14:sldId id="274"/>
          </p14:sldIdLst>
        </p14:section>
        <p14:section name="Codes &amp; Standards" id="{4773FA1D-455B-43A6-BB3E-15FE12745755}">
          <p14:sldIdLst>
            <p14:sldId id="276"/>
            <p14:sldId id="3010"/>
            <p14:sldId id="3102"/>
            <p14:sldId id="278"/>
            <p14:sldId id="3173"/>
            <p14:sldId id="3127"/>
            <p14:sldId id="3126"/>
            <p14:sldId id="280"/>
            <p14:sldId id="281"/>
          </p14:sldIdLst>
        </p14:section>
        <p14:section name="Case Studies" id="{37C44198-4028-4A60-9242-4849026BC7B9}">
          <p14:sldIdLst>
            <p14:sldId id="282"/>
            <p14:sldId id="2986"/>
            <p14:sldId id="2987"/>
            <p14:sldId id="3034"/>
            <p14:sldId id="3033"/>
            <p14:sldId id="259"/>
            <p14:sldId id="3035"/>
            <p14:sldId id="3156"/>
            <p14:sldId id="3036"/>
            <p14:sldId id="2993"/>
            <p14:sldId id="3079"/>
          </p14:sldIdLst>
        </p14:section>
        <p14:section name="Tools" id="{97844C90-B872-47DE-9175-70D895CDFD86}">
          <p14:sldIdLst>
            <p14:sldId id="302"/>
            <p14:sldId id="3180"/>
            <p14:sldId id="305"/>
            <p14:sldId id="3060"/>
            <p14:sldId id="3121"/>
          </p14:sldIdLst>
        </p14:section>
        <p14:section name="Careers &amp; Future of BEM" id="{3E98754A-C2C3-4C85-8C1E-007E9C98D475}">
          <p14:sldIdLst>
            <p14:sldId id="307"/>
            <p14:sldId id="308"/>
            <p14:sldId id="3042"/>
            <p14:sldId id="3159"/>
            <p14:sldId id="3158"/>
            <p14:sldId id="311"/>
            <p14:sldId id="313"/>
            <p14:sldId id="3162"/>
            <p14:sldId id="3160"/>
            <p14:sldId id="3123"/>
            <p14:sldId id="3039"/>
          </p14:sldIdLst>
        </p14:section>
        <p14:section name="Certifications" id="{29D7E809-45FC-4164-919C-13AA8EFFD887}">
          <p14:sldIdLst>
            <p14:sldId id="314"/>
            <p14:sldId id="3040"/>
            <p14:sldId id="3120"/>
            <p14:sldId id="319"/>
          </p14:sldIdLst>
        </p14:section>
        <p14:section name="Instructor Guide Appendix" id="{7C2425B7-5762-402A-845E-C2ED0422FE0F}">
          <p14:sldIdLst>
            <p14:sldId id="3179"/>
            <p14:sldId id="3177"/>
            <p14:sldId id="3178"/>
            <p14:sldId id="3175"/>
          </p14:sldIdLst>
        </p14:section>
      </p14:sectionLst>
    </p:ext>
    <p:ext uri="{EFAFB233-063F-42B5-8137-9DF3F51BA10A}">
      <p15:sldGuideLst xmlns:p15="http://schemas.microsoft.com/office/powerpoint/2012/main">
        <p15:guide id="1" orient="horz" pos="2208"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785F18-85F9-B1A5-5CC2-BCFB47EA0367}" name="Michael Sawford" initials="MS" userId="S::michael.sawford@a2efficiency.com::33d6be40-a6e6-4043-805f-f608fad8b581" providerId="AD"/>
  <p188:author id="{DE82CC3B-4ABD-D8C3-1DB2-03FD0ECD6BA0}" name="Neil Bulger" initials="NB" userId="S::neil@a2efficiency.com::e8674582-6166-4571-8d0f-e172428a4ae7" providerId="AD"/>
  <p188:author id="{EB0FB279-1626-83BD-11E0-919DF8FB7C6A}" name="Fatima Saeed" initials="FS" userId="S::fatima.saeed@a2efficiency.com::2c8940f4-db59-43e0-a227-911d6203ed2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2563EB"/>
        </p14:laserClr>
      </p:ext>
      <p:ext uri="{2FDB2607-1784-4EEB-B798-7EB5836EED8A}">
        <p14:showMediaCtrls xmlns:p14="http://schemas.microsoft.com/office/powerpoint/2010/main" val="1"/>
      </p:ext>
    </p:extLst>
  </p:showPr>
  <p:clrMru>
    <a:srgbClr val="528FCC"/>
    <a:srgbClr val="D85A30"/>
    <a:srgbClr val="0D6B5E"/>
    <a:srgbClr val="3D5EA9"/>
    <a:srgbClr val="000000"/>
    <a:srgbClr val="1B2A4A"/>
    <a:srgbClr val="7EAABE"/>
    <a:srgbClr val="142D43"/>
    <a:srgbClr val="B14133"/>
    <a:srgbClr val="E974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7C305D-2F20-4908-87E0-59656C4CBBA1}" v="1" dt="2026-06-17T15:05:07.3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151" autoAdjust="0"/>
  </p:normalViewPr>
  <p:slideViewPr>
    <p:cSldViewPr snapToGrid="0">
      <p:cViewPr varScale="1">
        <p:scale>
          <a:sx n="89" d="100"/>
          <a:sy n="89" d="100"/>
        </p:scale>
        <p:origin x="2088" y="65"/>
      </p:cViewPr>
      <p:guideLst>
        <p:guide orient="horz" pos="2208"/>
        <p:guide pos="3840"/>
      </p:guideLst>
    </p:cSldViewPr>
  </p:slideViewPr>
  <p:notesTextViewPr>
    <p:cViewPr>
      <p:scale>
        <a:sx n="1" d="1"/>
        <a:sy n="1" d="1"/>
      </p:scale>
      <p:origin x="0" y="0"/>
    </p:cViewPr>
  </p:notesTextViewPr>
  <p:sorterViewPr>
    <p:cViewPr>
      <p:scale>
        <a:sx n="100" d="100"/>
        <a:sy n="100" d="100"/>
      </p:scale>
      <p:origin x="0" y="-21571"/>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notesMaster" Target="notesMasters/notesMaster1.xml"/><Relationship Id="rId83"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il Bulger" userId="e8674582-6166-4571-8d0f-e172428a4ae7" providerId="ADAL" clId="{45AB86E9-2A5C-4AAD-92F7-2BD477A6EA13}"/>
    <pc:docChg chg="undo custSel addSld delSld modSld delSection modSection">
      <pc:chgData name="Neil Bulger" userId="e8674582-6166-4571-8d0f-e172428a4ae7" providerId="ADAL" clId="{45AB86E9-2A5C-4AAD-92F7-2BD477A6EA13}" dt="2026-06-05T16:16:02.468" v="1622" actId="6549"/>
      <pc:docMkLst>
        <pc:docMk/>
      </pc:docMkLst>
      <pc:sldChg chg="addSp delSp modSp mod">
        <pc:chgData name="Neil Bulger" userId="e8674582-6166-4571-8d0f-e172428a4ae7" providerId="ADAL" clId="{45AB86E9-2A5C-4AAD-92F7-2BD477A6EA13}" dt="2026-05-27T21:26:24.896" v="1537" actId="478"/>
        <pc:sldMkLst>
          <pc:docMk/>
          <pc:sldMk cId="0" sldId="257"/>
        </pc:sldMkLst>
        <pc:spChg chg="mod">
          <ac:chgData name="Neil Bulger" userId="e8674582-6166-4571-8d0f-e172428a4ae7" providerId="ADAL" clId="{45AB86E9-2A5C-4AAD-92F7-2BD477A6EA13}" dt="2026-05-27T21:26:07.042" v="1535" actId="164"/>
          <ac:spMkLst>
            <pc:docMk/>
            <pc:sldMk cId="0" sldId="257"/>
            <ac:spMk id="6" creationId="{00000000-0000-0000-0000-000000000000}"/>
          </ac:spMkLst>
        </pc:spChg>
        <pc:spChg chg="mod">
          <ac:chgData name="Neil Bulger" userId="e8674582-6166-4571-8d0f-e172428a4ae7" providerId="ADAL" clId="{45AB86E9-2A5C-4AAD-92F7-2BD477A6EA13}" dt="2026-05-27T21:26:07.042" v="1535" actId="164"/>
          <ac:spMkLst>
            <pc:docMk/>
            <pc:sldMk cId="0" sldId="257"/>
            <ac:spMk id="9" creationId="{00000000-0000-0000-0000-000000000000}"/>
          </ac:spMkLst>
        </pc:spChg>
        <pc:spChg chg="mod">
          <ac:chgData name="Neil Bulger" userId="e8674582-6166-4571-8d0f-e172428a4ae7" providerId="ADAL" clId="{45AB86E9-2A5C-4AAD-92F7-2BD477A6EA13}" dt="2026-05-27T21:26:07.042" v="1535" actId="164"/>
          <ac:spMkLst>
            <pc:docMk/>
            <pc:sldMk cId="0" sldId="257"/>
            <ac:spMk id="10" creationId="{00000000-0000-0000-0000-000000000000}"/>
          </ac:spMkLst>
        </pc:spChg>
        <pc:spChg chg="mod">
          <ac:chgData name="Neil Bulger" userId="e8674582-6166-4571-8d0f-e172428a4ae7" providerId="ADAL" clId="{45AB86E9-2A5C-4AAD-92F7-2BD477A6EA13}" dt="2026-05-27T21:26:07.042" v="1535" actId="164"/>
          <ac:spMkLst>
            <pc:docMk/>
            <pc:sldMk cId="0" sldId="257"/>
            <ac:spMk id="11" creationId="{00000000-0000-0000-0000-000000000000}"/>
          </ac:spMkLst>
        </pc:spChg>
        <pc:spChg chg="mod">
          <ac:chgData name="Neil Bulger" userId="e8674582-6166-4571-8d0f-e172428a4ae7" providerId="ADAL" clId="{45AB86E9-2A5C-4AAD-92F7-2BD477A6EA13}" dt="2026-05-27T21:26:07.042" v="1535" actId="164"/>
          <ac:spMkLst>
            <pc:docMk/>
            <pc:sldMk cId="0" sldId="257"/>
            <ac:spMk id="14" creationId="{00000000-0000-0000-0000-000000000000}"/>
          </ac:spMkLst>
        </pc:spChg>
        <pc:spChg chg="mod">
          <ac:chgData name="Neil Bulger" userId="e8674582-6166-4571-8d0f-e172428a4ae7" providerId="ADAL" clId="{45AB86E9-2A5C-4AAD-92F7-2BD477A6EA13}" dt="2026-05-27T21:26:07.042" v="1535" actId="164"/>
          <ac:spMkLst>
            <pc:docMk/>
            <pc:sldMk cId="0" sldId="257"/>
            <ac:spMk id="15" creationId="{00000000-0000-0000-0000-000000000000}"/>
          </ac:spMkLst>
        </pc:spChg>
        <pc:spChg chg="mod">
          <ac:chgData name="Neil Bulger" userId="e8674582-6166-4571-8d0f-e172428a4ae7" providerId="ADAL" clId="{45AB86E9-2A5C-4AAD-92F7-2BD477A6EA13}" dt="2026-05-27T21:26:07.042" v="1535" actId="164"/>
          <ac:spMkLst>
            <pc:docMk/>
            <pc:sldMk cId="0" sldId="257"/>
            <ac:spMk id="16" creationId="{00000000-0000-0000-0000-000000000000}"/>
          </ac:spMkLst>
        </pc:spChg>
        <pc:spChg chg="mod">
          <ac:chgData name="Neil Bulger" userId="e8674582-6166-4571-8d0f-e172428a4ae7" providerId="ADAL" clId="{45AB86E9-2A5C-4AAD-92F7-2BD477A6EA13}" dt="2026-05-27T21:26:07.042" v="1535" actId="164"/>
          <ac:spMkLst>
            <pc:docMk/>
            <pc:sldMk cId="0" sldId="257"/>
            <ac:spMk id="19" creationId="{00000000-0000-0000-0000-000000000000}"/>
          </ac:spMkLst>
        </pc:spChg>
        <pc:spChg chg="mod">
          <ac:chgData name="Neil Bulger" userId="e8674582-6166-4571-8d0f-e172428a4ae7" providerId="ADAL" clId="{45AB86E9-2A5C-4AAD-92F7-2BD477A6EA13}" dt="2026-05-27T21:26:07.042" v="1535" actId="164"/>
          <ac:spMkLst>
            <pc:docMk/>
            <pc:sldMk cId="0" sldId="257"/>
            <ac:spMk id="20" creationId="{00000000-0000-0000-0000-000000000000}"/>
          </ac:spMkLst>
        </pc:spChg>
        <pc:grpChg chg="add mod">
          <ac:chgData name="Neil Bulger" userId="e8674582-6166-4571-8d0f-e172428a4ae7" providerId="ADAL" clId="{45AB86E9-2A5C-4AAD-92F7-2BD477A6EA13}" dt="2026-05-27T21:26:07.042" v="1535" actId="164"/>
          <ac:grpSpMkLst>
            <pc:docMk/>
            <pc:sldMk cId="0" sldId="257"/>
            <ac:grpSpMk id="2" creationId="{E0491303-D63D-EFA6-7CB5-8CA30EF429FF}"/>
          </ac:grpSpMkLst>
        </pc:grpChg>
      </pc:sldChg>
      <pc:sldChg chg="modSp mod">
        <pc:chgData name="Neil Bulger" userId="e8674582-6166-4571-8d0f-e172428a4ae7" providerId="ADAL" clId="{45AB86E9-2A5C-4AAD-92F7-2BD477A6EA13}" dt="2026-05-29T15:45:33.612" v="1540" actId="18131"/>
        <pc:sldMkLst>
          <pc:docMk/>
          <pc:sldMk cId="2875208487" sldId="3040"/>
        </pc:sldMkLst>
        <pc:spChg chg="mod">
          <ac:chgData name="Neil Bulger" userId="e8674582-6166-4571-8d0f-e172428a4ae7" providerId="ADAL" clId="{45AB86E9-2A5C-4AAD-92F7-2BD477A6EA13}" dt="2026-05-29T15:45:18.246" v="1538" actId="1076"/>
          <ac:spMkLst>
            <pc:docMk/>
            <pc:sldMk cId="2875208487" sldId="3040"/>
            <ac:spMk id="8" creationId="{66850B16-5C13-024D-B7BE-8EC6CAEAAA8D}"/>
          </ac:spMkLst>
        </pc:spChg>
        <pc:picChg chg="mod modCrop">
          <ac:chgData name="Neil Bulger" userId="e8674582-6166-4571-8d0f-e172428a4ae7" providerId="ADAL" clId="{45AB86E9-2A5C-4AAD-92F7-2BD477A6EA13}" dt="2026-05-29T15:45:33.612" v="1540" actId="18131"/>
          <ac:picMkLst>
            <pc:docMk/>
            <pc:sldMk cId="2875208487" sldId="3040"/>
            <ac:picMk id="28" creationId="{5E0A180C-09EB-1FDC-227C-EEC17E69A28D}"/>
          </ac:picMkLst>
        </pc:picChg>
      </pc:sldChg>
      <pc:sldChg chg="addSp delSp mod">
        <pc:chgData name="Neil Bulger" userId="e8674582-6166-4571-8d0f-e172428a4ae7" providerId="ADAL" clId="{45AB86E9-2A5C-4AAD-92F7-2BD477A6EA13}" dt="2026-05-27T21:26:02.487" v="1534" actId="478"/>
        <pc:sldMkLst>
          <pc:docMk/>
          <pc:sldMk cId="540859382" sldId="3100"/>
        </pc:sldMkLst>
      </pc:sldChg>
      <pc:sldChg chg="addSp delSp modSp mod">
        <pc:chgData name="Neil Bulger" userId="e8674582-6166-4571-8d0f-e172428a4ae7" providerId="ADAL" clId="{45AB86E9-2A5C-4AAD-92F7-2BD477A6EA13}" dt="2026-05-29T18:00:19.318" v="1592" actId="14100"/>
        <pc:sldMkLst>
          <pc:docMk/>
          <pc:sldMk cId="3142096803" sldId="3140"/>
        </pc:sldMkLst>
        <pc:spChg chg="mod">
          <ac:chgData name="Neil Bulger" userId="e8674582-6166-4571-8d0f-e172428a4ae7" providerId="ADAL" clId="{45AB86E9-2A5C-4AAD-92F7-2BD477A6EA13}" dt="2026-05-29T18:00:19.318" v="1592" actId="14100"/>
          <ac:spMkLst>
            <pc:docMk/>
            <pc:sldMk cId="3142096803" sldId="3140"/>
            <ac:spMk id="3" creationId="{8E256E94-18CC-A2DC-4803-FD52B3B89467}"/>
          </ac:spMkLst>
        </pc:spChg>
        <pc:spChg chg="mod">
          <ac:chgData name="Neil Bulger" userId="e8674582-6166-4571-8d0f-e172428a4ae7" providerId="ADAL" clId="{45AB86E9-2A5C-4AAD-92F7-2BD477A6EA13}" dt="2026-05-29T18:00:10.833" v="1591" actId="1076"/>
          <ac:spMkLst>
            <pc:docMk/>
            <pc:sldMk cId="3142096803" sldId="3140"/>
            <ac:spMk id="5" creationId="{AC59A027-9DCF-A24A-4C5B-DDEF9166B014}"/>
          </ac:spMkLst>
        </pc:spChg>
      </pc:sldChg>
      <pc:sldChg chg="addSp delSp modSp mod">
        <pc:chgData name="Neil Bulger" userId="e8674582-6166-4571-8d0f-e172428a4ae7" providerId="ADAL" clId="{45AB86E9-2A5C-4AAD-92F7-2BD477A6EA13}" dt="2026-05-26T19:11:41.568" v="1532" actId="478"/>
        <pc:sldMkLst>
          <pc:docMk/>
          <pc:sldMk cId="2737634250" sldId="3164"/>
        </pc:sldMkLst>
        <pc:picChg chg="add mod ord">
          <ac:chgData name="Neil Bulger" userId="e8674582-6166-4571-8d0f-e172428a4ae7" providerId="ADAL" clId="{45AB86E9-2A5C-4AAD-92F7-2BD477A6EA13}" dt="2026-05-26T19:11:39.263" v="1531" actId="167"/>
          <ac:picMkLst>
            <pc:docMk/>
            <pc:sldMk cId="2737634250" sldId="3164"/>
            <ac:picMk id="5" creationId="{6BD6509C-6144-875C-9FB2-D604360291B8}"/>
          </ac:picMkLst>
        </pc:picChg>
      </pc:sldChg>
      <pc:sldChg chg="delSp modSp add mod">
        <pc:chgData name="Neil Bulger" userId="e8674582-6166-4571-8d0f-e172428a4ae7" providerId="ADAL" clId="{45AB86E9-2A5C-4AAD-92F7-2BD477A6EA13}" dt="2026-06-05T16:16:02.468" v="1622" actId="6549"/>
        <pc:sldMkLst>
          <pc:docMk/>
          <pc:sldMk cId="2369532186" sldId="3179"/>
        </pc:sldMkLst>
        <pc:spChg chg="mod">
          <ac:chgData name="Neil Bulger" userId="e8674582-6166-4571-8d0f-e172428a4ae7" providerId="ADAL" clId="{45AB86E9-2A5C-4AAD-92F7-2BD477A6EA13}" dt="2026-06-05T16:16:02.468" v="1622" actId="6549"/>
          <ac:spMkLst>
            <pc:docMk/>
            <pc:sldMk cId="2369532186" sldId="3179"/>
            <ac:spMk id="4" creationId="{1B4E7CAD-C164-C718-DE18-D44752D98487}"/>
          </ac:spMkLst>
        </pc:spChg>
        <pc:spChg chg="mod">
          <ac:chgData name="Neil Bulger" userId="e8674582-6166-4571-8d0f-e172428a4ae7" providerId="ADAL" clId="{45AB86E9-2A5C-4AAD-92F7-2BD477A6EA13}" dt="2026-06-05T16:15:52.541" v="1619" actId="20577"/>
          <ac:spMkLst>
            <pc:docMk/>
            <pc:sldMk cId="2369532186" sldId="3179"/>
            <ac:spMk id="5" creationId="{9B476277-173C-595B-9D6A-F41067F49C39}"/>
          </ac:spMkLst>
        </pc:spChg>
      </pc:sldChg>
    </pc:docChg>
  </pc:docChgLst>
  <pc:docChgLst>
    <pc:chgData name="Michelle Reyes" userId="ed312c2f-0208-4d3c-bbc0-30250a68a824" providerId="ADAL" clId="{D08B33E5-CE0B-49C1-9E1E-7DF0807B3CFA}"/>
    <pc:docChg chg="modSld">
      <pc:chgData name="Michelle Reyes" userId="ed312c2f-0208-4d3c-bbc0-30250a68a824" providerId="ADAL" clId="{D08B33E5-CE0B-49C1-9E1E-7DF0807B3CFA}" dt="2026-05-27T21:24:14.269" v="70" actId="108"/>
      <pc:docMkLst>
        <pc:docMk/>
      </pc:docMkLst>
      <pc:sldChg chg="addSp modSp mod">
        <pc:chgData name="Michelle Reyes" userId="ed312c2f-0208-4d3c-bbc0-30250a68a824" providerId="ADAL" clId="{D08B33E5-CE0B-49C1-9E1E-7DF0807B3CFA}" dt="2026-05-27T21:24:14.269" v="70" actId="108"/>
        <pc:sldMkLst>
          <pc:docMk/>
          <pc:sldMk cId="4211357318" sldId="3123"/>
        </pc:sldMkLst>
        <pc:spChg chg="add mod">
          <ac:chgData name="Michelle Reyes" userId="ed312c2f-0208-4d3c-bbc0-30250a68a824" providerId="ADAL" clId="{D08B33E5-CE0B-49C1-9E1E-7DF0807B3CFA}" dt="2026-05-27T21:24:14.269" v="70" actId="108"/>
          <ac:spMkLst>
            <pc:docMk/>
            <pc:sldMk cId="4211357318" sldId="3123"/>
            <ac:spMk id="2" creationId="{6BFBB43E-E214-0C2A-2732-C31A7BC7B98C}"/>
          </ac:spMkLst>
        </pc:spChg>
        <pc:spChg chg="mod">
          <ac:chgData name="Michelle Reyes" userId="ed312c2f-0208-4d3c-bbc0-30250a68a824" providerId="ADAL" clId="{D08B33E5-CE0B-49C1-9E1E-7DF0807B3CFA}" dt="2026-05-27T21:22:28.718" v="62" actId="1035"/>
          <ac:spMkLst>
            <pc:docMk/>
            <pc:sldMk cId="4211357318" sldId="3123"/>
            <ac:spMk id="5" creationId="{65CE28A8-B218-A3B8-D6EF-DB779869B083}"/>
          </ac:spMkLst>
        </pc:spChg>
        <pc:spChg chg="mod">
          <ac:chgData name="Michelle Reyes" userId="ed312c2f-0208-4d3c-bbc0-30250a68a824" providerId="ADAL" clId="{D08B33E5-CE0B-49C1-9E1E-7DF0807B3CFA}" dt="2026-05-27T21:22:46.871" v="66" actId="14100"/>
          <ac:spMkLst>
            <pc:docMk/>
            <pc:sldMk cId="4211357318" sldId="3123"/>
            <ac:spMk id="6" creationId="{B88D64A8-9C15-6532-A6FE-1C6286352CF3}"/>
          </ac:spMkLst>
        </pc:spChg>
        <pc:picChg chg="mod">
          <ac:chgData name="Michelle Reyes" userId="ed312c2f-0208-4d3c-bbc0-30250a68a824" providerId="ADAL" clId="{D08B33E5-CE0B-49C1-9E1E-7DF0807B3CFA}" dt="2026-05-27T21:22:18.816" v="53" actId="1035"/>
          <ac:picMkLst>
            <pc:docMk/>
            <pc:sldMk cId="4211357318" sldId="3123"/>
            <ac:picMk id="7" creationId="{51E8E009-0025-1BF6-5D69-4E3620B0AA96}"/>
          </ac:picMkLst>
        </pc:picChg>
        <pc:picChg chg="mod">
          <ac:chgData name="Michelle Reyes" userId="ed312c2f-0208-4d3c-bbc0-30250a68a824" providerId="ADAL" clId="{D08B33E5-CE0B-49C1-9E1E-7DF0807B3CFA}" dt="2026-05-27T21:22:18.816" v="53" actId="1035"/>
          <ac:picMkLst>
            <pc:docMk/>
            <pc:sldMk cId="4211357318" sldId="3123"/>
            <ac:picMk id="9" creationId="{A7BD4E38-7FA7-3470-E55A-AA5B448BEF18}"/>
          </ac:picMkLst>
        </pc:picChg>
      </pc:sldChg>
    </pc:docChg>
  </pc:docChgLst>
  <pc:docChgLst>
    <pc:chgData name="Michael Sawford" userId="33d6be40-a6e6-4043-805f-f608fad8b581" providerId="ADAL" clId="{8BB14556-3FFC-47CA-AF7D-4335FC72F380}"/>
    <pc:docChg chg="undo custSel addSld delSld modSld sldOrd modMainMaster addSection modSection">
      <pc:chgData name="Michael Sawford" userId="33d6be40-a6e6-4043-805f-f608fad8b581" providerId="ADAL" clId="{8BB14556-3FFC-47CA-AF7D-4335FC72F380}" dt="2026-06-17T15:05:59.565" v="3088" actId="20577"/>
      <pc:docMkLst>
        <pc:docMk/>
      </pc:docMkLst>
      <pc:sldChg chg="modSp mod">
        <pc:chgData name="Michael Sawford" userId="33d6be40-a6e6-4043-805f-f608fad8b581" providerId="ADAL" clId="{8BB14556-3FFC-47CA-AF7D-4335FC72F380}" dt="2026-05-29T21:50:39.229" v="3075" actId="20577"/>
        <pc:sldMkLst>
          <pc:docMk/>
          <pc:sldMk cId="0" sldId="257"/>
        </pc:sldMkLst>
        <pc:spChg chg="mod">
          <ac:chgData name="Michael Sawford" userId="33d6be40-a6e6-4043-805f-f608fad8b581" providerId="ADAL" clId="{8BB14556-3FFC-47CA-AF7D-4335FC72F380}" dt="2026-05-29T21:50:39.229" v="3075" actId="20577"/>
          <ac:spMkLst>
            <pc:docMk/>
            <pc:sldMk cId="0" sldId="257"/>
            <ac:spMk id="15" creationId="{00000000-0000-0000-0000-000000000000}"/>
          </ac:spMkLst>
        </pc:spChg>
      </pc:sldChg>
      <pc:sldChg chg="addSp modSp mod">
        <pc:chgData name="Michael Sawford" userId="33d6be40-a6e6-4043-805f-f608fad8b581" providerId="ADAL" clId="{8BB14556-3FFC-47CA-AF7D-4335FC72F380}" dt="2026-05-29T21:42:30.350" v="2769" actId="20577"/>
        <pc:sldMkLst>
          <pc:docMk/>
          <pc:sldMk cId="0" sldId="261"/>
        </pc:sldMkLst>
        <pc:spChg chg="add mod">
          <ac:chgData name="Michael Sawford" userId="33d6be40-a6e6-4043-805f-f608fad8b581" providerId="ADAL" clId="{8BB14556-3FFC-47CA-AF7D-4335FC72F380}" dt="2026-05-29T21:41:52.691" v="2764" actId="14100"/>
          <ac:spMkLst>
            <pc:docMk/>
            <pc:sldMk cId="0" sldId="261"/>
            <ac:spMk id="2" creationId="{EBB7A5BF-D4DC-C8C7-A3AB-9C2BF9B6A8DA}"/>
          </ac:spMkLst>
        </pc:spChg>
        <pc:spChg chg="mod">
          <ac:chgData name="Michael Sawford" userId="33d6be40-a6e6-4043-805f-f608fad8b581" providerId="ADAL" clId="{8BB14556-3FFC-47CA-AF7D-4335FC72F380}" dt="2026-05-29T21:42:30.350" v="2769" actId="20577"/>
          <ac:spMkLst>
            <pc:docMk/>
            <pc:sldMk cId="0" sldId="261"/>
            <ac:spMk id="24" creationId="{00000000-0000-0000-0000-000000000000}"/>
          </ac:spMkLst>
        </pc:spChg>
        <pc:spChg chg="mod">
          <ac:chgData name="Michael Sawford" userId="33d6be40-a6e6-4043-805f-f608fad8b581" providerId="ADAL" clId="{8BB14556-3FFC-47CA-AF7D-4335FC72F380}" dt="2026-05-29T21:42:23.372" v="2768" actId="14100"/>
          <ac:spMkLst>
            <pc:docMk/>
            <pc:sldMk cId="0" sldId="261"/>
            <ac:spMk id="27" creationId="{00000000-0000-0000-0000-000000000000}"/>
          </ac:spMkLst>
        </pc:spChg>
      </pc:sldChg>
      <pc:sldChg chg="modSp mod">
        <pc:chgData name="Michael Sawford" userId="33d6be40-a6e6-4043-805f-f608fad8b581" providerId="ADAL" clId="{8BB14556-3FFC-47CA-AF7D-4335FC72F380}" dt="2026-05-29T21:39:55.564" v="2609" actId="20577"/>
        <pc:sldMkLst>
          <pc:docMk/>
          <pc:sldMk cId="0" sldId="270"/>
        </pc:sldMkLst>
        <pc:spChg chg="mod">
          <ac:chgData name="Michael Sawford" userId="33d6be40-a6e6-4043-805f-f608fad8b581" providerId="ADAL" clId="{8BB14556-3FFC-47CA-AF7D-4335FC72F380}" dt="2026-05-29T21:39:55.564" v="2609" actId="20577"/>
          <ac:spMkLst>
            <pc:docMk/>
            <pc:sldMk cId="0" sldId="270"/>
            <ac:spMk id="27" creationId="{00000000-0000-0000-0000-000000000000}"/>
          </ac:spMkLst>
        </pc:spChg>
      </pc:sldChg>
      <pc:sldChg chg="modSp mod">
        <pc:chgData name="Michael Sawford" userId="33d6be40-a6e6-4043-805f-f608fad8b581" providerId="ADAL" clId="{8BB14556-3FFC-47CA-AF7D-4335FC72F380}" dt="2026-05-29T21:37:36.943" v="2594" actId="20577"/>
        <pc:sldMkLst>
          <pc:docMk/>
          <pc:sldMk cId="0" sldId="278"/>
        </pc:sldMkLst>
        <pc:spChg chg="mod">
          <ac:chgData name="Michael Sawford" userId="33d6be40-a6e6-4043-805f-f608fad8b581" providerId="ADAL" clId="{8BB14556-3FFC-47CA-AF7D-4335FC72F380}" dt="2026-05-29T21:37:36.943" v="2594" actId="20577"/>
          <ac:spMkLst>
            <pc:docMk/>
            <pc:sldMk cId="0" sldId="278"/>
            <ac:spMk id="6" creationId="{00000000-0000-0000-0000-000000000000}"/>
          </ac:spMkLst>
        </pc:spChg>
      </pc:sldChg>
      <pc:sldChg chg="modSp mod">
        <pc:chgData name="Michael Sawford" userId="33d6be40-a6e6-4043-805f-f608fad8b581" providerId="ADAL" clId="{8BB14556-3FFC-47CA-AF7D-4335FC72F380}" dt="2026-05-29T21:38:13.179" v="2603" actId="20577"/>
        <pc:sldMkLst>
          <pc:docMk/>
          <pc:sldMk cId="0" sldId="280"/>
        </pc:sldMkLst>
        <pc:spChg chg="mod">
          <ac:chgData name="Michael Sawford" userId="33d6be40-a6e6-4043-805f-f608fad8b581" providerId="ADAL" clId="{8BB14556-3FFC-47CA-AF7D-4335FC72F380}" dt="2026-05-29T21:38:01.355" v="2597" actId="6549"/>
          <ac:spMkLst>
            <pc:docMk/>
            <pc:sldMk cId="0" sldId="280"/>
            <ac:spMk id="6" creationId="{00000000-0000-0000-0000-000000000000}"/>
          </ac:spMkLst>
        </pc:spChg>
        <pc:spChg chg="mod">
          <ac:chgData name="Michael Sawford" userId="33d6be40-a6e6-4043-805f-f608fad8b581" providerId="ADAL" clId="{8BB14556-3FFC-47CA-AF7D-4335FC72F380}" dt="2026-05-29T21:38:13.179" v="2603" actId="20577"/>
          <ac:spMkLst>
            <pc:docMk/>
            <pc:sldMk cId="0" sldId="280"/>
            <ac:spMk id="13" creationId="{00000000-0000-0000-0000-000000000000}"/>
          </ac:spMkLst>
        </pc:spChg>
      </pc:sldChg>
      <pc:sldChg chg="modSp mod">
        <pc:chgData name="Michael Sawford" userId="33d6be40-a6e6-4043-805f-f608fad8b581" providerId="ADAL" clId="{8BB14556-3FFC-47CA-AF7D-4335FC72F380}" dt="2026-05-29T21:35:41.689" v="2531" actId="20577"/>
        <pc:sldMkLst>
          <pc:docMk/>
          <pc:sldMk cId="0" sldId="282"/>
        </pc:sldMkLst>
        <pc:spChg chg="mod">
          <ac:chgData name="Michael Sawford" userId="33d6be40-a6e6-4043-805f-f608fad8b581" providerId="ADAL" clId="{8BB14556-3FFC-47CA-AF7D-4335FC72F380}" dt="2026-05-29T21:35:41.689" v="2531" actId="20577"/>
          <ac:spMkLst>
            <pc:docMk/>
            <pc:sldMk cId="0" sldId="282"/>
            <ac:spMk id="6" creationId="{00000000-0000-0000-0000-000000000000}"/>
          </ac:spMkLst>
        </pc:spChg>
      </pc:sldChg>
      <pc:sldChg chg="modSp mod">
        <pc:chgData name="Michael Sawford" userId="33d6be40-a6e6-4043-805f-f608fad8b581" providerId="ADAL" clId="{8BB14556-3FFC-47CA-AF7D-4335FC72F380}" dt="2026-05-29T21:33:04.073" v="2523" actId="20577"/>
        <pc:sldMkLst>
          <pc:docMk/>
          <pc:sldMk cId="0" sldId="314"/>
        </pc:sldMkLst>
        <pc:spChg chg="mod">
          <ac:chgData name="Michael Sawford" userId="33d6be40-a6e6-4043-805f-f608fad8b581" providerId="ADAL" clId="{8BB14556-3FFC-47CA-AF7D-4335FC72F380}" dt="2026-05-29T21:33:04.073" v="2523" actId="20577"/>
          <ac:spMkLst>
            <pc:docMk/>
            <pc:sldMk cId="0" sldId="314"/>
            <ac:spMk id="6" creationId="{00000000-0000-0000-0000-000000000000}"/>
          </ac:spMkLst>
        </pc:spChg>
      </pc:sldChg>
      <pc:sldChg chg="modSp mod">
        <pc:chgData name="Michael Sawford" userId="33d6be40-a6e6-4043-805f-f608fad8b581" providerId="ADAL" clId="{8BB14556-3FFC-47CA-AF7D-4335FC72F380}" dt="2026-05-29T21:50:15.877" v="3074" actId="14100"/>
        <pc:sldMkLst>
          <pc:docMk/>
          <pc:sldMk cId="540859382" sldId="3100"/>
        </pc:sldMkLst>
        <pc:cxnChg chg="mod">
          <ac:chgData name="Michael Sawford" userId="33d6be40-a6e6-4043-805f-f608fad8b581" providerId="ADAL" clId="{8BB14556-3FFC-47CA-AF7D-4335FC72F380}" dt="2026-05-29T21:50:07.988" v="3072" actId="14100"/>
          <ac:cxnSpMkLst>
            <pc:docMk/>
            <pc:sldMk cId="540859382" sldId="3100"/>
            <ac:cxnSpMk id="32" creationId="{33D312AA-F2B9-8904-F6B2-425FA4E56FC0}"/>
          </ac:cxnSpMkLst>
        </pc:cxnChg>
        <pc:cxnChg chg="mod">
          <ac:chgData name="Michael Sawford" userId="33d6be40-a6e6-4043-805f-f608fad8b581" providerId="ADAL" clId="{8BB14556-3FFC-47CA-AF7D-4335FC72F380}" dt="2026-05-29T21:50:15.877" v="3074" actId="14100"/>
          <ac:cxnSpMkLst>
            <pc:docMk/>
            <pc:sldMk cId="540859382" sldId="3100"/>
            <ac:cxnSpMk id="33" creationId="{937F95C8-DD06-7919-58C9-EE58C4175E8B}"/>
          </ac:cxnSpMkLst>
        </pc:cxnChg>
      </pc:sldChg>
      <pc:sldChg chg="addSp delSp modSp mod">
        <pc:chgData name="Michael Sawford" userId="33d6be40-a6e6-4043-805f-f608fad8b581" providerId="ADAL" clId="{8BB14556-3FFC-47CA-AF7D-4335FC72F380}" dt="2026-05-29T21:49:24.205" v="3071" actId="20577"/>
        <pc:sldMkLst>
          <pc:docMk/>
          <pc:sldMk cId="3142096803" sldId="3140"/>
        </pc:sldMkLst>
        <pc:spChg chg="mod">
          <ac:chgData name="Michael Sawford" userId="33d6be40-a6e6-4043-805f-f608fad8b581" providerId="ADAL" clId="{8BB14556-3FFC-47CA-AF7D-4335FC72F380}" dt="2026-05-29T21:49:24.205" v="3071" actId="20577"/>
          <ac:spMkLst>
            <pc:docMk/>
            <pc:sldMk cId="3142096803" sldId="3140"/>
            <ac:spMk id="3" creationId="{8E256E94-18CC-A2DC-4803-FD52B3B89467}"/>
          </ac:spMkLst>
        </pc:spChg>
        <pc:spChg chg="add mod ord">
          <ac:chgData name="Michael Sawford" userId="33d6be40-a6e6-4043-805f-f608fad8b581" providerId="ADAL" clId="{8BB14556-3FFC-47CA-AF7D-4335FC72F380}" dt="2026-05-29T21:47:18.182" v="2895" actId="6549"/>
          <ac:spMkLst>
            <pc:docMk/>
            <pc:sldMk cId="3142096803" sldId="3140"/>
            <ac:spMk id="4" creationId="{373AAA3F-0687-67FF-422D-E1683F408FAB}"/>
          </ac:spMkLst>
        </pc:spChg>
        <pc:spChg chg="mod">
          <ac:chgData name="Michael Sawford" userId="33d6be40-a6e6-4043-805f-f608fad8b581" providerId="ADAL" clId="{8BB14556-3FFC-47CA-AF7D-4335FC72F380}" dt="2026-05-29T21:47:26.906" v="2903" actId="20577"/>
          <ac:spMkLst>
            <pc:docMk/>
            <pc:sldMk cId="3142096803" sldId="3140"/>
            <ac:spMk id="5" creationId="{AC59A027-9DCF-A24A-4C5B-DDEF9166B014}"/>
          </ac:spMkLst>
        </pc:spChg>
      </pc:sldChg>
      <pc:sldChg chg="modSp mod">
        <pc:chgData name="Michael Sawford" userId="33d6be40-a6e6-4043-805f-f608fad8b581" providerId="ADAL" clId="{8BB14556-3FFC-47CA-AF7D-4335FC72F380}" dt="2026-05-29T21:36:48.176" v="2536" actId="20577"/>
        <pc:sldMkLst>
          <pc:docMk/>
          <pc:sldMk cId="0" sldId="3156"/>
        </pc:sldMkLst>
        <pc:spChg chg="mod">
          <ac:chgData name="Michael Sawford" userId="33d6be40-a6e6-4043-805f-f608fad8b581" providerId="ADAL" clId="{8BB14556-3FFC-47CA-AF7D-4335FC72F380}" dt="2026-05-29T21:36:48.176" v="2536" actId="20577"/>
          <ac:spMkLst>
            <pc:docMk/>
            <pc:sldMk cId="0" sldId="3156"/>
            <ac:spMk id="20" creationId="{00000000-0000-0000-0000-000000000000}"/>
          </ac:spMkLst>
        </pc:spChg>
      </pc:sldChg>
      <pc:sldChg chg="modSp mod">
        <pc:chgData name="Michael Sawford" userId="33d6be40-a6e6-4043-805f-f608fad8b581" providerId="ADAL" clId="{8BB14556-3FFC-47CA-AF7D-4335FC72F380}" dt="2026-05-29T21:38:47.682" v="2606" actId="6549"/>
        <pc:sldMkLst>
          <pc:docMk/>
          <pc:sldMk cId="3148748073" sldId="3165"/>
        </pc:sldMkLst>
        <pc:spChg chg="mod">
          <ac:chgData name="Michael Sawford" userId="33d6be40-a6e6-4043-805f-f608fad8b581" providerId="ADAL" clId="{8BB14556-3FFC-47CA-AF7D-4335FC72F380}" dt="2026-05-29T21:38:47.682" v="2606" actId="6549"/>
          <ac:spMkLst>
            <pc:docMk/>
            <pc:sldMk cId="3148748073" sldId="3165"/>
            <ac:spMk id="38" creationId="{07622DFC-CB61-8B27-9323-C0F9479268FA}"/>
          </ac:spMkLst>
        </pc:spChg>
      </pc:sldChg>
      <pc:sldChg chg="delSp modSp mod modShow modNotesTx">
        <pc:chgData name="Michael Sawford" userId="33d6be40-a6e6-4043-805f-f608fad8b581" providerId="ADAL" clId="{8BB14556-3FFC-47CA-AF7D-4335FC72F380}" dt="2026-05-29T21:44:08.731" v="2869" actId="20577"/>
        <pc:sldMkLst>
          <pc:docMk/>
          <pc:sldMk cId="2376536375" sldId="3170"/>
        </pc:sldMkLst>
        <pc:spChg chg="mod">
          <ac:chgData name="Michael Sawford" userId="33d6be40-a6e6-4043-805f-f608fad8b581" providerId="ADAL" clId="{8BB14556-3FFC-47CA-AF7D-4335FC72F380}" dt="2026-05-29T21:44:08.731" v="2869" actId="20577"/>
          <ac:spMkLst>
            <pc:docMk/>
            <pc:sldMk cId="2376536375" sldId="3170"/>
            <ac:spMk id="28" creationId="{118A4352-91A6-9FB0-AD87-3F5561BE86F7}"/>
          </ac:spMkLst>
        </pc:spChg>
      </pc:sldChg>
      <pc:sldChg chg="modSp mod">
        <pc:chgData name="Michael Sawford" userId="33d6be40-a6e6-4043-805f-f608fad8b581" providerId="ADAL" clId="{8BB14556-3FFC-47CA-AF7D-4335FC72F380}" dt="2026-06-17T15:05:59.565" v="3088" actId="20577"/>
        <pc:sldMkLst>
          <pc:docMk/>
          <pc:sldMk cId="1127828683" sldId="3178"/>
        </pc:sldMkLst>
        <pc:spChg chg="mod">
          <ac:chgData name="Michael Sawford" userId="33d6be40-a6e6-4043-805f-f608fad8b581" providerId="ADAL" clId="{8BB14556-3FFC-47CA-AF7D-4335FC72F380}" dt="2026-06-17T15:05:59.565" v="3088" actId="20577"/>
          <ac:spMkLst>
            <pc:docMk/>
            <pc:sldMk cId="1127828683" sldId="3178"/>
            <ac:spMk id="2" creationId="{010F156E-2912-71D9-00E2-AF44A6E3DA7F}"/>
          </ac:spMkLst>
        </pc:spChg>
      </pc:sldChg>
      <pc:sldChg chg="add">
        <pc:chgData name="Michael Sawford" userId="33d6be40-a6e6-4043-805f-f608fad8b581" providerId="ADAL" clId="{8BB14556-3FFC-47CA-AF7D-4335FC72F380}" dt="2026-06-17T15:05:07.301" v="3076"/>
        <pc:sldMkLst>
          <pc:docMk/>
          <pc:sldMk cId="0" sldId="318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OAKFILE\projects\17-210115.000-HGA-%20Westwood%20Hills%20Nature%20Center\09.00-Modeling\9.01-Energy-Models\09.01.01%20Grasshopper\PV%20images\PV%20Sizing.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Narrow" panose="020B0606020202030204" pitchFamily="34" charset="0"/>
                <a:ea typeface="+mn-ea"/>
                <a:cs typeface="+mn-cs"/>
              </a:defRPr>
            </a:pPr>
            <a:r>
              <a:rPr lang="en-US"/>
              <a:t>Energy Offset of PV Arrays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Narrow" panose="020B0606020202030204" pitchFamily="34" charset="0"/>
              <a:ea typeface="+mn-ea"/>
              <a:cs typeface="+mn-cs"/>
            </a:defRPr>
          </a:pPr>
          <a:endParaRPr lang="en-US"/>
        </a:p>
      </c:txPr>
    </c:title>
    <c:autoTitleDeleted val="0"/>
    <c:plotArea>
      <c:layout/>
      <c:barChart>
        <c:barDir val="col"/>
        <c:grouping val="stacked"/>
        <c:varyColors val="0"/>
        <c:ser>
          <c:idx val="0"/>
          <c:order val="0"/>
          <c:tx>
            <c:strRef>
              <c:f>Capacity!$P$23</c:f>
              <c:strCache>
                <c:ptCount val="1"/>
                <c:pt idx="0">
                  <c:v>1</c:v>
                </c:pt>
              </c:strCache>
            </c:strRef>
          </c:tx>
          <c:spPr>
            <a:solidFill>
              <a:schemeClr val="accent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Narrow" panose="020B0606020202030204" pitchFamily="34" charset="0"/>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Capacity!$Q$23:$Q$26</c:f>
              <c:numCache>
                <c:formatCode>0.0</c:formatCode>
                <c:ptCount val="4"/>
                <c:pt idx="0">
                  <c:v>15.958737890970214</c:v>
                </c:pt>
                <c:pt idx="1">
                  <c:v>15.958737890970214</c:v>
                </c:pt>
                <c:pt idx="2">
                  <c:v>15.958737890970214</c:v>
                </c:pt>
                <c:pt idx="3">
                  <c:v>15.958737890970214</c:v>
                </c:pt>
              </c:numCache>
            </c:numRef>
          </c:val>
          <c:extLst>
            <c:ext xmlns:c16="http://schemas.microsoft.com/office/drawing/2014/chart" uri="{C3380CC4-5D6E-409C-BE32-E72D297353CC}">
              <c16:uniqueId val="{00000000-85FC-4D34-8772-AE86E82A41A9}"/>
            </c:ext>
          </c:extLst>
        </c:ser>
        <c:ser>
          <c:idx val="1"/>
          <c:order val="1"/>
          <c:tx>
            <c:strRef>
              <c:f>Capacity!$P$24</c:f>
              <c:strCache>
                <c:ptCount val="1"/>
                <c:pt idx="0">
                  <c:v>2</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Narrow" panose="020B0606020202030204" pitchFamily="34" charset="0"/>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Capacity!$R$23:$R$26</c:f>
              <c:numCache>
                <c:formatCode>0.0</c:formatCode>
                <c:ptCount val="4"/>
                <c:pt idx="1">
                  <c:v>6.6194742051469593</c:v>
                </c:pt>
                <c:pt idx="2">
                  <c:v>6.6194742051469593</c:v>
                </c:pt>
                <c:pt idx="3">
                  <c:v>6.6194742051469593</c:v>
                </c:pt>
              </c:numCache>
            </c:numRef>
          </c:val>
          <c:extLst>
            <c:ext xmlns:c16="http://schemas.microsoft.com/office/drawing/2014/chart" uri="{C3380CC4-5D6E-409C-BE32-E72D297353CC}">
              <c16:uniqueId val="{00000001-85FC-4D34-8772-AE86E82A41A9}"/>
            </c:ext>
          </c:extLst>
        </c:ser>
        <c:ser>
          <c:idx val="2"/>
          <c:order val="2"/>
          <c:tx>
            <c:strRef>
              <c:f>Capacity!$P$25</c:f>
              <c:strCache>
                <c:ptCount val="1"/>
                <c:pt idx="0">
                  <c:v>3</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Capacity!$S$23:$S$26</c:f>
              <c:numCache>
                <c:formatCode>General</c:formatCode>
                <c:ptCount val="4"/>
                <c:pt idx="2" formatCode="0.0">
                  <c:v>9.9619060921297464</c:v>
                </c:pt>
                <c:pt idx="3" formatCode="0.0">
                  <c:v>9.9619060921297464</c:v>
                </c:pt>
              </c:numCache>
            </c:numRef>
          </c:val>
          <c:extLst>
            <c:ext xmlns:c16="http://schemas.microsoft.com/office/drawing/2014/chart" uri="{C3380CC4-5D6E-409C-BE32-E72D297353CC}">
              <c16:uniqueId val="{00000002-85FC-4D34-8772-AE86E82A41A9}"/>
            </c:ext>
          </c:extLst>
        </c:ser>
        <c:ser>
          <c:idx val="3"/>
          <c:order val="3"/>
          <c:tx>
            <c:strRef>
              <c:f>Capacity!$P$26</c:f>
              <c:strCache>
                <c:ptCount val="1"/>
                <c:pt idx="0">
                  <c:v>4</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Capacity!$T$23:$T$26</c:f>
              <c:numCache>
                <c:formatCode>General</c:formatCode>
                <c:ptCount val="4"/>
                <c:pt idx="3" formatCode="0.0">
                  <c:v>4.80145954013717</c:v>
                </c:pt>
              </c:numCache>
            </c:numRef>
          </c:val>
          <c:extLst>
            <c:ext xmlns:c16="http://schemas.microsoft.com/office/drawing/2014/chart" uri="{C3380CC4-5D6E-409C-BE32-E72D297353CC}">
              <c16:uniqueId val="{00000003-85FC-4D34-8772-AE86E82A41A9}"/>
            </c:ext>
          </c:extLst>
        </c:ser>
        <c:dLbls>
          <c:showLegendKey val="0"/>
          <c:showVal val="0"/>
          <c:showCatName val="0"/>
          <c:showSerName val="0"/>
          <c:showPercent val="0"/>
          <c:showBubbleSize val="0"/>
        </c:dLbls>
        <c:gapWidth val="150"/>
        <c:overlap val="100"/>
        <c:axId val="832374432"/>
        <c:axId val="832374824"/>
      </c:barChart>
      <c:catAx>
        <c:axId val="832374432"/>
        <c:scaling>
          <c:orientation val="minMax"/>
        </c:scaling>
        <c:delete val="1"/>
        <c:axPos val="b"/>
        <c:majorTickMark val="none"/>
        <c:minorTickMark val="none"/>
        <c:tickLblPos val="nextTo"/>
        <c:crossAx val="832374824"/>
        <c:crosses val="autoZero"/>
        <c:auto val="1"/>
        <c:lblAlgn val="ctr"/>
        <c:lblOffset val="100"/>
        <c:noMultiLvlLbl val="0"/>
      </c:catAx>
      <c:valAx>
        <c:axId val="8323748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Narrow" panose="020B0606020202030204" pitchFamily="34" charset="0"/>
                    <a:ea typeface="+mn-ea"/>
                    <a:cs typeface="+mn-cs"/>
                  </a:defRPr>
                </a:pPr>
                <a:r>
                  <a:rPr lang="en-US" sz="1400" b="0" i="0" baseline="0">
                    <a:effectLst/>
                  </a:rPr>
                  <a:t>Building Energy Use (kBtu-sf/yr)</a:t>
                </a:r>
                <a:endParaRPr lang="en-US" sz="800">
                  <a:effectLst/>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832374432"/>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latin typeface="Arial Narrow" panose="020B060602020203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3"/>
          <c:order val="0"/>
          <c:tx>
            <c:strRef>
              <c:f>Sheet1!$H$16</c:f>
              <c:strCache>
                <c:ptCount val="1"/>
                <c:pt idx="0">
                  <c:v>Interior Equipment</c:v>
                </c:pt>
              </c:strCache>
            </c:strRef>
          </c:tx>
          <c:spPr>
            <a:solidFill>
              <a:schemeClr val="bg1">
                <a:lumMod val="65000"/>
              </a:schemeClr>
            </a:solidFill>
            <a:ln>
              <a:noFill/>
            </a:ln>
            <a:effectLst/>
          </c:spPr>
          <c:invertIfNegative val="0"/>
          <c:cat>
            <c:strRef>
              <c:f>Sheet1!$I$12:$Q$12</c:f>
              <c:strCache>
                <c:ptCount val="9"/>
                <c:pt idx="0">
                  <c:v>All Electric Building - Code Envelope</c:v>
                </c:pt>
                <c:pt idx="1">
                  <c:v>Envelope Package 1</c:v>
                </c:pt>
                <c:pt idx="2">
                  <c:v>Envelope Package 2 </c:v>
                </c:pt>
                <c:pt idx="3">
                  <c:v>Envelope Package 3</c:v>
                </c:pt>
                <c:pt idx="4">
                  <c:v>High Efficiency HVAC</c:v>
                </c:pt>
                <c:pt idx="5">
                  <c:v>Radiant and High Efficiency GSHP</c:v>
                </c:pt>
                <c:pt idx="6">
                  <c:v>Advanced Lighting</c:v>
                </c:pt>
                <c:pt idx="7">
                  <c:v>Passive House Infiltration</c:v>
                </c:pt>
                <c:pt idx="8">
                  <c:v>Maximum PV Generation</c:v>
                </c:pt>
              </c:strCache>
            </c:strRef>
          </c:cat>
          <c:val>
            <c:numRef>
              <c:f>Sheet1!$I$16:$P$16</c:f>
              <c:numCache>
                <c:formatCode>0.0</c:formatCode>
                <c:ptCount val="8"/>
                <c:pt idx="0">
                  <c:v>3.7399807850672522</c:v>
                </c:pt>
                <c:pt idx="1">
                  <c:v>3.7399807850672522</c:v>
                </c:pt>
                <c:pt idx="2">
                  <c:v>3.7399807850672522</c:v>
                </c:pt>
                <c:pt idx="3">
                  <c:v>3.7399807850672522</c:v>
                </c:pt>
                <c:pt idx="4">
                  <c:v>3.7399807850672522</c:v>
                </c:pt>
                <c:pt idx="5">
                  <c:v>3.7399807850672522</c:v>
                </c:pt>
                <c:pt idx="6">
                  <c:v>3.7399807850672522</c:v>
                </c:pt>
                <c:pt idx="7">
                  <c:v>3.7399807850672522</c:v>
                </c:pt>
              </c:numCache>
            </c:numRef>
          </c:val>
          <c:extLst>
            <c:ext xmlns:c16="http://schemas.microsoft.com/office/drawing/2014/chart" uri="{C3380CC4-5D6E-409C-BE32-E72D297353CC}">
              <c16:uniqueId val="{00000000-032F-4982-BAD6-69C853531B87}"/>
            </c:ext>
          </c:extLst>
        </c:ser>
        <c:ser>
          <c:idx val="2"/>
          <c:order val="1"/>
          <c:tx>
            <c:strRef>
              <c:f>Sheet1!$H$15</c:f>
              <c:strCache>
                <c:ptCount val="1"/>
                <c:pt idx="0">
                  <c:v>Interior Lighting</c:v>
                </c:pt>
              </c:strCache>
            </c:strRef>
          </c:tx>
          <c:spPr>
            <a:solidFill>
              <a:schemeClr val="accent2"/>
            </a:solidFill>
            <a:ln>
              <a:noFill/>
            </a:ln>
            <a:effectLst/>
          </c:spPr>
          <c:invertIfNegative val="0"/>
          <c:cat>
            <c:strRef>
              <c:f>Sheet1!$I$12:$Q$12</c:f>
              <c:strCache>
                <c:ptCount val="9"/>
                <c:pt idx="0">
                  <c:v>All Electric Building - Code Envelope</c:v>
                </c:pt>
                <c:pt idx="1">
                  <c:v>Envelope Package 1</c:v>
                </c:pt>
                <c:pt idx="2">
                  <c:v>Envelope Package 2 </c:v>
                </c:pt>
                <c:pt idx="3">
                  <c:v>Envelope Package 3</c:v>
                </c:pt>
                <c:pt idx="4">
                  <c:v>High Efficiency HVAC</c:v>
                </c:pt>
                <c:pt idx="5">
                  <c:v>Radiant and High Efficiency GSHP</c:v>
                </c:pt>
                <c:pt idx="6">
                  <c:v>Advanced Lighting</c:v>
                </c:pt>
                <c:pt idx="7">
                  <c:v>Passive House Infiltration</c:v>
                </c:pt>
                <c:pt idx="8">
                  <c:v>Maximum PV Generation</c:v>
                </c:pt>
              </c:strCache>
            </c:strRef>
          </c:cat>
          <c:val>
            <c:numRef>
              <c:f>Sheet1!$I$15:$P$15</c:f>
              <c:numCache>
                <c:formatCode>0.0</c:formatCode>
                <c:ptCount val="8"/>
                <c:pt idx="0">
                  <c:v>10.732226187208346</c:v>
                </c:pt>
                <c:pt idx="1">
                  <c:v>10.732226187208346</c:v>
                </c:pt>
                <c:pt idx="2">
                  <c:v>10.732226187208346</c:v>
                </c:pt>
                <c:pt idx="3">
                  <c:v>10.732226187208346</c:v>
                </c:pt>
                <c:pt idx="4">
                  <c:v>10.732226187208346</c:v>
                </c:pt>
                <c:pt idx="5">
                  <c:v>10.732226187208346</c:v>
                </c:pt>
                <c:pt idx="6">
                  <c:v>6.5167444413944553</c:v>
                </c:pt>
                <c:pt idx="7">
                  <c:v>6.5167444413944553</c:v>
                </c:pt>
              </c:numCache>
            </c:numRef>
          </c:val>
          <c:extLst>
            <c:ext xmlns:c16="http://schemas.microsoft.com/office/drawing/2014/chart" uri="{C3380CC4-5D6E-409C-BE32-E72D297353CC}">
              <c16:uniqueId val="{00000001-032F-4982-BAD6-69C853531B87}"/>
            </c:ext>
          </c:extLst>
        </c:ser>
        <c:ser>
          <c:idx val="9"/>
          <c:order val="2"/>
          <c:tx>
            <c:strRef>
              <c:f>Sheet1!$H$23</c:f>
              <c:strCache>
                <c:ptCount val="1"/>
                <c:pt idx="0">
                  <c:v>Heat Lamps</c:v>
                </c:pt>
              </c:strCache>
            </c:strRef>
          </c:tx>
          <c:spPr>
            <a:solidFill>
              <a:srgbClr val="2563EB"/>
            </a:solidFill>
            <a:ln w="25400">
              <a:noFill/>
            </a:ln>
            <a:effectLst/>
          </c:spPr>
          <c:invertIfNegative val="0"/>
          <c:val>
            <c:numRef>
              <c:f>Sheet1!$I$23:$P$23</c:f>
              <c:numCache>
                <c:formatCode>General</c:formatCode>
                <c:ptCount val="8"/>
                <c:pt idx="0">
                  <c:v>0.92</c:v>
                </c:pt>
                <c:pt idx="1">
                  <c:v>0.92</c:v>
                </c:pt>
                <c:pt idx="2">
                  <c:v>0.92</c:v>
                </c:pt>
                <c:pt idx="3">
                  <c:v>0.92</c:v>
                </c:pt>
                <c:pt idx="4">
                  <c:v>0.92</c:v>
                </c:pt>
                <c:pt idx="5">
                  <c:v>0.92</c:v>
                </c:pt>
                <c:pt idx="6">
                  <c:v>0.92</c:v>
                </c:pt>
                <c:pt idx="7">
                  <c:v>0.92</c:v>
                </c:pt>
              </c:numCache>
            </c:numRef>
          </c:val>
          <c:extLst>
            <c:ext xmlns:c16="http://schemas.microsoft.com/office/drawing/2014/chart" uri="{C3380CC4-5D6E-409C-BE32-E72D297353CC}">
              <c16:uniqueId val="{00000002-032F-4982-BAD6-69C853531B87}"/>
            </c:ext>
          </c:extLst>
        </c:ser>
        <c:ser>
          <c:idx val="0"/>
          <c:order val="3"/>
          <c:tx>
            <c:strRef>
              <c:f>Sheet1!$H$13</c:f>
              <c:strCache>
                <c:ptCount val="1"/>
                <c:pt idx="0">
                  <c:v>Heating</c:v>
                </c:pt>
              </c:strCache>
            </c:strRef>
          </c:tx>
          <c:spPr>
            <a:solidFill>
              <a:schemeClr val="accent1"/>
            </a:solidFill>
            <a:ln>
              <a:noFill/>
            </a:ln>
            <a:effectLst/>
          </c:spPr>
          <c:invertIfNegative val="0"/>
          <c:cat>
            <c:strRef>
              <c:f>Sheet1!$I$12:$Q$12</c:f>
              <c:strCache>
                <c:ptCount val="9"/>
                <c:pt idx="0">
                  <c:v>All Electric Building - Code Envelope</c:v>
                </c:pt>
                <c:pt idx="1">
                  <c:v>Envelope Package 1</c:v>
                </c:pt>
                <c:pt idx="2">
                  <c:v>Envelope Package 2 </c:v>
                </c:pt>
                <c:pt idx="3">
                  <c:v>Envelope Package 3</c:v>
                </c:pt>
                <c:pt idx="4">
                  <c:v>High Efficiency HVAC</c:v>
                </c:pt>
                <c:pt idx="5">
                  <c:v>Radiant and High Efficiency GSHP</c:v>
                </c:pt>
                <c:pt idx="6">
                  <c:v>Advanced Lighting</c:v>
                </c:pt>
                <c:pt idx="7">
                  <c:v>Passive House Infiltration</c:v>
                </c:pt>
                <c:pt idx="8">
                  <c:v>Maximum PV Generation</c:v>
                </c:pt>
              </c:strCache>
            </c:strRef>
          </c:cat>
          <c:val>
            <c:numRef>
              <c:f>Sheet1!$I$13:$P$13</c:f>
              <c:numCache>
                <c:formatCode>0.0</c:formatCode>
                <c:ptCount val="8"/>
                <c:pt idx="0">
                  <c:v>21.710266264068075</c:v>
                </c:pt>
                <c:pt idx="1">
                  <c:v>18.266195443315947</c:v>
                </c:pt>
                <c:pt idx="2">
                  <c:v>15.593604172385398</c:v>
                </c:pt>
                <c:pt idx="3">
                  <c:v>13.649396102113643</c:v>
                </c:pt>
                <c:pt idx="4">
                  <c:v>12.027244029645896</c:v>
                </c:pt>
                <c:pt idx="5">
                  <c:v>9.7467746362887731</c:v>
                </c:pt>
                <c:pt idx="6">
                  <c:v>10.06615426846006</c:v>
                </c:pt>
                <c:pt idx="7">
                  <c:v>8.4511391710129011</c:v>
                </c:pt>
              </c:numCache>
            </c:numRef>
          </c:val>
          <c:extLst>
            <c:ext xmlns:c16="http://schemas.microsoft.com/office/drawing/2014/chart" uri="{C3380CC4-5D6E-409C-BE32-E72D297353CC}">
              <c16:uniqueId val="{00000003-032F-4982-BAD6-69C853531B87}"/>
            </c:ext>
          </c:extLst>
        </c:ser>
        <c:ser>
          <c:idx val="1"/>
          <c:order val="4"/>
          <c:tx>
            <c:strRef>
              <c:f>Sheet1!$H$14</c:f>
              <c:strCache>
                <c:ptCount val="1"/>
                <c:pt idx="0">
                  <c:v>Cooling</c:v>
                </c:pt>
              </c:strCache>
            </c:strRef>
          </c:tx>
          <c:spPr>
            <a:solidFill>
              <a:schemeClr val="accent5"/>
            </a:solidFill>
            <a:ln>
              <a:noFill/>
            </a:ln>
            <a:effectLst/>
          </c:spPr>
          <c:invertIfNegative val="0"/>
          <c:cat>
            <c:strRef>
              <c:f>Sheet1!$I$12:$Q$12</c:f>
              <c:strCache>
                <c:ptCount val="9"/>
                <c:pt idx="0">
                  <c:v>All Electric Building - Code Envelope</c:v>
                </c:pt>
                <c:pt idx="1">
                  <c:v>Envelope Package 1</c:v>
                </c:pt>
                <c:pt idx="2">
                  <c:v>Envelope Package 2 </c:v>
                </c:pt>
                <c:pt idx="3">
                  <c:v>Envelope Package 3</c:v>
                </c:pt>
                <c:pt idx="4">
                  <c:v>High Efficiency HVAC</c:v>
                </c:pt>
                <c:pt idx="5">
                  <c:v>Radiant and High Efficiency GSHP</c:v>
                </c:pt>
                <c:pt idx="6">
                  <c:v>Advanced Lighting</c:v>
                </c:pt>
                <c:pt idx="7">
                  <c:v>Passive House Infiltration</c:v>
                </c:pt>
                <c:pt idx="8">
                  <c:v>Maximum PV Generation</c:v>
                </c:pt>
              </c:strCache>
            </c:strRef>
          </c:cat>
          <c:val>
            <c:numRef>
              <c:f>Sheet1!$I$14:$P$14</c:f>
              <c:numCache>
                <c:formatCode>0.0</c:formatCode>
                <c:ptCount val="8"/>
                <c:pt idx="0">
                  <c:v>5.347241284655504</c:v>
                </c:pt>
                <c:pt idx="1">
                  <c:v>5.1312791655229208</c:v>
                </c:pt>
                <c:pt idx="2">
                  <c:v>5.1013587702443042</c:v>
                </c:pt>
                <c:pt idx="3">
                  <c:v>5.1410238814164151</c:v>
                </c:pt>
                <c:pt idx="4">
                  <c:v>4.4828438100466652</c:v>
                </c:pt>
                <c:pt idx="5">
                  <c:v>2.9666483667307166</c:v>
                </c:pt>
                <c:pt idx="6">
                  <c:v>2.3519763930826243</c:v>
                </c:pt>
                <c:pt idx="7">
                  <c:v>2.4267773812791655</c:v>
                </c:pt>
              </c:numCache>
            </c:numRef>
          </c:val>
          <c:extLst>
            <c:ext xmlns:c16="http://schemas.microsoft.com/office/drawing/2014/chart" uri="{C3380CC4-5D6E-409C-BE32-E72D297353CC}">
              <c16:uniqueId val="{00000004-032F-4982-BAD6-69C853531B87}"/>
            </c:ext>
          </c:extLst>
        </c:ser>
        <c:ser>
          <c:idx val="4"/>
          <c:order val="5"/>
          <c:tx>
            <c:strRef>
              <c:f>Sheet1!$H$17</c:f>
              <c:strCache>
                <c:ptCount val="1"/>
                <c:pt idx="0">
                  <c:v>Fans</c:v>
                </c:pt>
              </c:strCache>
            </c:strRef>
          </c:tx>
          <c:spPr>
            <a:solidFill>
              <a:schemeClr val="accent6"/>
            </a:solidFill>
            <a:ln>
              <a:noFill/>
            </a:ln>
            <a:effectLst/>
          </c:spPr>
          <c:invertIfNegative val="0"/>
          <c:cat>
            <c:strRef>
              <c:f>Sheet1!$I$12:$Q$12</c:f>
              <c:strCache>
                <c:ptCount val="9"/>
                <c:pt idx="0">
                  <c:v>All Electric Building - Code Envelope</c:v>
                </c:pt>
                <c:pt idx="1">
                  <c:v>Envelope Package 1</c:v>
                </c:pt>
                <c:pt idx="2">
                  <c:v>Envelope Package 2 </c:v>
                </c:pt>
                <c:pt idx="3">
                  <c:v>Envelope Package 3</c:v>
                </c:pt>
                <c:pt idx="4">
                  <c:v>High Efficiency HVAC</c:v>
                </c:pt>
                <c:pt idx="5">
                  <c:v>Radiant and High Efficiency GSHP</c:v>
                </c:pt>
                <c:pt idx="6">
                  <c:v>Advanced Lighting</c:v>
                </c:pt>
                <c:pt idx="7">
                  <c:v>Passive House Infiltration</c:v>
                </c:pt>
                <c:pt idx="8">
                  <c:v>Maximum PV Generation</c:v>
                </c:pt>
              </c:strCache>
            </c:strRef>
          </c:cat>
          <c:val>
            <c:numRef>
              <c:f>Sheet1!$I$17:$P$17</c:f>
              <c:numCache>
                <c:formatCode>0.0</c:formatCode>
                <c:ptCount val="8"/>
                <c:pt idx="0">
                  <c:v>11.491284655503705</c:v>
                </c:pt>
                <c:pt idx="1">
                  <c:v>10.260636837771068</c:v>
                </c:pt>
                <c:pt idx="2">
                  <c:v>9.5535959374142188</c:v>
                </c:pt>
                <c:pt idx="3">
                  <c:v>9.1522783420258023</c:v>
                </c:pt>
                <c:pt idx="4">
                  <c:v>4.565399396102114</c:v>
                </c:pt>
                <c:pt idx="5">
                  <c:v>3.7152758715344496</c:v>
                </c:pt>
                <c:pt idx="6">
                  <c:v>3.6034175130387043</c:v>
                </c:pt>
                <c:pt idx="7">
                  <c:v>3.5325281361515235</c:v>
                </c:pt>
              </c:numCache>
            </c:numRef>
          </c:val>
          <c:extLst>
            <c:ext xmlns:c16="http://schemas.microsoft.com/office/drawing/2014/chart" uri="{C3380CC4-5D6E-409C-BE32-E72D297353CC}">
              <c16:uniqueId val="{00000005-032F-4982-BAD6-69C853531B87}"/>
            </c:ext>
          </c:extLst>
        </c:ser>
        <c:ser>
          <c:idx val="7"/>
          <c:order val="7"/>
          <c:tx>
            <c:strRef>
              <c:f>Sheet1!$H$18</c:f>
              <c:strCache>
                <c:ptCount val="1"/>
                <c:pt idx="0">
                  <c:v>Safety Factor</c:v>
                </c:pt>
              </c:strCache>
            </c:strRef>
          </c:tx>
          <c:spPr>
            <a:pattFill prst="wdDnDiag">
              <a:fgClr>
                <a:schemeClr val="bg1">
                  <a:lumMod val="65000"/>
                </a:schemeClr>
              </a:fgClr>
              <a:bgClr>
                <a:schemeClr val="bg1"/>
              </a:bgClr>
            </a:pattFill>
            <a:ln w="25400">
              <a:noFill/>
            </a:ln>
            <a:effectLst/>
          </c:spPr>
          <c:invertIfNegative val="0"/>
          <c:val>
            <c:numRef>
              <c:f>Sheet1!$I$18:$P$18</c:f>
              <c:numCache>
                <c:formatCode>0.0</c:formatCode>
                <c:ptCount val="8"/>
                <c:pt idx="0">
                  <c:v>10.604199835300577</c:v>
                </c:pt>
                <c:pt idx="1">
                  <c:v>9.6260636837771081</c:v>
                </c:pt>
                <c:pt idx="2">
                  <c:v>8.9441531704639043</c:v>
                </c:pt>
                <c:pt idx="3">
                  <c:v>8.482981059566292</c:v>
                </c:pt>
                <c:pt idx="4">
                  <c:v>7.1095388416140555</c:v>
                </c:pt>
                <c:pt idx="5">
                  <c:v>6.1801811693659072</c:v>
                </c:pt>
                <c:pt idx="6">
                  <c:v>5.2556546802086199</c:v>
                </c:pt>
                <c:pt idx="7">
                  <c:v>4.9334339829810601</c:v>
                </c:pt>
              </c:numCache>
            </c:numRef>
          </c:val>
          <c:extLst>
            <c:ext xmlns:c16="http://schemas.microsoft.com/office/drawing/2014/chart" uri="{C3380CC4-5D6E-409C-BE32-E72D297353CC}">
              <c16:uniqueId val="{00000006-032F-4982-BAD6-69C853531B87}"/>
            </c:ext>
          </c:extLst>
        </c:ser>
        <c:ser>
          <c:idx val="8"/>
          <c:order val="8"/>
          <c:tx>
            <c:strRef>
              <c:f>Sheet1!$H$22</c:f>
              <c:strCache>
                <c:ptCount val="1"/>
                <c:pt idx="0">
                  <c:v>Base PV Generation</c:v>
                </c:pt>
              </c:strCache>
            </c:strRef>
          </c:tx>
          <c:spPr>
            <a:solidFill>
              <a:srgbClr val="00B050"/>
            </a:solidFill>
            <a:ln w="25400">
              <a:noFill/>
            </a:ln>
            <a:effectLst/>
          </c:spPr>
          <c:invertIfNegative val="0"/>
          <c:val>
            <c:numRef>
              <c:f>Sheet1!$I$22:$Q$22</c:f>
              <c:numCache>
                <c:formatCode>General</c:formatCode>
                <c:ptCount val="9"/>
                <c:pt idx="8">
                  <c:v>22.6</c:v>
                </c:pt>
              </c:numCache>
            </c:numRef>
          </c:val>
          <c:extLst>
            <c:ext xmlns:c16="http://schemas.microsoft.com/office/drawing/2014/chart" uri="{C3380CC4-5D6E-409C-BE32-E72D297353CC}">
              <c16:uniqueId val="{00000007-032F-4982-BAD6-69C853531B87}"/>
            </c:ext>
          </c:extLst>
        </c:ser>
        <c:ser>
          <c:idx val="6"/>
          <c:order val="9"/>
          <c:tx>
            <c:strRef>
              <c:f>Sheet1!$H$21</c:f>
              <c:strCache>
                <c:ptCount val="1"/>
                <c:pt idx="0">
                  <c:v>Maximum PV Generation</c:v>
                </c:pt>
              </c:strCache>
            </c:strRef>
          </c:tx>
          <c:spPr>
            <a:solidFill>
              <a:srgbClr val="0D6B5E"/>
            </a:solidFill>
            <a:ln w="25400">
              <a:noFill/>
            </a:ln>
            <a:effectLst/>
          </c:spPr>
          <c:invertIfNegative val="0"/>
          <c:cat>
            <c:strRef>
              <c:f>Sheet1!$I$12:$Q$12</c:f>
              <c:strCache>
                <c:ptCount val="9"/>
                <c:pt idx="0">
                  <c:v>All Electric Building - Code Envelope</c:v>
                </c:pt>
                <c:pt idx="1">
                  <c:v>Envelope Package 1</c:v>
                </c:pt>
                <c:pt idx="2">
                  <c:v>Envelope Package 2 </c:v>
                </c:pt>
                <c:pt idx="3">
                  <c:v>Envelope Package 3</c:v>
                </c:pt>
                <c:pt idx="4">
                  <c:v>High Efficiency HVAC</c:v>
                </c:pt>
                <c:pt idx="5">
                  <c:v>Radiant and High Efficiency GSHP</c:v>
                </c:pt>
                <c:pt idx="6">
                  <c:v>Advanced Lighting</c:v>
                </c:pt>
                <c:pt idx="7">
                  <c:v>Passive House Infiltration</c:v>
                </c:pt>
                <c:pt idx="8">
                  <c:v>Maximum PV Generation</c:v>
                </c:pt>
              </c:strCache>
            </c:strRef>
          </c:cat>
          <c:val>
            <c:numRef>
              <c:f>Sheet1!$I$21:$Q$21</c:f>
              <c:numCache>
                <c:formatCode>General</c:formatCode>
                <c:ptCount val="9"/>
                <c:pt idx="8">
                  <c:v>13.8</c:v>
                </c:pt>
              </c:numCache>
            </c:numRef>
          </c:val>
          <c:extLst>
            <c:ext xmlns:c16="http://schemas.microsoft.com/office/drawing/2014/chart" uri="{C3380CC4-5D6E-409C-BE32-E72D297353CC}">
              <c16:uniqueId val="{00000008-032F-4982-BAD6-69C853531B87}"/>
            </c:ext>
          </c:extLst>
        </c:ser>
        <c:dLbls>
          <c:showLegendKey val="0"/>
          <c:showVal val="0"/>
          <c:showCatName val="0"/>
          <c:showSerName val="0"/>
          <c:showPercent val="0"/>
          <c:showBubbleSize val="0"/>
        </c:dLbls>
        <c:gapWidth val="150"/>
        <c:overlap val="100"/>
        <c:axId val="587086512"/>
        <c:axId val="839064128"/>
      </c:barChart>
      <c:lineChart>
        <c:grouping val="standard"/>
        <c:varyColors val="0"/>
        <c:ser>
          <c:idx val="5"/>
          <c:order val="6"/>
          <c:tx>
            <c:strRef>
              <c:f>Sheet1!$H$19</c:f>
              <c:strCache>
                <c:ptCount val="1"/>
                <c:pt idx="0">
                  <c:v>Total</c:v>
                </c:pt>
              </c:strCache>
            </c:strRef>
          </c:tx>
          <c:spPr>
            <a:ln w="28575" cap="rnd">
              <a:no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Sheet1!$I$19:$Q$19</c:f>
              <c:numCache>
                <c:formatCode>0.0</c:formatCode>
                <c:ptCount val="9"/>
                <c:pt idx="0">
                  <c:v>64.545199011803462</c:v>
                </c:pt>
                <c:pt idx="1">
                  <c:v>58.676382102662643</c:v>
                </c:pt>
                <c:pt idx="2">
                  <c:v>54.584919022783424</c:v>
                </c:pt>
                <c:pt idx="3">
                  <c:v>51.817886357397754</c:v>
                </c:pt>
                <c:pt idx="4">
                  <c:v>43.577233049684331</c:v>
                </c:pt>
                <c:pt idx="5">
                  <c:v>38.001087016195441</c:v>
                </c:pt>
                <c:pt idx="6">
                  <c:v>32.453928081251718</c:v>
                </c:pt>
                <c:pt idx="7">
                  <c:v>30.52060389788636</c:v>
                </c:pt>
                <c:pt idx="8">
                  <c:v>37.299999999999997</c:v>
                </c:pt>
              </c:numCache>
            </c:numRef>
          </c:val>
          <c:smooth val="0"/>
          <c:extLst>
            <c:ext xmlns:c16="http://schemas.microsoft.com/office/drawing/2014/chart" uri="{C3380CC4-5D6E-409C-BE32-E72D297353CC}">
              <c16:uniqueId val="{00000009-032F-4982-BAD6-69C853531B87}"/>
            </c:ext>
          </c:extLst>
        </c:ser>
        <c:dLbls>
          <c:showLegendKey val="0"/>
          <c:showVal val="0"/>
          <c:showCatName val="0"/>
          <c:showSerName val="0"/>
          <c:showPercent val="0"/>
          <c:showBubbleSize val="0"/>
        </c:dLbls>
        <c:marker val="1"/>
        <c:smooth val="0"/>
        <c:axId val="587086512"/>
        <c:axId val="839064128"/>
      </c:lineChart>
      <c:catAx>
        <c:axId val="587086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839064128"/>
        <c:crosses val="autoZero"/>
        <c:auto val="1"/>
        <c:lblAlgn val="ctr"/>
        <c:lblOffset val="100"/>
        <c:noMultiLvlLbl val="0"/>
      </c:catAx>
      <c:valAx>
        <c:axId val="839064128"/>
        <c:scaling>
          <c:orientation val="minMax"/>
        </c:scaling>
        <c:delete val="0"/>
        <c:axPos val="l"/>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Arial Narrow" panose="020B0606020202030204" pitchFamily="34" charset="0"/>
                    <a:ea typeface="+mn-ea"/>
                    <a:cs typeface="+mn-cs"/>
                  </a:defRPr>
                </a:pPr>
                <a:r>
                  <a:rPr lang="en-US" sz="1600" b="1"/>
                  <a:t>Energy Use Intesnity</a:t>
                </a:r>
                <a:r>
                  <a:rPr lang="en-US" sz="1600" b="1" baseline="0"/>
                  <a:t> (kBtu/sf-yr)</a:t>
                </a:r>
                <a:endParaRPr lang="en-US" sz="1600" b="1"/>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title>
        <c:numFmt formatCode="0" sourceLinked="0"/>
        <c:majorTickMark val="in"/>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587086512"/>
        <c:crosses val="autoZero"/>
        <c:crossBetween val="between"/>
      </c:valAx>
      <c:spPr>
        <a:noFill/>
        <a:ln>
          <a:noFill/>
        </a:ln>
        <a:effectLst/>
      </c:spPr>
    </c:plotArea>
    <c:legend>
      <c:legendPos val="r"/>
      <c:legendEntry>
        <c:idx val="2"/>
        <c:delete val="1"/>
      </c:legendEntry>
      <c:legendEntry>
        <c:idx val="9"/>
        <c:delete val="1"/>
      </c:legendEntry>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latin typeface="Arial Narrow" panose="020B060602020203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3A63B6-E0A5-2E7F-F66F-E4D24C48361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B5942F7-FA35-DCF8-3C06-77AEBD0EEF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538BC7-FD76-4FE4-9355-C9D62B3EFA4F}" type="datetimeFigureOut">
              <a:rPr lang="en-US" smtClean="0"/>
              <a:t>6/17/2026</a:t>
            </a:fld>
            <a:endParaRPr lang="en-US"/>
          </a:p>
        </p:txBody>
      </p:sp>
      <p:sp>
        <p:nvSpPr>
          <p:cNvPr id="4" name="Footer Placeholder 3">
            <a:extLst>
              <a:ext uri="{FF2B5EF4-FFF2-40B4-BE49-F238E27FC236}">
                <a16:creationId xmlns:a16="http://schemas.microsoft.com/office/drawing/2014/main" id="{CCE383C0-FA30-709F-DA92-F3C79997F20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5FD5632-BA57-9719-361B-B136E538F9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565476-7512-445F-866C-B87A8B99685F}" type="slidenum">
              <a:rPr lang="en-US" smtClean="0"/>
              <a:t>‹#›</a:t>
            </a:fld>
            <a:endParaRPr lang="en-US"/>
          </a:p>
        </p:txBody>
      </p:sp>
    </p:spTree>
    <p:extLst>
      <p:ext uri="{BB962C8B-B14F-4D97-AF65-F5344CB8AC3E}">
        <p14:creationId xmlns:p14="http://schemas.microsoft.com/office/powerpoint/2010/main" val="45931384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85C78A-FCD1-5540-80C7-8D04754B5189}" type="datetimeFigureOut">
              <a:rPr lang="en-US" smtClean="0"/>
              <a:t>6/17/2026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4EB0B4-7063-C446-B413-60D213CBB8AB}" type="slidenum">
              <a:rPr lang="en-US" smtClean="0"/>
              <a:t>‹#›</a:t>
            </a:fld>
            <a:endParaRPr lang="en-US"/>
          </a:p>
        </p:txBody>
      </p:sp>
    </p:spTree>
    <p:extLst>
      <p:ext uri="{BB962C8B-B14F-4D97-AF65-F5344CB8AC3E}">
        <p14:creationId xmlns:p14="http://schemas.microsoft.com/office/powerpoint/2010/main" val="4103631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*CORE SLIDE*</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Sets the stage and introduces the presentation topic and sponsoring initiative. Establishes the </a:t>
            </a:r>
            <a:r>
              <a:rPr lang="en-US" sz="1200" i="1" kern="1200" err="1">
                <a:solidFill>
                  <a:schemeClr val="tx1"/>
                </a:solidFill>
                <a:effectLst/>
                <a:latin typeface="+mn-lt"/>
                <a:ea typeface="+mn-ea"/>
                <a:cs typeface="+mn-cs"/>
              </a:rPr>
              <a:t>CalBEM</a:t>
            </a:r>
            <a:r>
              <a:rPr lang="en-US" sz="1200" i="1" kern="1200">
                <a:solidFill>
                  <a:schemeClr val="tx1"/>
                </a:solidFill>
                <a:effectLst/>
                <a:latin typeface="+mn-lt"/>
                <a:ea typeface="+mn-ea"/>
                <a:cs typeface="+mn-cs"/>
              </a:rPr>
              <a:t> / SCE partnership context for the audience.</a:t>
            </a:r>
            <a:endParaRPr lang="en-US" sz="1200" kern="1200">
              <a:solidFill>
                <a:schemeClr val="tx1"/>
              </a:solidFill>
              <a:effectLst/>
              <a:latin typeface="+mn-lt"/>
              <a:ea typeface="+mn-ea"/>
              <a:cs typeface="+mn-cs"/>
            </a:endParaRPr>
          </a:p>
          <a:p>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Welcome the class: </a:t>
            </a:r>
            <a:r>
              <a:rPr lang="en-US" sz="1200" kern="1200">
                <a:solidFill>
                  <a:schemeClr val="tx1"/>
                </a:solidFill>
                <a:effectLst/>
                <a:latin typeface="+mn-lt"/>
                <a:ea typeface="+mn-ea"/>
                <a:cs typeface="+mn-cs"/>
              </a:rPr>
              <a:t>"Welcome everyone. My name is [NAME], and I’m here today to take you on a fast, practical tour of Building Energy Modeling, what it is, why it matters, and how people actually use it on real projects."</a:t>
            </a:r>
          </a:p>
          <a:p>
            <a:pPr lvl="0"/>
            <a:r>
              <a:rPr lang="en-US" sz="1200" b="1" kern="1200">
                <a:solidFill>
                  <a:schemeClr val="tx1"/>
                </a:solidFill>
                <a:effectLst/>
                <a:latin typeface="+mn-lt"/>
                <a:ea typeface="+mn-ea"/>
                <a:cs typeface="+mn-cs"/>
              </a:rPr>
              <a:t>Name the initiative: </a:t>
            </a:r>
            <a:r>
              <a:rPr lang="en-US" sz="1200" kern="1200">
                <a:solidFill>
                  <a:schemeClr val="tx1"/>
                </a:solidFill>
                <a:effectLst/>
                <a:latin typeface="+mn-lt"/>
                <a:ea typeface="+mn-ea"/>
                <a:cs typeface="+mn-cs"/>
              </a:rPr>
              <a:t>"This presentation is part of the </a:t>
            </a:r>
            <a:r>
              <a:rPr lang="en-US" sz="1200" kern="1200" err="1">
                <a:solidFill>
                  <a:schemeClr val="tx1"/>
                </a:solidFill>
                <a:effectLst/>
                <a:latin typeface="+mn-lt"/>
                <a:ea typeface="+mn-ea"/>
                <a:cs typeface="+mn-cs"/>
              </a:rPr>
              <a:t>CalBEM</a:t>
            </a:r>
            <a:r>
              <a:rPr lang="en-US" sz="1200" kern="1200">
                <a:solidFill>
                  <a:schemeClr val="tx1"/>
                </a:solidFill>
                <a:effectLst/>
                <a:latin typeface="+mn-lt"/>
                <a:ea typeface="+mn-ea"/>
                <a:cs typeface="+mn-cs"/>
              </a:rPr>
              <a:t> Career Pathways Initiative, a collaborative program sponsored by Southern California Edison to connect students like you with professionals in the building energy modeling community."</a:t>
            </a:r>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*CORE SLIDE*</a:t>
            </a: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Defines BEM in plain language using a “digital twin” analogy and introduces the six input categories (climate, walls, windows, lights, AC, people) that an energy model brings together.</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Core definition: </a:t>
            </a:r>
            <a:r>
              <a:rPr lang="en-US" sz="1200" kern="1200">
                <a:solidFill>
                  <a:schemeClr val="tx1"/>
                </a:solidFill>
                <a:effectLst/>
                <a:latin typeface="+mn-lt"/>
                <a:ea typeface="+mn-ea"/>
                <a:cs typeface="+mn-cs"/>
              </a:rPr>
              <a:t>A building energy model is a virtual building that simulates how everything, the climate, the walls, the windows, the lights, the AC, and the people inside, adds up to energy use across a whole year.</a:t>
            </a:r>
          </a:p>
          <a:p>
            <a:pPr lvl="0"/>
            <a:r>
              <a:rPr lang="en-US" sz="1200" b="1" kern="1200">
                <a:solidFill>
                  <a:schemeClr val="tx1"/>
                </a:solidFill>
                <a:effectLst/>
                <a:latin typeface="+mn-lt"/>
                <a:ea typeface="+mn-ea"/>
                <a:cs typeface="+mn-cs"/>
              </a:rPr>
              <a:t>Digital twin analogy: </a:t>
            </a:r>
            <a:r>
              <a:rPr lang="en-US" sz="1200" kern="1200">
                <a:solidFill>
                  <a:schemeClr val="tx1"/>
                </a:solidFill>
                <a:effectLst/>
                <a:latin typeface="+mn-lt"/>
                <a:ea typeface="+mn-ea"/>
                <a:cs typeface="+mn-cs"/>
              </a:rPr>
              <a:t>You build the building in software before anyone pours concrete, and you test it.</a:t>
            </a:r>
          </a:p>
          <a:p>
            <a:pPr lvl="0"/>
            <a:r>
              <a:rPr lang="en-US" sz="1200" kern="1200">
                <a:solidFill>
                  <a:schemeClr val="tx1"/>
                </a:solidFill>
                <a:effectLst/>
                <a:latin typeface="+mn-lt"/>
                <a:ea typeface="+mn-ea"/>
                <a:cs typeface="+mn-cs"/>
              </a:rPr>
              <a:t>Walk through example questions the model answers: What happens if we add more insulation? Change window size or product? Swap the HVAC system? “The model tells you in numbers, not guesses.”</a:t>
            </a:r>
          </a:p>
          <a:p>
            <a:pPr lvl="0"/>
            <a:r>
              <a:rPr lang="en-US" sz="1200" kern="1200">
                <a:solidFill>
                  <a:schemeClr val="tx1"/>
                </a:solidFill>
                <a:effectLst/>
                <a:latin typeface="+mn-lt"/>
                <a:ea typeface="+mn-ea"/>
                <a:cs typeface="+mn-cs"/>
              </a:rPr>
              <a:t>Reference the six icons on screen (Walls &amp; Windows, Heating &amp; Cooling, Renewables, Plug Loads, People, Lighting) surrounding the 3D model image.</a:t>
            </a:r>
          </a:p>
          <a:p>
            <a:endParaRPr lang="en-US"/>
          </a:p>
        </p:txBody>
      </p:sp>
      <p:sp>
        <p:nvSpPr>
          <p:cNvPr id="4" name="Slide Number Placeholder 3"/>
          <p:cNvSpPr>
            <a:spLocks noGrp="1"/>
          </p:cNvSpPr>
          <p:nvPr>
            <p:ph type="sldNum" sz="quarter" idx="5"/>
          </p:nvPr>
        </p:nvSpPr>
        <p:spPr/>
        <p:txBody>
          <a:bodyPr/>
          <a:lstStyle/>
          <a:p>
            <a:fld id="{A54EB0B4-7063-C446-B413-60D213CBB8AB}" type="slidenum">
              <a:rPr lang="en-US" smtClean="0"/>
              <a:t>10</a:t>
            </a:fld>
            <a:endParaRPr lang="en-US"/>
          </a:p>
        </p:txBody>
      </p:sp>
    </p:spTree>
    <p:extLst>
      <p:ext uri="{BB962C8B-B14F-4D97-AF65-F5344CB8AC3E}">
        <p14:creationId xmlns:p14="http://schemas.microsoft.com/office/powerpoint/2010/main" val="1818204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Presents three headline statistics (~40% energy, ~75% electricity, ~35% CO₂) that anchor the case for why buildings are the single biggest lever for climate action.</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Three stats: </a:t>
            </a:r>
            <a:r>
              <a:rPr lang="en-US" sz="1200" kern="1200">
                <a:solidFill>
                  <a:schemeClr val="tx1"/>
                </a:solidFill>
                <a:effectLst/>
                <a:latin typeface="+mn-lt"/>
                <a:ea typeface="+mn-ea"/>
                <a:cs typeface="+mn-cs"/>
              </a:rPr>
              <a:t>~40% of total U.S. energy use, ~75% of electricity consumption, ~35% of CO₂ emissions.</a:t>
            </a:r>
          </a:p>
          <a:p>
            <a:pPr lvl="0"/>
            <a:r>
              <a:rPr lang="en-US" sz="1200" b="1" kern="1200">
                <a:solidFill>
                  <a:schemeClr val="tx1"/>
                </a:solidFill>
                <a:effectLst/>
                <a:latin typeface="+mn-lt"/>
                <a:ea typeface="+mn-ea"/>
                <a:cs typeface="+mn-cs"/>
              </a:rPr>
              <a:t>The “So what?”: </a:t>
            </a:r>
            <a:r>
              <a:rPr lang="en-US" sz="1200" kern="1200">
                <a:solidFill>
                  <a:schemeClr val="tx1"/>
                </a:solidFill>
                <a:effectLst/>
                <a:latin typeface="+mn-lt"/>
                <a:ea typeface="+mn-ea"/>
                <a:cs typeface="+mn-cs"/>
              </a:rPr>
              <a:t>If you can predict energy use, you can optimize a design, reducing waste, saving cost, and cutting carbon. That’s what BEM does.</a:t>
            </a:r>
          </a:p>
          <a:p>
            <a:pPr lvl="0"/>
            <a:r>
              <a:rPr lang="en-US" sz="1200" kern="1200">
                <a:solidFill>
                  <a:schemeClr val="tx1"/>
                </a:solidFill>
                <a:effectLst/>
                <a:latin typeface="+mn-lt"/>
                <a:ea typeface="+mn-ea"/>
                <a:cs typeface="+mn-cs"/>
              </a:rPr>
              <a:t>BEM helps teams answer questions like: Should we spend budget on windows, insulation, or HVAC? Will occupants actually be comfortable? How do we comply with energy codes while keeping design flexibility?</a:t>
            </a:r>
          </a:p>
          <a:p>
            <a:pPr lvl="0"/>
            <a:r>
              <a:rPr lang="en-US" sz="1200" kern="1200">
                <a:solidFill>
                  <a:schemeClr val="tx1"/>
                </a:solidFill>
                <a:effectLst/>
                <a:latin typeface="+mn-lt"/>
                <a:ea typeface="+mn-ea"/>
                <a:cs typeface="+mn-cs"/>
              </a:rPr>
              <a:t>Buildings are the single biggest lever, make this point land before moving on.</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Anchors the national statistics to California’s specific context: the 2045 GHG target, the scale of annual construction, and the resulting workforce demand for BEM professionals.</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California’s 2045 target: </a:t>
            </a:r>
            <a:r>
              <a:rPr lang="en-US" sz="1200" kern="1200">
                <a:solidFill>
                  <a:schemeClr val="tx1"/>
                </a:solidFill>
                <a:effectLst/>
                <a:latin typeface="+mn-lt"/>
                <a:ea typeface="+mn-ea"/>
                <a:cs typeface="+mn-cs"/>
              </a:rPr>
              <a:t>85% greenhouse gas reduction below 1990 levels, plus carbon neutrality.</a:t>
            </a:r>
          </a:p>
          <a:p>
            <a:pPr lvl="0"/>
            <a:r>
              <a:rPr lang="en-US" sz="1200" kern="1200">
                <a:solidFill>
                  <a:schemeClr val="tx1"/>
                </a:solidFill>
                <a:effectLst/>
                <a:latin typeface="+mn-lt"/>
                <a:ea typeface="+mn-ea"/>
                <a:cs typeface="+mn-cs"/>
              </a:rPr>
              <a:t>14.5M+ housing units statewide; ~160M sq ft of new non-residential space per year; ~170,000 new homes annually.</a:t>
            </a:r>
          </a:p>
          <a:p>
            <a:pPr lvl="0"/>
            <a:r>
              <a:rPr lang="en-US" sz="1200" kern="1200">
                <a:solidFill>
                  <a:schemeClr val="tx1"/>
                </a:solidFill>
                <a:effectLst/>
                <a:latin typeface="+mn-lt"/>
                <a:ea typeface="+mn-ea"/>
                <a:cs typeface="+mn-cs"/>
              </a:rPr>
              <a:t>Every one of those buildings needs to perform, that’s massive, ongoing demand for people who understand how buildings use energy and can model it.</a:t>
            </a:r>
            <a:endParaRPr lang="en-US"/>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Example ‘ice breaker’ Q&amp;A slide pairing</a:t>
            </a:r>
            <a:br>
              <a:rPr lang="en-US"/>
            </a:br>
            <a:br>
              <a:rPr lang="en-US"/>
            </a:br>
            <a:r>
              <a:rPr lang="en-US" sz="1200" b="1" kern="1200">
                <a:solidFill>
                  <a:schemeClr val="tx1"/>
                </a:solidFill>
                <a:effectLst/>
                <a:latin typeface="+mn-lt"/>
                <a:ea typeface="+mn-ea"/>
                <a:cs typeface="+mn-cs"/>
              </a:rPr>
              <a:t>Slide Purpose: Energy Detective - </a:t>
            </a:r>
            <a:r>
              <a:rPr lang="en-US" sz="1200" i="1" kern="1200">
                <a:solidFill>
                  <a:schemeClr val="tx1"/>
                </a:solidFill>
                <a:effectLst/>
                <a:latin typeface="+mn-lt"/>
                <a:ea typeface="+mn-ea"/>
                <a:cs typeface="+mn-cs"/>
              </a:rPr>
              <a:t>Interactive audience engagement moment. Asks students to guess where most building energy goes before revealing the answer on the next slide.</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Pose the question: “In a typical building, where does most of the energy go?”</a:t>
            </a:r>
          </a:p>
          <a:p>
            <a:pPr lvl="0"/>
            <a:r>
              <a:rPr lang="en-US" sz="1200" kern="1200">
                <a:solidFill>
                  <a:schemeClr val="tx1"/>
                </a:solidFill>
                <a:effectLst/>
                <a:latin typeface="+mn-lt"/>
                <a:ea typeface="+mn-ea"/>
                <a:cs typeface="+mn-cs"/>
              </a:rPr>
              <a:t>Point to the five categories on screen: Heating, Cooling, Hot water, Lighting, Plug loads.</a:t>
            </a:r>
          </a:p>
          <a:p>
            <a:pPr lvl="0"/>
            <a:endParaRPr lang="en-US" sz="1200" b="1"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Interactive prompt: </a:t>
            </a:r>
            <a:r>
              <a:rPr lang="en-US" sz="1200" kern="1200">
                <a:solidFill>
                  <a:schemeClr val="tx1"/>
                </a:solidFill>
                <a:effectLst/>
                <a:latin typeface="+mn-lt"/>
                <a:ea typeface="+mn-ea"/>
                <a:cs typeface="+mn-cs"/>
              </a:rPr>
              <a:t>“Show of hands, how many people think it might be hot water, for example?” [Pause for audience response]</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Build a little suspense: “OK, let’s see.” Then advance to the next slide.</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Example ‘ice breaker’ Q&amp;A slide pairing</a:t>
            </a:r>
            <a:br>
              <a:rPr lang="en-US"/>
            </a:br>
            <a:br>
              <a:rPr lang="en-US"/>
            </a:br>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Reveals the EIA residential energy breakdown (space heating ~31%, water heating ~14%, other uses ~26%) and connects this to how an energy model produces exactly this kind of analysis.</a:t>
            </a:r>
            <a:endParaRPr lang="en-US" sz="1200" kern="1200">
              <a:solidFill>
                <a:schemeClr val="tx1"/>
              </a:solidFill>
              <a:effectLst/>
              <a:latin typeface="+mn-lt"/>
              <a:ea typeface="+mn-ea"/>
              <a:cs typeface="+mn-cs"/>
            </a:endParaRPr>
          </a:p>
          <a:p>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Space heating is #1 at about 31%. Water heating is next at about 14%. Then cooling, then lighting.</a:t>
            </a:r>
          </a:p>
          <a:p>
            <a:pPr lvl="0"/>
            <a:endParaRPr lang="en-US" sz="1200" b="1"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Surprise stat: </a:t>
            </a:r>
            <a:r>
              <a:rPr lang="en-US" sz="1200" kern="1200">
                <a:solidFill>
                  <a:schemeClr val="tx1"/>
                </a:solidFill>
                <a:effectLst/>
                <a:latin typeface="+mn-lt"/>
                <a:ea typeface="+mn-ea"/>
                <a:cs typeface="+mn-cs"/>
              </a:rPr>
              <a:t>“Other uses” is 26%, all the small stuff: computers, entertainment, cooking, dryers. It adds up fast.</a:t>
            </a:r>
          </a:p>
          <a:p>
            <a:pPr lvl="0"/>
            <a:r>
              <a:rPr lang="en-US" sz="1200" kern="1200">
                <a:solidFill>
                  <a:schemeClr val="tx1"/>
                </a:solidFill>
                <a:effectLst/>
                <a:latin typeface="+mn-lt"/>
                <a:ea typeface="+mn-ea"/>
                <a:cs typeface="+mn-cs"/>
              </a:rPr>
              <a:t>Connect to BEM: “This is exactly the kind of breakdown an energy model produces, and it’s what helps designers know where to focus their budget.”</a:t>
            </a:r>
            <a:br>
              <a:rPr lang="en-US" sz="1200" b="1">
                <a:solidFill>
                  <a:srgbClr val="1B2A4A"/>
                </a:solidFill>
                <a:latin typeface="Trebuchet MS" pitchFamily="34" charset="0"/>
                <a:ea typeface="Trebuchet MS" pitchFamily="34" charset="-122"/>
                <a:cs typeface="Trebuchet MS" pitchFamily="34" charset="-120"/>
              </a:rPr>
            </a:br>
            <a:br>
              <a:rPr lang="en-US" sz="1200" b="1">
                <a:solidFill>
                  <a:srgbClr val="1B2A4A"/>
                </a:solidFill>
                <a:latin typeface="Trebuchet MS" pitchFamily="34" charset="0"/>
                <a:ea typeface="Trebuchet MS" pitchFamily="34" charset="-122"/>
                <a:cs typeface="Trebuchet MS" pitchFamily="34" charset="-120"/>
              </a:rPr>
            </a:br>
            <a:r>
              <a:rPr lang="en-US" sz="1200" b="1">
                <a:solidFill>
                  <a:srgbClr val="1B2A4A"/>
                </a:solidFill>
                <a:latin typeface="Trebuchet MS" pitchFamily="34" charset="0"/>
                <a:ea typeface="Trebuchet MS" pitchFamily="34" charset="-122"/>
                <a:cs typeface="Trebuchet MS" pitchFamily="34" charset="-120"/>
              </a:rPr>
              <a:t>BEM is basically</a:t>
            </a:r>
            <a:r>
              <a:rPr lang="en-US" sz="1200" b="0">
                <a:solidFill>
                  <a:schemeClr val="tx1"/>
                </a:solidFill>
                <a:latin typeface="+mn-lt"/>
                <a:ea typeface="+mn-ea"/>
                <a:cs typeface="+mn-cs"/>
              </a:rPr>
              <a:t> </a:t>
            </a:r>
            <a:r>
              <a:rPr lang="en-US" sz="1200" b="1">
                <a:solidFill>
                  <a:srgbClr val="1B2A4A"/>
                </a:solidFill>
                <a:latin typeface="Trebuchet MS" pitchFamily="34" charset="0"/>
                <a:ea typeface="Trebuchet MS" pitchFamily="34" charset="-122"/>
                <a:cs typeface="Trebuchet MS" pitchFamily="34" charset="-120"/>
              </a:rPr>
              <a:t>figuring out:</a:t>
            </a:r>
            <a:endParaRPr lang="en-US" sz="1200"/>
          </a:p>
          <a:p>
            <a:pPr marL="457189" indent="-457189">
              <a:buSzPct val="100000"/>
              <a:buChar char="•"/>
            </a:pPr>
            <a:r>
              <a:rPr lang="en-US" sz="1200">
                <a:solidFill>
                  <a:srgbClr val="1C2B2A"/>
                </a:solidFill>
                <a:latin typeface="Calibri" pitchFamily="34" charset="0"/>
                <a:ea typeface="Calibri" pitchFamily="34" charset="-122"/>
                <a:cs typeface="Calibri" pitchFamily="34" charset="-120"/>
              </a:rPr>
              <a:t>Where energy is going</a:t>
            </a:r>
            <a:endParaRPr lang="en-US" sz="1200"/>
          </a:p>
          <a:p>
            <a:pPr marL="457189" indent="-457189">
              <a:buSzPct val="100000"/>
              <a:buChar char="•"/>
            </a:pPr>
            <a:r>
              <a:rPr lang="en-US" sz="1200">
                <a:solidFill>
                  <a:srgbClr val="1C2B2A"/>
                </a:solidFill>
                <a:latin typeface="Calibri" pitchFamily="34" charset="0"/>
                <a:ea typeface="Calibri" pitchFamily="34" charset="-122"/>
                <a:cs typeface="Calibri" pitchFamily="34" charset="-120"/>
              </a:rPr>
              <a:t>What drives peaks (on hot/cold days)</a:t>
            </a:r>
            <a:endParaRPr lang="en-US" sz="1200"/>
          </a:p>
          <a:p>
            <a:pPr marL="457189" indent="-457189">
              <a:buSzPct val="100000"/>
              <a:buChar char="•"/>
            </a:pPr>
            <a:r>
              <a:rPr lang="en-US" sz="1200">
                <a:solidFill>
                  <a:srgbClr val="1C2B2A"/>
                </a:solidFill>
                <a:latin typeface="Calibri" pitchFamily="34" charset="0"/>
                <a:ea typeface="Calibri" pitchFamily="34" charset="-122"/>
                <a:cs typeface="Calibri" pitchFamily="34" charset="-120"/>
              </a:rPr>
              <a:t>Which design changes actually help</a:t>
            </a:r>
            <a:endParaRPr lang="en-US" sz="1200"/>
          </a:p>
          <a:p>
            <a:pPr marL="457189" indent="-457189">
              <a:buSzPct val="100000"/>
              <a:buChar char="•"/>
            </a:pPr>
            <a:r>
              <a:rPr lang="en-US" sz="1200">
                <a:solidFill>
                  <a:srgbClr val="1C2B2A"/>
                </a:solidFill>
                <a:latin typeface="Calibri" pitchFamily="34" charset="0"/>
                <a:ea typeface="Calibri" pitchFamily="34" charset="-122"/>
                <a:cs typeface="Calibri" pitchFamily="34" charset="-120"/>
              </a:rPr>
              <a:t>What's worth paying for</a:t>
            </a:r>
          </a:p>
          <a:p>
            <a:pPr marL="457189" indent="-457189">
              <a:buSzPct val="100000"/>
              <a:buChar char="•"/>
            </a:pPr>
            <a:endParaRPr lang="en-US" sz="1200">
              <a:solidFill>
                <a:srgbClr val="1C2B2A"/>
              </a:solidFill>
              <a:latin typeface="Calibri" pitchFamily="34" charset="0"/>
              <a:ea typeface="Calibri" pitchFamily="34" charset="-122"/>
              <a:cs typeface="Calibri" pitchFamily="34" charset="-120"/>
            </a:endParaRPr>
          </a:p>
          <a:p>
            <a:pPr marL="0" marR="0" lvl="0" indent="0" algn="l" defTabSz="914400" rtl="0" eaLnBrk="1" fontAlgn="auto" latinLnBrk="0" hangingPunct="1">
              <a:lnSpc>
                <a:spcPct val="100000"/>
              </a:lnSpc>
              <a:spcBef>
                <a:spcPts val="0"/>
              </a:spcBef>
              <a:spcAft>
                <a:spcPts val="0"/>
              </a:spcAft>
              <a:buClrTx/>
              <a:buSzPct val="100000"/>
              <a:buFontTx/>
              <a:buNone/>
              <a:tabLst/>
              <a:defRPr/>
            </a:pPr>
            <a:r>
              <a:rPr lang="en-US" sz="1200" b="1">
                <a:solidFill>
                  <a:srgbClr val="1B2A4A"/>
                </a:solidFill>
                <a:latin typeface="Calibri" pitchFamily="34" charset="0"/>
                <a:ea typeface="Calibri" pitchFamily="34" charset="-122"/>
                <a:cs typeface="Calibri" pitchFamily="34" charset="-120"/>
              </a:rPr>
              <a:t>Quick takeaway: most wins come from envelope + HVAC + controls (not one magic gadget).</a:t>
            </a:r>
            <a:endParaRPr lang="en-US" sz="1200"/>
          </a:p>
          <a:p>
            <a:pPr marL="0" indent="0">
              <a:buSzPct val="100000"/>
              <a:buNone/>
            </a:pPr>
            <a:endParaRPr lang="en-US" sz="1200"/>
          </a:p>
          <a:p>
            <a:r>
              <a:rPr lang="en-US"/>
              <a:t>Fixr.com/blog US EIA Energy Outlook from 2021</a:t>
            </a:r>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Transition slide signaling Section 2. Bridges from “what BEM is” to “why the industry needs it.”</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Transition: “So now you know what BEM is. Let’s talk about why the industry needs it.”</a:t>
            </a:r>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*CORE SLIDE*</a:t>
            </a: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Presents the four main industry drivers for energy modeling: green building certifications, energy grid forecasting, design optimization, and building code compliance.</a:t>
            </a:r>
            <a:endParaRPr lang="en-US" sz="1200" kern="1200">
              <a:solidFill>
                <a:schemeClr val="tx1"/>
              </a:solidFill>
              <a:effectLst/>
              <a:latin typeface="+mn-lt"/>
              <a:ea typeface="+mn-ea"/>
              <a:cs typeface="+mn-cs"/>
            </a:endParaRPr>
          </a:p>
          <a:p>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1. Design optimization: </a:t>
            </a:r>
            <a:r>
              <a:rPr lang="en-US" sz="1200" kern="1200">
                <a:solidFill>
                  <a:schemeClr val="tx1"/>
                </a:solidFill>
                <a:effectLst/>
                <a:latin typeface="+mn-lt"/>
                <a:ea typeface="+mn-ea"/>
                <a:cs typeface="+mn-cs"/>
              </a:rPr>
              <a:t>Can we compare alternatives to find the lowest operating cost, best comfort, and greatest resilience before decisions are locked in?</a:t>
            </a:r>
          </a:p>
          <a:p>
            <a:pPr lvl="0"/>
            <a:r>
              <a:rPr lang="en-US" sz="1200" b="1" kern="1200">
                <a:solidFill>
                  <a:schemeClr val="tx1"/>
                </a:solidFill>
                <a:effectLst/>
                <a:latin typeface="+mn-lt"/>
                <a:ea typeface="+mn-ea"/>
                <a:cs typeface="+mn-cs"/>
              </a:rPr>
              <a:t>2. Building code compliance: </a:t>
            </a:r>
            <a:r>
              <a:rPr lang="en-US" sz="1200" kern="1200">
                <a:solidFill>
                  <a:schemeClr val="tx1"/>
                </a:solidFill>
                <a:effectLst/>
                <a:latin typeface="+mn-lt"/>
                <a:ea typeface="+mn-ea"/>
                <a:cs typeface="+mn-cs"/>
              </a:rPr>
              <a:t>In California, you need to demonstrate your building meets minimum efficiency standards to get a permit. The performance path requires energy modeling, and that’s where energy modelers become essential.</a:t>
            </a:r>
            <a:endParaRPr lang="en-US" sz="1200" b="1"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3. Green building certifications (LEED): </a:t>
            </a:r>
            <a:r>
              <a:rPr lang="en-US" sz="1200" kern="1200">
                <a:solidFill>
                  <a:schemeClr val="tx1"/>
                </a:solidFill>
                <a:effectLst/>
                <a:latin typeface="+mn-lt"/>
                <a:ea typeface="+mn-ea"/>
                <a:cs typeface="+mn-cs"/>
              </a:rPr>
              <a:t>Can we quantify improvements in air quality, daylighting, and energy performance? The model provides the documentation.</a:t>
            </a:r>
          </a:p>
          <a:p>
            <a:pPr lvl="0"/>
            <a:r>
              <a:rPr lang="en-US" sz="1200" b="1" kern="1200">
                <a:solidFill>
                  <a:schemeClr val="tx1"/>
                </a:solidFill>
                <a:effectLst/>
                <a:latin typeface="+mn-lt"/>
                <a:ea typeface="+mn-ea"/>
                <a:cs typeface="+mn-cs"/>
              </a:rPr>
              <a:t>4. Energy forecasting: </a:t>
            </a:r>
            <a:r>
              <a:rPr lang="en-US" sz="1200" kern="1200">
                <a:solidFill>
                  <a:schemeClr val="tx1"/>
                </a:solidFill>
                <a:effectLst/>
                <a:latin typeface="+mn-lt"/>
                <a:ea typeface="+mn-ea"/>
                <a:cs typeface="+mn-cs"/>
              </a:rPr>
              <a:t>Utilities and state agencies use building models at scale to forecast how electrification and new construction will affect the grid and inform new energy codes.</a:t>
            </a:r>
          </a:p>
          <a:p>
            <a:pPr lvl="0"/>
            <a:endParaRPr lang="en-US" sz="1200" kern="1200">
              <a:solidFill>
                <a:schemeClr val="tx1"/>
              </a:solidFill>
              <a:effectLst/>
              <a:latin typeface="+mn-lt"/>
              <a:ea typeface="+mn-ea"/>
              <a:cs typeface="+mn-cs"/>
            </a:endParaRPr>
          </a:p>
          <a:p>
            <a:br>
              <a:rPr lang="en-US" b="1"/>
            </a:br>
            <a:r>
              <a:rPr lang="en-US" b="1"/>
              <a:t>Design Optimization</a:t>
            </a:r>
            <a:endParaRPr lang="en-US"/>
          </a:p>
          <a:p>
            <a:r>
              <a:rPr lang="en-US"/>
              <a:t>Energy models compare design alternatives across envelope, systems, and orientation to identify the lowest operating costs and best thermal comfort outcomes before decisions are locked in.</a:t>
            </a:r>
          </a:p>
          <a:p>
            <a:r>
              <a:rPr lang="en-US"/>
              <a:t>Models can also simulate future climate conditions and use cases, helping owners and designers build resilience into projects from the start.</a:t>
            </a:r>
          </a:p>
          <a:p>
            <a:r>
              <a:rPr lang="en-US" b="1"/>
              <a:t>Code Compliance</a:t>
            </a:r>
            <a:endParaRPr lang="en-US"/>
          </a:p>
          <a:p>
            <a:r>
              <a:rPr lang="en-US"/>
              <a:t>California requires buildings to meet minimum energy efficiency standards to obtain a building permit, protecting consumers and ensuring baseline performance across all new construction.</a:t>
            </a:r>
          </a:p>
          <a:p>
            <a:r>
              <a:rPr lang="en-US"/>
              <a:t>Energy modeling is the most flexible compliance path, allowing designers to trade off measures across systems and still demonstrate the building meets the required threshold. </a:t>
            </a:r>
          </a:p>
          <a:p>
            <a:r>
              <a:rPr lang="en-US" b="1"/>
              <a:t>Green Building Certification</a:t>
            </a:r>
            <a:endParaRPr lang="en-US"/>
          </a:p>
          <a:p>
            <a:r>
              <a:rPr lang="en-US"/>
              <a:t>Certifications like LEED signal measurably better air quality, daylighting, energy performance, and sustainability, differentiating a building to attract tenants, buyers, and renters in ways standard construction cannot.</a:t>
            </a:r>
          </a:p>
          <a:p>
            <a:r>
              <a:rPr lang="en-US"/>
              <a:t>Energy modeling quantifies those performance improvements, providing the documentation that certification programs require and that sophisticated occupants increasingly expect.</a:t>
            </a:r>
          </a:p>
          <a:p>
            <a:r>
              <a:rPr lang="en-US" b="1"/>
              <a:t>Energy Forecasting</a:t>
            </a:r>
            <a:endParaRPr lang="en-US"/>
          </a:p>
          <a:p>
            <a:r>
              <a:rPr lang="en-US"/>
              <a:t>Utilities, the CEC, and state agencies use building energy models at scale to forecast how shifts in construction, electrification, and equipment affect grid load, informing infrastructure investment. Determining what new energy code changes are cost effective.</a:t>
            </a:r>
          </a:p>
          <a:p>
            <a:r>
              <a:rPr lang="en-US"/>
              <a:t>These models answer questions too complex to resolve any other way, helping California plan smarter, reduce ratepayer costs, and improve grid safety across a rapidly changing building stock.</a:t>
            </a:r>
          </a:p>
          <a:p>
            <a:endParaRPr lang="en-US"/>
          </a:p>
        </p:txBody>
      </p:sp>
      <p:sp>
        <p:nvSpPr>
          <p:cNvPr id="4" name="Slide Number Placeholder 3"/>
          <p:cNvSpPr>
            <a:spLocks noGrp="1"/>
          </p:cNvSpPr>
          <p:nvPr>
            <p:ph type="sldNum" sz="quarter" idx="5"/>
          </p:nvPr>
        </p:nvSpPr>
        <p:spPr/>
        <p:txBody>
          <a:bodyPr/>
          <a:lstStyle/>
          <a:p>
            <a:fld id="{A54EB0B4-7063-C446-B413-60D213CBB8AB}" type="slidenum">
              <a:rPr lang="en-US" smtClean="0"/>
              <a:t>16</a:t>
            </a:fld>
            <a:endParaRPr lang="en-US"/>
          </a:p>
        </p:txBody>
      </p:sp>
    </p:spTree>
    <p:extLst>
      <p:ext uri="{BB962C8B-B14F-4D97-AF65-F5344CB8AC3E}">
        <p14:creationId xmlns:p14="http://schemas.microsoft.com/office/powerpoint/2010/main" val="649370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Introduces LEED as a globally recognized green building certification, explains the points-based system, and connects energy modeling to the quantification of performance gains.</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What LEED is: </a:t>
            </a:r>
            <a:r>
              <a:rPr lang="en-US" sz="1200" kern="1200">
                <a:solidFill>
                  <a:schemeClr val="tx1"/>
                </a:solidFill>
                <a:effectLst/>
                <a:latin typeface="+mn-lt"/>
                <a:ea typeface="+mn-ea"/>
                <a:cs typeface="+mn-cs"/>
              </a:rPr>
              <a:t>Leadership in Energy and Environmental Design. Globally recognized green building certification from the U.S. Green Building Council.</a:t>
            </a:r>
          </a:p>
          <a:p>
            <a:pPr lvl="0"/>
            <a:r>
              <a:rPr lang="en-US" sz="1200" kern="1200">
                <a:solidFill>
                  <a:schemeClr val="tx1"/>
                </a:solidFill>
                <a:effectLst/>
                <a:latin typeface="+mn-lt"/>
                <a:ea typeface="+mn-ea"/>
                <a:cs typeface="+mn-cs"/>
              </a:rPr>
              <a:t>Points-based system across categories like energy, water, materials, and indoor environmental quality. More points = higher certification: Silver, Gold, Platinum.</a:t>
            </a:r>
          </a:p>
          <a:p>
            <a:pPr lvl="0"/>
            <a:r>
              <a:rPr lang="en-US" sz="1200" b="1" kern="1200">
                <a:solidFill>
                  <a:schemeClr val="tx1"/>
                </a:solidFill>
                <a:effectLst/>
                <a:latin typeface="+mn-lt"/>
                <a:ea typeface="+mn-ea"/>
                <a:cs typeface="+mn-cs"/>
              </a:rPr>
              <a:t>BEM connection: </a:t>
            </a:r>
            <a:r>
              <a:rPr lang="en-US" sz="1200" kern="1200">
                <a:solidFill>
                  <a:schemeClr val="tx1"/>
                </a:solidFill>
                <a:effectLst/>
                <a:latin typeface="+mn-lt"/>
                <a:ea typeface="+mn-ea"/>
                <a:cs typeface="+mn-cs"/>
              </a:rPr>
              <a:t>Energy modeling is how you quantify the performance gains that earn those points in the energy sections and others like daylighting.</a:t>
            </a:r>
          </a:p>
          <a:p>
            <a:pPr lvl="0"/>
            <a:r>
              <a:rPr lang="en-US" sz="1200" kern="1200">
                <a:solidFill>
                  <a:schemeClr val="tx1"/>
                </a:solidFill>
                <a:effectLst/>
                <a:latin typeface="+mn-lt"/>
                <a:ea typeface="+mn-ea"/>
                <a:cs typeface="+mn-cs"/>
              </a:rPr>
              <a:t>It’s voluntary, but a powerful market differentiator. “You may have seen plaques like this on buildings. We may very well be in one right now.”</a:t>
            </a:r>
          </a:p>
          <a:p>
            <a:endParaRPr lang="en-US"/>
          </a:p>
        </p:txBody>
      </p:sp>
      <p:sp>
        <p:nvSpPr>
          <p:cNvPr id="4" name="Slide Number Placeholder 3"/>
          <p:cNvSpPr>
            <a:spLocks noGrp="1"/>
          </p:cNvSpPr>
          <p:nvPr>
            <p:ph type="sldNum" sz="quarter" idx="5"/>
          </p:nvPr>
        </p:nvSpPr>
        <p:spPr/>
        <p:txBody>
          <a:bodyPr/>
          <a:lstStyle/>
          <a:p>
            <a:fld id="{A54EB0B4-7063-C446-B413-60D213CBB8AB}" type="slidenum">
              <a:rPr lang="en-US" smtClean="0"/>
              <a:t>17</a:t>
            </a:fld>
            <a:endParaRPr lang="en-US"/>
          </a:p>
        </p:txBody>
      </p:sp>
    </p:spTree>
    <p:extLst>
      <p:ext uri="{BB962C8B-B14F-4D97-AF65-F5344CB8AC3E}">
        <p14:creationId xmlns:p14="http://schemas.microsoft.com/office/powerpoint/2010/main" val="4064473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Shows a concrete example of a LEED daylighting simulation, more glass with no shading versus reduced glass with shading, to demonstrate how modeling turns design debates into data-driven decisions.</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Left image: </a:t>
            </a:r>
            <a:r>
              <a:rPr lang="en-US" sz="1200" kern="1200">
                <a:solidFill>
                  <a:schemeClr val="tx1"/>
                </a:solidFill>
                <a:effectLst/>
                <a:latin typeface="+mn-lt"/>
                <a:ea typeface="+mn-ea"/>
                <a:cs typeface="+mn-cs"/>
              </a:rPr>
              <a:t>Higher glazing, no shading. Lots of red = too much direct sun, causing glare, overheating, and occupant discomfort.</a:t>
            </a:r>
          </a:p>
          <a:p>
            <a:pPr lvl="0"/>
            <a:r>
              <a:rPr lang="en-US" sz="1200" b="1" kern="1200">
                <a:solidFill>
                  <a:schemeClr val="tx1"/>
                </a:solidFill>
                <a:effectLst/>
                <a:latin typeface="+mn-lt"/>
                <a:ea typeface="+mn-ea"/>
                <a:cs typeface="+mn-cs"/>
              </a:rPr>
              <a:t>Right image: </a:t>
            </a:r>
            <a:r>
              <a:rPr lang="en-US" sz="1200" kern="1200">
                <a:solidFill>
                  <a:schemeClr val="tx1"/>
                </a:solidFill>
                <a:effectLst/>
                <a:latin typeface="+mn-lt"/>
                <a:ea typeface="+mn-ea"/>
                <a:cs typeface="+mn-cs"/>
              </a:rPr>
              <a:t>Reduced glass area with shading devices added. More green zones = better-quality daylight.</a:t>
            </a:r>
          </a:p>
          <a:p>
            <a:pPr lvl="0"/>
            <a:r>
              <a:rPr lang="en-US" sz="1200" kern="1200">
                <a:solidFill>
                  <a:schemeClr val="tx1"/>
                </a:solidFill>
                <a:effectLst/>
                <a:latin typeface="+mn-lt"/>
                <a:ea typeface="+mn-ea"/>
                <a:cs typeface="+mn-cs"/>
              </a:rPr>
              <a:t>Key message: “This is how modeling turns a design debate into a data-driven decision, with some nice visuals to go along with it.”</a:t>
            </a:r>
          </a:p>
        </p:txBody>
      </p:sp>
      <p:sp>
        <p:nvSpPr>
          <p:cNvPr id="4" name="Slide Number Placeholder 3"/>
          <p:cNvSpPr>
            <a:spLocks noGrp="1"/>
          </p:cNvSpPr>
          <p:nvPr>
            <p:ph type="sldNum" sz="quarter" idx="5"/>
          </p:nvPr>
        </p:nvSpPr>
        <p:spPr/>
        <p:txBody>
          <a:bodyPr/>
          <a:lstStyle/>
          <a:p>
            <a:fld id="{A54EB0B4-7063-C446-B413-60D213CBB8AB}" type="slidenum">
              <a:rPr lang="en-US" smtClean="0"/>
              <a:t>18</a:t>
            </a:fld>
            <a:endParaRPr lang="en-US"/>
          </a:p>
        </p:txBody>
      </p:sp>
    </p:spTree>
    <p:extLst>
      <p:ext uri="{BB962C8B-B14F-4D97-AF65-F5344CB8AC3E}">
        <p14:creationId xmlns:p14="http://schemas.microsoft.com/office/powerpoint/2010/main" val="535730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Shows what a real Title 24 compliance report looks like under the performance path, demonstrating the three tests a building must pass and the end-use breakdown of savings.</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Lead with Title 24 context: </a:t>
            </a:r>
            <a:r>
              <a:rPr lang="en-US" sz="1200" kern="1200">
                <a:solidFill>
                  <a:schemeClr val="tx1"/>
                </a:solidFill>
                <a:effectLst/>
                <a:latin typeface="+mn-lt"/>
                <a:ea typeface="+mn-ea"/>
                <a:cs typeface="+mn-cs"/>
              </a:rPr>
              <a:t>In California you have Title 24, the state’s energy code.</a:t>
            </a:r>
          </a:p>
          <a:p>
            <a:pPr lvl="0"/>
            <a:r>
              <a:rPr lang="en-US" sz="1200" kern="1200">
                <a:solidFill>
                  <a:schemeClr val="tx1"/>
                </a:solidFill>
                <a:effectLst/>
                <a:latin typeface="+mn-lt"/>
                <a:ea typeface="+mn-ea"/>
                <a:cs typeface="+mn-cs"/>
              </a:rPr>
              <a:t>This slide shows a real compliance report under the performance path.</a:t>
            </a:r>
          </a:p>
          <a:p>
            <a:pPr lvl="0"/>
            <a:r>
              <a:rPr lang="en-US" sz="1200" b="1" kern="1200">
                <a:solidFill>
                  <a:schemeClr val="tx1"/>
                </a:solidFill>
                <a:effectLst/>
                <a:latin typeface="+mn-lt"/>
                <a:ea typeface="+mn-ea"/>
                <a:cs typeface="+mn-cs"/>
              </a:rPr>
              <a:t>Top table, three tests: </a:t>
            </a:r>
            <a:r>
              <a:rPr lang="en-US" sz="1200" kern="1200">
                <a:solidFill>
                  <a:schemeClr val="tx1"/>
                </a:solidFill>
                <a:effectLst/>
                <a:latin typeface="+mn-lt"/>
                <a:ea typeface="+mn-ea"/>
                <a:cs typeface="+mn-cs"/>
              </a:rPr>
              <a:t>Efficiency without PV, total energy including PV, and source energy. This building passes all three.</a:t>
            </a:r>
          </a:p>
          <a:p>
            <a:pPr lvl="0"/>
            <a:endParaRPr lang="en-US" sz="1200" b="1"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Bottom table, end-use breakdown: </a:t>
            </a:r>
            <a:r>
              <a:rPr lang="en-US" sz="1200" kern="1200">
                <a:solidFill>
                  <a:schemeClr val="tx1"/>
                </a:solidFill>
                <a:effectLst/>
                <a:latin typeface="+mn-lt"/>
                <a:ea typeface="+mn-ea"/>
                <a:cs typeface="+mn-cs"/>
              </a:rPr>
              <a:t>Where the savings come from: heating, cooling, fans, PV offset. Explains why each matters.</a:t>
            </a:r>
          </a:p>
          <a:p>
            <a:pPr lvl="0"/>
            <a:r>
              <a:rPr lang="en-US" sz="1200" kern="1200">
                <a:solidFill>
                  <a:schemeClr val="tx1"/>
                </a:solidFill>
                <a:effectLst/>
                <a:latin typeface="+mn-lt"/>
                <a:ea typeface="+mn-ea"/>
                <a:cs typeface="+mn-cs"/>
              </a:rPr>
              <a:t>“This is the kind of output a Title 24 energy modeler produces for every building permit in California that uses the performance path.”</a:t>
            </a:r>
          </a:p>
        </p:txBody>
      </p:sp>
      <p:sp>
        <p:nvSpPr>
          <p:cNvPr id="4" name="Slide Number Placeholder 3"/>
          <p:cNvSpPr>
            <a:spLocks noGrp="1"/>
          </p:cNvSpPr>
          <p:nvPr>
            <p:ph type="sldNum" sz="quarter" idx="5"/>
          </p:nvPr>
        </p:nvSpPr>
        <p:spPr/>
        <p:txBody>
          <a:bodyPr/>
          <a:lstStyle/>
          <a:p>
            <a:fld id="{A54EB0B4-7063-C446-B413-60D213CBB8AB}" type="slidenum">
              <a:rPr lang="en-US" smtClean="0"/>
              <a:t>19</a:t>
            </a:fld>
            <a:endParaRPr lang="en-US"/>
          </a:p>
        </p:txBody>
      </p:sp>
    </p:spTree>
    <p:extLst>
      <p:ext uri="{BB962C8B-B14F-4D97-AF65-F5344CB8AC3E}">
        <p14:creationId xmlns:p14="http://schemas.microsoft.com/office/powerpoint/2010/main" val="2093635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89D95-17C8-4745-8C50-BB87ED80AE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50B067-92E0-32F2-DBB3-83E271DDDB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28EB01-E7AD-0CDC-22B1-5757E6CAF167}"/>
              </a:ext>
            </a:extLst>
          </p:cNvPr>
          <p:cNvSpPr>
            <a:spLocks noGrp="1"/>
          </p:cNvSpPr>
          <p:nvPr>
            <p:ph type="body" idx="1"/>
          </p:nvPr>
        </p:nvSpPr>
        <p:spPr/>
        <p:txBody>
          <a:bodyPr/>
          <a:lstStyle/>
          <a:p>
            <a:r>
              <a:rPr lang="en-US" sz="1200" b="1" kern="1200">
                <a:solidFill>
                  <a:schemeClr val="tx1"/>
                </a:solidFill>
                <a:effectLst/>
                <a:latin typeface="+mn-lt"/>
                <a:ea typeface="+mn-ea"/>
                <a:cs typeface="+mn-cs"/>
              </a:rPr>
              <a:t>*CORE SLIDE*</a:t>
            </a: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Lays out the four goals of the initiative so students understand why this guest lecture exists and what they should take away from it.</a:t>
            </a:r>
            <a:br>
              <a:rPr lang="en-US" sz="1200" i="1"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Goal 1: Connecting professionals with students: </a:t>
            </a:r>
            <a:r>
              <a:rPr lang="en-US" sz="1200" kern="1200">
                <a:solidFill>
                  <a:schemeClr val="tx1"/>
                </a:solidFill>
                <a:effectLst/>
                <a:latin typeface="+mn-lt"/>
                <a:ea typeface="+mn-ea"/>
                <a:cs typeface="+mn-cs"/>
              </a:rPr>
              <a:t>people doing this work every day are coming to talk to you directly.</a:t>
            </a:r>
          </a:p>
          <a:p>
            <a:pPr lvl="0"/>
            <a:r>
              <a:rPr lang="en-US" sz="1200" b="1" kern="1200">
                <a:solidFill>
                  <a:schemeClr val="tx1"/>
                </a:solidFill>
                <a:effectLst/>
                <a:latin typeface="+mn-lt"/>
                <a:ea typeface="+mn-ea"/>
                <a:cs typeface="+mn-cs"/>
              </a:rPr>
              <a:t>Goal 2: Connecting professors with local industry leaders: </a:t>
            </a:r>
            <a:r>
              <a:rPr lang="en-US" sz="1200" kern="1200">
                <a:solidFill>
                  <a:schemeClr val="tx1"/>
                </a:solidFill>
                <a:effectLst/>
                <a:latin typeface="+mn-lt"/>
                <a:ea typeface="+mn-ea"/>
                <a:cs typeface="+mn-cs"/>
              </a:rPr>
              <a:t>so these conversations continue after today.</a:t>
            </a:r>
          </a:p>
          <a:p>
            <a:pPr lvl="0"/>
            <a:r>
              <a:rPr lang="en-US" sz="1200" b="1" kern="1200">
                <a:solidFill>
                  <a:schemeClr val="tx1"/>
                </a:solidFill>
                <a:effectLst/>
                <a:latin typeface="+mn-lt"/>
                <a:ea typeface="+mn-ea"/>
                <a:cs typeface="+mn-cs"/>
              </a:rPr>
              <a:t>Goal 3: Building excitement: </a:t>
            </a:r>
            <a:r>
              <a:rPr lang="en-US" sz="1200" kern="1200">
                <a:solidFill>
                  <a:schemeClr val="tx1"/>
                </a:solidFill>
                <a:effectLst/>
                <a:latin typeface="+mn-lt"/>
                <a:ea typeface="+mn-ea"/>
                <a:cs typeface="+mn-cs"/>
              </a:rPr>
              <a:t>there are more career paths in building energy modeling than most people realize.</a:t>
            </a:r>
          </a:p>
          <a:p>
            <a:pPr lvl="0"/>
            <a:r>
              <a:rPr lang="en-US" sz="1200" b="1" kern="1200">
                <a:solidFill>
                  <a:schemeClr val="tx1"/>
                </a:solidFill>
                <a:effectLst/>
                <a:latin typeface="+mn-lt"/>
                <a:ea typeface="+mn-ea"/>
                <a:cs typeface="+mn-cs"/>
              </a:rPr>
              <a:t>Goal 4: Real resources: </a:t>
            </a:r>
            <a:r>
              <a:rPr lang="en-US" sz="1200" kern="1200">
                <a:solidFill>
                  <a:schemeClr val="tx1"/>
                </a:solidFill>
                <a:effectLst/>
                <a:latin typeface="+mn-lt"/>
                <a:ea typeface="+mn-ea"/>
                <a:cs typeface="+mn-cs"/>
              </a:rPr>
              <a:t>job boards, certifications, organizations you can tap into right now.</a:t>
            </a:r>
          </a:p>
          <a:p>
            <a:endParaRPr lang="en-US"/>
          </a:p>
        </p:txBody>
      </p:sp>
      <p:sp>
        <p:nvSpPr>
          <p:cNvPr id="4" name="Slide Number Placeholder 3">
            <a:extLst>
              <a:ext uri="{FF2B5EF4-FFF2-40B4-BE49-F238E27FC236}">
                <a16:creationId xmlns:a16="http://schemas.microsoft.com/office/drawing/2014/main" id="{EAB65C8F-81FB-ED28-59B4-16B71CA3FEDA}"/>
              </a:ext>
            </a:extLst>
          </p:cNvPr>
          <p:cNvSpPr>
            <a:spLocks noGrp="1"/>
          </p:cNvSpPr>
          <p:nvPr>
            <p:ph type="sldNum" sz="quarter" idx="5"/>
          </p:nvPr>
        </p:nvSpPr>
        <p:spPr/>
        <p:txBody>
          <a:bodyPr/>
          <a:lstStyle/>
          <a:p>
            <a:fld id="{A54EB0B4-7063-C446-B413-60D213CBB8AB}" type="slidenum">
              <a:rPr lang="en-US" smtClean="0"/>
              <a:t>2</a:t>
            </a:fld>
            <a:endParaRPr lang="en-US"/>
          </a:p>
        </p:txBody>
      </p:sp>
    </p:spTree>
    <p:extLst>
      <p:ext uri="{BB962C8B-B14F-4D97-AF65-F5344CB8AC3E}">
        <p14:creationId xmlns:p14="http://schemas.microsoft.com/office/powerpoint/2010/main" val="16449532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F84CB-CCA5-3FD2-CBCE-C1D782E619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43B6D8-1739-C91B-3AE5-6EB709B41B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A194CB-5C05-929E-E068-63D55320D802}"/>
              </a:ext>
            </a:extLst>
          </p:cNvPr>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Transition slide for Section 3. Signals the shift from “why we use BEM” to the core technical concepts behind a building energy model.</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Transition: “What goes into a building energy model? What are the core concepts we have to think about when building one?”</a:t>
            </a:r>
          </a:p>
        </p:txBody>
      </p:sp>
      <p:sp>
        <p:nvSpPr>
          <p:cNvPr id="4" name="Slide Number Placeholder 3">
            <a:extLst>
              <a:ext uri="{FF2B5EF4-FFF2-40B4-BE49-F238E27FC236}">
                <a16:creationId xmlns:a16="http://schemas.microsoft.com/office/drawing/2014/main" id="{35F2B897-37C9-A7CE-902C-A7FD5FC39E13}"/>
              </a:ext>
            </a:extLst>
          </p:cNvPr>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34143492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9BA06-8CD6-42C8-FB07-FBFB2E0AC3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4DAAAA-2901-5918-491C-3BC8645FC8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192E4B-697C-BC0C-124F-706EF3A3751D}"/>
              </a:ext>
            </a:extLst>
          </p:cNvPr>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Introduces the six core systems (Envelope, HVAC, Lighting, Plug Loads, Renewables, Occupancy) and positions the energy modeler as the unique integrator role on a building project.</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Envelope: </a:t>
            </a:r>
            <a:r>
              <a:rPr lang="en-US" sz="1200" kern="1200">
                <a:solidFill>
                  <a:schemeClr val="tx1"/>
                </a:solidFill>
                <a:effectLst/>
                <a:latin typeface="+mn-lt"/>
                <a:ea typeface="+mn-ea"/>
                <a:cs typeface="+mn-cs"/>
              </a:rPr>
              <a:t>insulation in the walls, windows, and air sealing.</a:t>
            </a:r>
          </a:p>
          <a:p>
            <a:pPr lvl="0"/>
            <a:r>
              <a:rPr lang="en-US" sz="1200" b="1" kern="1200">
                <a:solidFill>
                  <a:schemeClr val="tx1"/>
                </a:solidFill>
                <a:effectLst/>
                <a:latin typeface="+mn-lt"/>
                <a:ea typeface="+mn-ea"/>
                <a:cs typeface="+mn-cs"/>
              </a:rPr>
              <a:t>HVAC: </a:t>
            </a:r>
            <a:r>
              <a:rPr lang="en-US" sz="1200" kern="1200">
                <a:solidFill>
                  <a:schemeClr val="tx1"/>
                </a:solidFill>
                <a:effectLst/>
                <a:latin typeface="+mn-lt"/>
                <a:ea typeface="+mn-ea"/>
                <a:cs typeface="+mn-cs"/>
              </a:rPr>
              <a:t>heating, cooling, and ventilation.</a:t>
            </a:r>
          </a:p>
          <a:p>
            <a:pPr lvl="0"/>
            <a:r>
              <a:rPr lang="en-US" sz="1200" b="1" kern="1200">
                <a:solidFill>
                  <a:schemeClr val="tx1"/>
                </a:solidFill>
                <a:effectLst/>
                <a:latin typeface="+mn-lt"/>
                <a:ea typeface="+mn-ea"/>
                <a:cs typeface="+mn-cs"/>
              </a:rPr>
              <a:t>Lighting: </a:t>
            </a:r>
            <a:r>
              <a:rPr lang="en-US" sz="1200" kern="1200">
                <a:solidFill>
                  <a:schemeClr val="tx1"/>
                </a:solidFill>
                <a:effectLst/>
                <a:latin typeface="+mn-lt"/>
                <a:ea typeface="+mn-ea"/>
                <a:cs typeface="+mn-cs"/>
              </a:rPr>
              <a:t>daylighting, fixtures, and controls.</a:t>
            </a:r>
          </a:p>
          <a:p>
            <a:pPr lvl="0"/>
            <a:r>
              <a:rPr lang="en-US" sz="1200" b="1" kern="1200">
                <a:solidFill>
                  <a:schemeClr val="tx1"/>
                </a:solidFill>
                <a:effectLst/>
                <a:latin typeface="+mn-lt"/>
                <a:ea typeface="+mn-ea"/>
                <a:cs typeface="+mn-cs"/>
              </a:rPr>
              <a:t>Plug loads: </a:t>
            </a:r>
            <a:r>
              <a:rPr lang="en-US" sz="1200" kern="1200">
                <a:solidFill>
                  <a:schemeClr val="tx1"/>
                </a:solidFill>
                <a:effectLst/>
                <a:latin typeface="+mn-lt"/>
                <a:ea typeface="+mn-ea"/>
                <a:cs typeface="+mn-cs"/>
              </a:rPr>
              <a:t>computers, appliances, equipment.</a:t>
            </a:r>
          </a:p>
          <a:p>
            <a:pPr lvl="0"/>
            <a:r>
              <a:rPr lang="en-US" sz="1200" b="1" kern="1200">
                <a:solidFill>
                  <a:schemeClr val="tx1"/>
                </a:solidFill>
                <a:effectLst/>
                <a:latin typeface="+mn-lt"/>
                <a:ea typeface="+mn-ea"/>
                <a:cs typeface="+mn-cs"/>
              </a:rPr>
              <a:t>Renewables: </a:t>
            </a:r>
            <a:r>
              <a:rPr lang="en-US" sz="1200" kern="1200">
                <a:solidFill>
                  <a:schemeClr val="tx1"/>
                </a:solidFill>
                <a:effectLst/>
                <a:latin typeface="+mn-lt"/>
                <a:ea typeface="+mn-ea"/>
                <a:cs typeface="+mn-cs"/>
              </a:rPr>
              <a:t>PV, battery storage, and grid interaction.</a:t>
            </a:r>
          </a:p>
          <a:p>
            <a:pPr lvl="0"/>
            <a:r>
              <a:rPr lang="en-US" sz="1200" b="1" kern="1200">
                <a:solidFill>
                  <a:schemeClr val="tx1"/>
                </a:solidFill>
                <a:effectLst/>
                <a:latin typeface="+mn-lt"/>
                <a:ea typeface="+mn-ea"/>
                <a:cs typeface="+mn-cs"/>
              </a:rPr>
              <a:t>Occupancy: </a:t>
            </a:r>
            <a:r>
              <a:rPr lang="en-US" sz="1200" kern="1200">
                <a:solidFill>
                  <a:schemeClr val="tx1"/>
                </a:solidFill>
                <a:effectLst/>
                <a:latin typeface="+mn-lt"/>
                <a:ea typeface="+mn-ea"/>
                <a:cs typeface="+mn-cs"/>
              </a:rPr>
              <a:t>the people, their schedules, and their activities.</a:t>
            </a:r>
          </a:p>
          <a:p>
            <a:pPr lvl="0"/>
            <a:r>
              <a:rPr lang="en-US" sz="1200" b="1" kern="1200">
                <a:solidFill>
                  <a:schemeClr val="tx1"/>
                </a:solidFill>
                <a:effectLst/>
                <a:latin typeface="+mn-lt"/>
                <a:ea typeface="+mn-ea"/>
                <a:cs typeface="+mn-cs"/>
              </a:rPr>
              <a:t>Key takeaway: </a:t>
            </a:r>
            <a:r>
              <a:rPr lang="en-US" sz="1200" kern="1200">
                <a:solidFill>
                  <a:schemeClr val="tx1"/>
                </a:solidFill>
                <a:effectLst/>
                <a:latin typeface="+mn-lt"/>
                <a:ea typeface="+mn-ea"/>
                <a:cs typeface="+mn-cs"/>
              </a:rPr>
              <a:t>“An energy modeler is the integrator, the person who makes all six of these talk to each other. No other role on a building project does that.”</a:t>
            </a:r>
          </a:p>
        </p:txBody>
      </p:sp>
      <p:sp>
        <p:nvSpPr>
          <p:cNvPr id="4" name="Slide Number Placeholder 3">
            <a:extLst>
              <a:ext uri="{FF2B5EF4-FFF2-40B4-BE49-F238E27FC236}">
                <a16:creationId xmlns:a16="http://schemas.microsoft.com/office/drawing/2014/main" id="{77380C8D-5CA0-064C-0511-4DCBE999F7DA}"/>
              </a:ext>
            </a:extLst>
          </p:cNvPr>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234607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Explains the key envelope properties wall/roof insulation (R-value), windows (U-factor/SHGC), air sealing/infiltration, and thermal bridging, that are among the first things an energy modeler evaluates on any project.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Walls/ Roof Insulation (R-value): </a:t>
            </a:r>
            <a:r>
              <a:rPr lang="en-US" sz="1200" kern="1200">
                <a:solidFill>
                  <a:schemeClr val="tx1"/>
                </a:solidFill>
                <a:effectLst/>
                <a:latin typeface="+mn-lt"/>
                <a:ea typeface="+mn-ea"/>
                <a:cs typeface="+mn-cs"/>
              </a:rPr>
              <a:t>Higher R-Value = less heat transfer. Typical walls R-13 to R-31; roofs R-30 to R-60.</a:t>
            </a:r>
          </a:p>
          <a:p>
            <a:pPr lvl="0"/>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Windows (U-factor / SHGC): </a:t>
            </a:r>
            <a:r>
              <a:rPr lang="en-US" sz="1200" kern="1200">
                <a:solidFill>
                  <a:schemeClr val="tx1"/>
                </a:solidFill>
                <a:effectLst/>
                <a:latin typeface="+mn-lt"/>
                <a:ea typeface="+mn-ea"/>
                <a:cs typeface="+mn-cs"/>
              </a:rPr>
              <a:t>U-factor measures heat loss through glass. SHGC (Solar Heat Gain Coefficient) measures how much solar energy passes through. Low-e coatings can help control both.</a:t>
            </a:r>
          </a:p>
          <a:p>
            <a:pPr lvl="0"/>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Air sealing (measured in air changes per hour at a pressure of 50Pa): </a:t>
            </a:r>
            <a:r>
              <a:rPr lang="en-US" sz="1200" kern="1200">
                <a:solidFill>
                  <a:schemeClr val="tx1"/>
                </a:solidFill>
                <a:effectLst/>
                <a:latin typeface="+mn-lt"/>
                <a:ea typeface="+mn-ea"/>
                <a:cs typeface="+mn-cs"/>
              </a:rPr>
              <a:t>Code minimum is about 5 ACH50. Passive House standard is under 0.6. Every crack in the building is an energy leak.</a:t>
            </a:r>
          </a:p>
          <a:p>
            <a:pPr lvl="0"/>
            <a:r>
              <a:rPr lang="en-US" sz="1200" kern="1200">
                <a:solidFill>
                  <a:schemeClr val="tx1"/>
                </a:solidFill>
                <a:effectLst/>
                <a:latin typeface="+mn-lt"/>
                <a:ea typeface="+mn-ea"/>
                <a:cs typeface="+mn-cs"/>
              </a:rPr>
              <a:t>These three properties are among the first things an energy modeler evaluates: “How do we optimize the envelope for the climate?”</a:t>
            </a:r>
          </a:p>
          <a:p>
            <a:pPr lvl="0"/>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Optional 4</a:t>
            </a:r>
            <a:r>
              <a:rPr lang="en-US" sz="1200" b="1" kern="1200" baseline="30000">
                <a:solidFill>
                  <a:schemeClr val="tx1"/>
                </a:solidFill>
                <a:effectLst/>
                <a:latin typeface="+mn-lt"/>
                <a:ea typeface="+mn-ea"/>
                <a:cs typeface="+mn-cs"/>
              </a:rPr>
              <a:t>th</a:t>
            </a:r>
            <a:r>
              <a:rPr lang="en-US" sz="1200" b="1" kern="1200">
                <a:solidFill>
                  <a:schemeClr val="tx1"/>
                </a:solidFill>
                <a:effectLst/>
                <a:latin typeface="+mn-lt"/>
                <a:ea typeface="+mn-ea"/>
                <a:cs typeface="+mn-cs"/>
              </a:rPr>
              <a:t> Thermal Bridging </a:t>
            </a:r>
            <a:r>
              <a:rPr lang="en-US" sz="1200" i="1" kern="1200">
                <a:solidFill>
                  <a:schemeClr val="tx1"/>
                </a:solidFill>
                <a:effectLst/>
                <a:latin typeface="+mn-lt"/>
                <a:ea typeface="+mn-ea"/>
                <a:cs typeface="+mn-cs"/>
              </a:rPr>
              <a:t>Could mention briefly for technical audiences</a:t>
            </a:r>
            <a:r>
              <a:rPr lang="en-US" sz="1200" b="1" kern="1200">
                <a:solidFill>
                  <a:schemeClr val="tx1"/>
                </a:solidFill>
                <a:effectLst/>
                <a:latin typeface="+mn-lt"/>
                <a:ea typeface="+mn-ea"/>
                <a:cs typeface="+mn-cs"/>
              </a:rPr>
              <a:t>: </a:t>
            </a:r>
            <a:r>
              <a:rPr lang="en-US" sz="1200" kern="1200">
                <a:solidFill>
                  <a:schemeClr val="tx1"/>
                </a:solidFill>
                <a:effectLst/>
                <a:latin typeface="+mn-lt"/>
                <a:ea typeface="+mn-ea"/>
                <a:cs typeface="+mn-cs"/>
              </a:rPr>
              <a:t>The fourth column on screen is thermal bridging, metal studs conducting heat through insulation, which can reduce effective R-value by 30–50%.</a:t>
            </a:r>
            <a:endParaRPr lang="en-US" sz="1200" i="1"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Uses a solar radiation heat map to show how building orientation affects energy loads, highlighting the south and west facades as the critical surfaces in California.</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This heat map shows annual solar radiation hitting each surface of a building. Red/orange areas absorb the most energy.</a:t>
            </a:r>
          </a:p>
          <a:p>
            <a:pPr lvl="0"/>
            <a:r>
              <a:rPr lang="en-US" sz="1200" b="1" kern="1200">
                <a:solidFill>
                  <a:schemeClr val="tx1"/>
                </a:solidFill>
                <a:effectLst/>
                <a:latin typeface="+mn-lt"/>
                <a:ea typeface="+mn-ea"/>
                <a:cs typeface="+mn-cs"/>
              </a:rPr>
              <a:t>In California: </a:t>
            </a:r>
            <a:r>
              <a:rPr lang="en-US" sz="1200" kern="1200">
                <a:solidFill>
                  <a:schemeClr val="tx1"/>
                </a:solidFill>
                <a:effectLst/>
                <a:latin typeface="+mn-lt"/>
                <a:ea typeface="+mn-ea"/>
                <a:cs typeface="+mn-cs"/>
              </a:rPr>
              <a:t>the south face gets consistent exposure all year, and the west gets punished by intense, low-angle afternoon sun in summer.</a:t>
            </a:r>
          </a:p>
          <a:p>
            <a:pPr lvl="0"/>
            <a:r>
              <a:rPr lang="en-US" sz="1200" kern="1200">
                <a:solidFill>
                  <a:schemeClr val="tx1"/>
                </a:solidFill>
                <a:effectLst/>
                <a:latin typeface="+mn-lt"/>
                <a:ea typeface="+mn-ea"/>
                <a:cs typeface="+mn-cs"/>
              </a:rPr>
              <a:t>This is exactly the kind of analysis an energy modeler runs to help the architect decide where to place shading devices, what glass to specify on each face, and how to orient the building on the site.</a:t>
            </a:r>
            <a:br>
              <a:rPr lang="en-US" sz="1200" b="1" i="1">
                <a:solidFill>
                  <a:srgbClr val="1B2A4A"/>
                </a:solidFill>
                <a:latin typeface="Trebuchet MS" pitchFamily="34" charset="0"/>
                <a:ea typeface="Trebuchet MS" pitchFamily="34" charset="-122"/>
                <a:cs typeface="Trebuchet MS" pitchFamily="34" charset="-120"/>
              </a:rPr>
            </a:br>
            <a:br>
              <a:rPr lang="en-US" sz="1200" b="1" i="1">
                <a:solidFill>
                  <a:srgbClr val="1B2A4A"/>
                </a:solidFill>
                <a:latin typeface="Trebuchet MS" pitchFamily="34" charset="0"/>
                <a:ea typeface="Trebuchet MS" pitchFamily="34" charset="-122"/>
                <a:cs typeface="Trebuchet MS" pitchFamily="34" charset="-120"/>
              </a:rPr>
            </a:br>
            <a:r>
              <a:rPr lang="en-US" sz="1200" b="1" i="1">
                <a:solidFill>
                  <a:srgbClr val="1B2A4A"/>
                </a:solidFill>
                <a:latin typeface="Trebuchet MS" pitchFamily="34" charset="0"/>
                <a:ea typeface="Trebuchet MS" pitchFamily="34" charset="-122"/>
                <a:cs typeface="Trebuchet MS" pitchFamily="34" charset="-120"/>
              </a:rPr>
              <a:t>Try it live:</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1C2B2A"/>
                </a:solidFill>
                <a:latin typeface="Calibri" pitchFamily="34" charset="0"/>
                <a:ea typeface="Calibri" pitchFamily="34" charset="-122"/>
                <a:cs typeface="Calibri" pitchFamily="34" charset="-120"/>
              </a:rPr>
              <a:t>"Where would you put PV? Where would you add shading?"</a:t>
            </a:r>
            <a:endParaRPr lang="en-US" sz="1200"/>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1B2A4A"/>
                </a:solidFill>
                <a:latin typeface="Calibri" pitchFamily="34" charset="0"/>
                <a:ea typeface="Calibri" pitchFamily="34" charset="-122"/>
                <a:cs typeface="Calibri" pitchFamily="34" charset="-120"/>
              </a:rPr>
              <a:t>A south-facing building with proper shading can reduce cooling loads by 30%. Orientation is free.</a:t>
            </a:r>
            <a:endParaRPr lang="en-US" sz="120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Maps most modeling questions to one of five design levers (Envelope, Loads, Systems, Controls, Renewables), each with a sample question to make the concept tangible.</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Envelope: </a:t>
            </a:r>
            <a:r>
              <a:rPr lang="en-US" sz="1200" kern="1200">
                <a:solidFill>
                  <a:schemeClr val="tx1"/>
                </a:solidFill>
                <a:effectLst/>
                <a:latin typeface="+mn-lt"/>
                <a:ea typeface="+mn-ea"/>
                <a:cs typeface="+mn-cs"/>
              </a:rPr>
              <a:t>“What R-value is worth the cost?”</a:t>
            </a:r>
          </a:p>
          <a:p>
            <a:pPr lvl="0"/>
            <a:r>
              <a:rPr lang="en-US" sz="1200" b="1" kern="1200">
                <a:solidFill>
                  <a:schemeClr val="tx1"/>
                </a:solidFill>
                <a:effectLst/>
                <a:latin typeface="+mn-lt"/>
                <a:ea typeface="+mn-ea"/>
                <a:cs typeface="+mn-cs"/>
              </a:rPr>
              <a:t>Loads: </a:t>
            </a:r>
            <a:r>
              <a:rPr lang="en-US" sz="1200" kern="1200">
                <a:solidFill>
                  <a:schemeClr val="tx1"/>
                </a:solidFill>
                <a:effectLst/>
                <a:latin typeface="+mn-lt"/>
                <a:ea typeface="+mn-ea"/>
                <a:cs typeface="+mn-cs"/>
              </a:rPr>
              <a:t>“How much heat do the occupants and office equipment add?”</a:t>
            </a:r>
          </a:p>
          <a:p>
            <a:pPr lvl="0"/>
            <a:r>
              <a:rPr lang="en-US" sz="1200" b="1" kern="1200">
                <a:solidFill>
                  <a:schemeClr val="tx1"/>
                </a:solidFill>
                <a:effectLst/>
                <a:latin typeface="+mn-lt"/>
                <a:ea typeface="+mn-ea"/>
                <a:cs typeface="+mn-cs"/>
              </a:rPr>
              <a:t>Systems: </a:t>
            </a:r>
            <a:r>
              <a:rPr lang="en-US" sz="1200" kern="1200">
                <a:solidFill>
                  <a:schemeClr val="tx1"/>
                </a:solidFill>
                <a:effectLst/>
                <a:latin typeface="+mn-lt"/>
                <a:ea typeface="+mn-ea"/>
                <a:cs typeface="+mn-cs"/>
              </a:rPr>
              <a:t>“VRF versus VAV, which wins here?”</a:t>
            </a:r>
          </a:p>
          <a:p>
            <a:pPr lvl="0"/>
            <a:r>
              <a:rPr lang="en-US" sz="1200" b="1" kern="1200">
                <a:solidFill>
                  <a:schemeClr val="tx1"/>
                </a:solidFill>
                <a:effectLst/>
                <a:latin typeface="+mn-lt"/>
                <a:ea typeface="+mn-ea"/>
                <a:cs typeface="+mn-cs"/>
              </a:rPr>
              <a:t>Controls: </a:t>
            </a:r>
            <a:r>
              <a:rPr lang="en-US" sz="1200" kern="1200">
                <a:solidFill>
                  <a:schemeClr val="tx1"/>
                </a:solidFill>
                <a:effectLst/>
                <a:latin typeface="+mn-lt"/>
                <a:ea typeface="+mn-ea"/>
                <a:cs typeface="+mn-cs"/>
              </a:rPr>
              <a:t>“Can night-flush cut cooling by 30%?”</a:t>
            </a:r>
          </a:p>
          <a:p>
            <a:pPr lvl="0"/>
            <a:r>
              <a:rPr lang="en-US" sz="1200" b="1" kern="1200">
                <a:solidFill>
                  <a:schemeClr val="tx1"/>
                </a:solidFill>
                <a:effectLst/>
                <a:latin typeface="+mn-lt"/>
                <a:ea typeface="+mn-ea"/>
                <a:cs typeface="+mn-cs"/>
              </a:rPr>
              <a:t>Renewables: </a:t>
            </a:r>
            <a:r>
              <a:rPr lang="en-US" sz="1200" kern="1200">
                <a:solidFill>
                  <a:schemeClr val="tx1"/>
                </a:solidFill>
                <a:effectLst/>
                <a:latin typeface="+mn-lt"/>
                <a:ea typeface="+mn-ea"/>
                <a:cs typeface="+mn-cs"/>
              </a:rPr>
              <a:t>“How much PV to hit net zero, or how much battery storage to shift energy from overnight to an afternoon peak?”</a:t>
            </a:r>
          </a:p>
          <a:p>
            <a:pPr lvl="0"/>
            <a:r>
              <a:rPr lang="en-US" sz="1200" kern="1200">
                <a:solidFill>
                  <a:schemeClr val="tx1"/>
                </a:solidFill>
                <a:effectLst/>
                <a:latin typeface="+mn-lt"/>
                <a:ea typeface="+mn-ea"/>
                <a:cs typeface="+mn-cs"/>
              </a:rPr>
              <a:t>Every design decision pulls one of these levers, and the model shows you the result.</a:t>
            </a:r>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Shows an architectural cross-section of a real commercial HVAC system (VRF + DOAS) and connects the five system icons back to earlier slides, illustrating the level of detail an energy modeler works with daily.</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Roof: </a:t>
            </a:r>
            <a:r>
              <a:rPr lang="en-US" sz="1200" kern="1200">
                <a:solidFill>
                  <a:schemeClr val="tx1"/>
                </a:solidFill>
                <a:effectLst/>
                <a:latin typeface="+mn-lt"/>
                <a:ea typeface="+mn-ea"/>
                <a:cs typeface="+mn-cs"/>
              </a:rPr>
              <a:t>VRF heat pump outdoor units and a DOAS (dedicated outdoor air system) unit handling all ventilation, bringing fresh air inside.</a:t>
            </a:r>
          </a:p>
          <a:p>
            <a:pPr lvl="0"/>
            <a:r>
              <a:rPr lang="en-US" sz="1200" b="1" kern="1200">
                <a:solidFill>
                  <a:schemeClr val="tx1"/>
                </a:solidFill>
                <a:effectLst/>
                <a:latin typeface="+mn-lt"/>
                <a:ea typeface="+mn-ea"/>
                <a:cs typeface="+mn-cs"/>
              </a:rPr>
              <a:t>Inside: </a:t>
            </a:r>
            <a:r>
              <a:rPr lang="en-US" sz="1200" kern="1200">
                <a:solidFill>
                  <a:schemeClr val="tx1"/>
                </a:solidFill>
                <a:effectLst/>
                <a:latin typeface="+mn-lt"/>
                <a:ea typeface="+mn-ea"/>
                <a:cs typeface="+mn-cs"/>
              </a:rPr>
              <a:t>VRF fan cassettes provide heating and cooling to each zone. Fresh air comes through dedicated diffusers from the DOAS unit.</a:t>
            </a:r>
          </a:p>
          <a:p>
            <a:pPr lvl="0"/>
            <a:r>
              <a:rPr lang="en-US" sz="1200" kern="1200">
                <a:solidFill>
                  <a:schemeClr val="tx1"/>
                </a:solidFill>
                <a:effectLst/>
                <a:latin typeface="+mn-lt"/>
                <a:ea typeface="+mn-ea"/>
                <a:cs typeface="+mn-cs"/>
              </a:rPr>
              <a:t>Five icons around the diagram connect back to the earlier slide: Envelope mitigating loads from outside, internal loads from people and equipment, thermostat and integrated controls, HVAC systems themselves, and potential renewables like PV on the roof.</a:t>
            </a:r>
          </a:p>
          <a:p>
            <a:pPr lvl="0"/>
            <a:r>
              <a:rPr lang="en-US" sz="1200" kern="1200">
                <a:solidFill>
                  <a:schemeClr val="tx1"/>
                </a:solidFill>
                <a:effectLst/>
                <a:latin typeface="+mn-lt"/>
                <a:ea typeface="+mn-ea"/>
                <a:cs typeface="+mn-cs"/>
              </a:rPr>
              <a:t>“This is the level of detail an energy modeler works with every day.”</a:t>
            </a:r>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Transition slide for Section 4. Signals the shift to Title 24 and the rules of the compliance game.</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Transition: “Codes and standards, Title 24 and the rules of the compliance game.”</a:t>
            </a:r>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Introduces California’s building energy codes as Part 6 of the CCR, explains the three-year update cycle, and walks through the code cycle timeline from 2016 to 2025.</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Building energy codes are Part 6 of the California Code of Regulations, which includes the state’s energy efficiency standards. Enforced by the California Energy Commission and updated every three years.</a:t>
            </a:r>
          </a:p>
          <a:p>
            <a:r>
              <a:rPr lang="en-US" sz="1200" b="1" kern="1200">
                <a:solidFill>
                  <a:schemeClr val="tx1"/>
                </a:solidFill>
                <a:effectLst/>
                <a:latin typeface="+mn-lt"/>
                <a:ea typeface="+mn-ea"/>
                <a:cs typeface="+mn-cs"/>
              </a:rPr>
              <a:t>Code cycle timeline:</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2016: </a:t>
            </a:r>
            <a:r>
              <a:rPr lang="en-US" sz="1200" kern="1200">
                <a:solidFill>
                  <a:schemeClr val="tx1"/>
                </a:solidFill>
                <a:effectLst/>
                <a:latin typeface="+mn-lt"/>
                <a:ea typeface="+mn-ea"/>
                <a:cs typeface="+mn-cs"/>
              </a:rPr>
              <a:t>First all-electric-ready provisions.</a:t>
            </a:r>
          </a:p>
          <a:p>
            <a:pPr lvl="0"/>
            <a:r>
              <a:rPr lang="en-US" sz="1200" b="1" kern="1200">
                <a:solidFill>
                  <a:schemeClr val="tx1"/>
                </a:solidFill>
                <a:effectLst/>
                <a:latin typeface="+mn-lt"/>
                <a:ea typeface="+mn-ea"/>
                <a:cs typeface="+mn-cs"/>
              </a:rPr>
              <a:t>2019: </a:t>
            </a:r>
            <a:r>
              <a:rPr lang="en-US" sz="1200" kern="1200">
                <a:solidFill>
                  <a:schemeClr val="tx1"/>
                </a:solidFill>
                <a:effectLst/>
                <a:latin typeface="+mn-lt"/>
                <a:ea typeface="+mn-ea"/>
                <a:cs typeface="+mn-cs"/>
              </a:rPr>
              <a:t>Mandatory rooftop solar for residential.</a:t>
            </a:r>
          </a:p>
          <a:p>
            <a:pPr lvl="0"/>
            <a:r>
              <a:rPr lang="en-US" sz="1200" b="1" kern="1200">
                <a:solidFill>
                  <a:schemeClr val="tx1"/>
                </a:solidFill>
                <a:effectLst/>
                <a:latin typeface="+mn-lt"/>
                <a:ea typeface="+mn-ea"/>
                <a:cs typeface="+mn-cs"/>
              </a:rPr>
              <a:t>2022: </a:t>
            </a:r>
            <a:r>
              <a:rPr lang="en-US" sz="1200" kern="1200">
                <a:solidFill>
                  <a:schemeClr val="tx1"/>
                </a:solidFill>
                <a:effectLst/>
                <a:latin typeface="+mn-lt"/>
                <a:ea typeface="+mn-ea"/>
                <a:cs typeface="+mn-cs"/>
              </a:rPr>
              <a:t>Heat pump baselines and battery-ready requirements.</a:t>
            </a:r>
          </a:p>
          <a:p>
            <a:pPr lvl="0"/>
            <a:r>
              <a:rPr lang="en-US" sz="1200" b="1" kern="1200">
                <a:solidFill>
                  <a:schemeClr val="tx1"/>
                </a:solidFill>
                <a:effectLst/>
                <a:latin typeface="+mn-lt"/>
                <a:ea typeface="+mn-ea"/>
                <a:cs typeface="+mn-cs"/>
              </a:rPr>
              <a:t>2025 (current): </a:t>
            </a:r>
            <a:r>
              <a:rPr lang="en-US" sz="1200" kern="1200">
                <a:solidFill>
                  <a:schemeClr val="tx1"/>
                </a:solidFill>
                <a:effectLst/>
                <a:latin typeface="+mn-lt"/>
                <a:ea typeface="+mn-ea"/>
                <a:cs typeface="+mn-cs"/>
              </a:rPr>
              <a:t>Updated envelope requirements, electric-preferred path.</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Each cycle pushes buildings further toward high performance.</a:t>
            </a:r>
          </a:p>
        </p:txBody>
      </p:sp>
      <p:sp>
        <p:nvSpPr>
          <p:cNvPr id="4" name="Slide Number Placeholder 3"/>
          <p:cNvSpPr>
            <a:spLocks noGrp="1"/>
          </p:cNvSpPr>
          <p:nvPr>
            <p:ph type="sldNum" sz="quarter" idx="5"/>
          </p:nvPr>
        </p:nvSpPr>
        <p:spPr/>
        <p:txBody>
          <a:bodyPr/>
          <a:lstStyle/>
          <a:p>
            <a:fld id="{A54EB0B4-7063-C446-B413-60D213CBB8AB}" type="slidenum">
              <a:rPr lang="en-US" smtClean="0"/>
              <a:t>27</a:t>
            </a:fld>
            <a:endParaRPr lang="en-US"/>
          </a:p>
        </p:txBody>
      </p:sp>
    </p:spTree>
    <p:extLst>
      <p:ext uri="{BB962C8B-B14F-4D97-AF65-F5344CB8AC3E}">
        <p14:creationId xmlns:p14="http://schemas.microsoft.com/office/powerpoint/2010/main" val="16699359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B8173-F4E6-CC06-6909-A633B02546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233985-2FB3-555F-F1A8-D3D25B892E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4E88FC-661F-4442-0E3F-6133228CD5DA}"/>
              </a:ext>
            </a:extLst>
          </p:cNvPr>
          <p:cNvSpPr>
            <a:spLocks noGrp="1"/>
          </p:cNvSpPr>
          <p:nvPr>
            <p:ph type="body" idx="1"/>
          </p:nvPr>
        </p:nvSpPr>
        <p:spPr/>
        <p:txBody>
          <a:bodyPr/>
          <a:lstStyle/>
          <a:p>
            <a:r>
              <a:rPr lang="en-US" sz="1200" b="1" kern="1200">
                <a:solidFill>
                  <a:schemeClr val="tx1"/>
                </a:solidFill>
                <a:effectLst/>
                <a:latin typeface="+mn-lt"/>
                <a:ea typeface="+mn-ea"/>
                <a:cs typeface="+mn-cs"/>
              </a:rPr>
              <a:t>*CORE SLIDE*</a:t>
            </a: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Details what Part 6 covers (energy efficiency for all new buildings and major alterations), its primary goals, who must comply, and the six key category areas.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Part 6 sets energy efficiency requirements for every new building and major alteration in California.</a:t>
            </a:r>
          </a:p>
          <a:p>
            <a:pPr lvl="0"/>
            <a:r>
              <a:rPr lang="en-US" sz="1200" b="1" kern="1200">
                <a:solidFill>
                  <a:schemeClr val="tx1"/>
                </a:solidFill>
                <a:effectLst/>
                <a:latin typeface="+mn-lt"/>
                <a:ea typeface="+mn-ea"/>
                <a:cs typeface="+mn-cs"/>
              </a:rPr>
              <a:t>Primary goals: </a:t>
            </a:r>
            <a:r>
              <a:rPr lang="en-US" sz="1200" kern="1200">
                <a:solidFill>
                  <a:schemeClr val="tx1"/>
                </a:solidFill>
                <a:effectLst/>
                <a:latin typeface="+mn-lt"/>
                <a:ea typeface="+mn-ea"/>
                <a:cs typeface="+mn-cs"/>
              </a:rPr>
              <a:t>reduce energy consumption, lower GHG emissions, improve building performance, reduce utility costs.</a:t>
            </a:r>
          </a:p>
          <a:p>
            <a:pPr lvl="0"/>
            <a:r>
              <a:rPr lang="en-US" sz="1200" b="1" kern="1200">
                <a:solidFill>
                  <a:schemeClr val="tx1"/>
                </a:solidFill>
                <a:effectLst/>
                <a:latin typeface="+mn-lt"/>
                <a:ea typeface="+mn-ea"/>
                <a:cs typeface="+mn-cs"/>
              </a:rPr>
              <a:t>Who must comply: </a:t>
            </a:r>
            <a:r>
              <a:rPr lang="en-US" sz="1200" kern="1200">
                <a:solidFill>
                  <a:schemeClr val="tx1"/>
                </a:solidFill>
                <a:effectLst/>
                <a:latin typeface="+mn-lt"/>
                <a:ea typeface="+mn-ea"/>
                <a:cs typeface="+mn-cs"/>
              </a:rPr>
              <a:t>new residential, new non-residential, additions, alterations, tenant improvements. Key stakeholders include architects, engineers, builders, inspectors, and energy consultants.</a:t>
            </a:r>
          </a:p>
          <a:p>
            <a:pPr lvl="0"/>
            <a:r>
              <a:rPr lang="en-US" sz="1200" kern="1200">
                <a:solidFill>
                  <a:schemeClr val="tx1"/>
                </a:solidFill>
                <a:effectLst/>
                <a:latin typeface="+mn-lt"/>
                <a:ea typeface="+mn-ea"/>
                <a:cs typeface="+mn-cs"/>
              </a:rPr>
              <a:t>Reference the six category icons at the bottom: Building Envelope, HVAC Systems, Water Heating, Lighting, Solar PV, Electric Ready.</a:t>
            </a:r>
          </a:p>
          <a:p>
            <a:pPr lvl="0"/>
            <a:r>
              <a:rPr lang="en-US" sz="1200" kern="1200">
                <a:solidFill>
                  <a:schemeClr val="tx1"/>
                </a:solidFill>
                <a:effectLst/>
                <a:latin typeface="+mn-lt"/>
                <a:ea typeface="+mn-ea"/>
                <a:cs typeface="+mn-cs"/>
              </a:rPr>
              <a:t>“There are large, cross-disciplinary teams working on these.”</a:t>
            </a:r>
          </a:p>
        </p:txBody>
      </p:sp>
      <p:sp>
        <p:nvSpPr>
          <p:cNvPr id="4" name="Slide Number Placeholder 3">
            <a:extLst>
              <a:ext uri="{FF2B5EF4-FFF2-40B4-BE49-F238E27FC236}">
                <a16:creationId xmlns:a16="http://schemas.microsoft.com/office/drawing/2014/main" id="{A57F107A-E926-1F60-BC7B-66522F40F161}"/>
              </a:ext>
            </a:extLst>
          </p:cNvPr>
          <p:cNvSpPr>
            <a:spLocks noGrp="1"/>
          </p:cNvSpPr>
          <p:nvPr>
            <p:ph type="sldNum" sz="quarter" idx="5"/>
          </p:nvPr>
        </p:nvSpPr>
        <p:spPr/>
        <p:txBody>
          <a:bodyPr/>
          <a:lstStyle/>
          <a:p>
            <a:fld id="{A54EB0B4-7063-C446-B413-60D213CBB8AB}" type="slidenum">
              <a:rPr lang="en-US" smtClean="0"/>
              <a:t>28</a:t>
            </a:fld>
            <a:endParaRPr lang="en-US"/>
          </a:p>
        </p:txBody>
      </p:sp>
    </p:spTree>
    <p:extLst>
      <p:ext uri="{BB962C8B-B14F-4D97-AF65-F5344CB8AC3E}">
        <p14:creationId xmlns:p14="http://schemas.microsoft.com/office/powerpoint/2010/main" val="5224022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*CORE SLIDE*</a:t>
            </a: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Compares the prescriptive path (checklist, no modeling) versus the performance path (model-based, allows tradeoffs), and positions energy modelers as essential for the performance path.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Prescriptive Path:</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Follow a checklist of mandatory measures. No modeling required, no tradeoffs. Simpler but less flexible.</a:t>
            </a:r>
          </a:p>
          <a:p>
            <a:r>
              <a:rPr lang="en-US" sz="1200" b="1" kern="1200">
                <a:solidFill>
                  <a:schemeClr val="tx1"/>
                </a:solidFill>
                <a:effectLst/>
                <a:latin typeface="+mn-lt"/>
                <a:ea typeface="+mn-ea"/>
                <a:cs typeface="+mn-cs"/>
              </a:rPr>
              <a:t>Performance Path:</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Use a model to prove total energy ≤ code budget. Tradeoffs allowed (e.g., better HVAC offsets weaker envelope). Requires approved software (</a:t>
            </a:r>
            <a:r>
              <a:rPr lang="en-US" sz="1200" kern="1200" err="1">
                <a:solidFill>
                  <a:schemeClr val="tx1"/>
                </a:solidFill>
                <a:effectLst/>
                <a:latin typeface="+mn-lt"/>
                <a:ea typeface="+mn-ea"/>
                <a:cs typeface="+mn-cs"/>
              </a:rPr>
              <a:t>EnergyPro</a:t>
            </a:r>
            <a:r>
              <a:rPr lang="en-US" sz="1200" kern="1200">
                <a:solidFill>
                  <a:schemeClr val="tx1"/>
                </a:solidFill>
                <a:effectLst/>
                <a:latin typeface="+mn-lt"/>
                <a:ea typeface="+mn-ea"/>
                <a:cs typeface="+mn-cs"/>
              </a:rPr>
              <a:t>, IES VE, or CBECC).</a:t>
            </a:r>
          </a:p>
          <a:p>
            <a:pPr lvl="0"/>
            <a:r>
              <a:rPr lang="en-US" sz="1200" b="1" kern="1200">
                <a:solidFill>
                  <a:schemeClr val="tx1"/>
                </a:solidFill>
                <a:effectLst/>
                <a:latin typeface="+mn-lt"/>
                <a:ea typeface="+mn-ea"/>
                <a:cs typeface="+mn-cs"/>
              </a:rPr>
              <a:t>Key point: </a:t>
            </a:r>
            <a:r>
              <a:rPr lang="en-US" sz="1200" kern="1200">
                <a:solidFill>
                  <a:schemeClr val="tx1"/>
                </a:solidFill>
                <a:effectLst/>
                <a:latin typeface="+mn-lt"/>
                <a:ea typeface="+mn-ea"/>
                <a:cs typeface="+mn-cs"/>
              </a:rPr>
              <a:t>“This is where energy modelers are essential.”</a:t>
            </a:r>
          </a:p>
          <a:p>
            <a:pPr lvl="0"/>
            <a:r>
              <a:rPr lang="en-US" sz="1200" kern="1200">
                <a:solidFill>
                  <a:schemeClr val="tx1"/>
                </a:solidFill>
                <a:effectLst/>
                <a:latin typeface="+mn-lt"/>
                <a:ea typeface="+mn-ea"/>
                <a:cs typeface="+mn-cs"/>
              </a:rPr>
              <a:t>Simple buildings might use prescriptive; complex or innovative designs almost always need the performance path.</a:t>
            </a:r>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*CORE SLIDE*</a:t>
            </a: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Shows the connection between students’ current degree programs and BEM careers, emphasizing that the project’s purpose is to accelerate career discovery, not to require a specific degree.</a:t>
            </a:r>
            <a:endParaRPr lang="en-US" sz="1200" kern="1200">
              <a:solidFill>
                <a:schemeClr val="tx1"/>
              </a:solidFill>
              <a:effectLst/>
              <a:latin typeface="+mn-lt"/>
              <a:ea typeface="+mn-ea"/>
              <a:cs typeface="+mn-cs"/>
            </a:endParaRPr>
          </a:p>
          <a:p>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Left side: degrees: </a:t>
            </a:r>
            <a:r>
              <a:rPr lang="en-US" sz="1200" kern="1200">
                <a:solidFill>
                  <a:schemeClr val="tx1"/>
                </a:solidFill>
                <a:effectLst/>
                <a:latin typeface="+mn-lt"/>
                <a:ea typeface="+mn-ea"/>
                <a:cs typeface="+mn-cs"/>
              </a:rPr>
              <a:t>reference the audience’s degree programs (environmental science, architecture, mechanical engineering, computer science, construction management, etc.).</a:t>
            </a:r>
          </a:p>
          <a:p>
            <a:pPr lvl="0"/>
            <a:r>
              <a:rPr lang="en-US" sz="1200" b="1" kern="1200">
                <a:solidFill>
                  <a:schemeClr val="tx1"/>
                </a:solidFill>
                <a:effectLst/>
                <a:latin typeface="+mn-lt"/>
                <a:ea typeface="+mn-ea"/>
                <a:cs typeface="+mn-cs"/>
              </a:rPr>
              <a:t>Right side: BEM careers: </a:t>
            </a:r>
            <a:r>
              <a:rPr lang="en-US" sz="1200" kern="1200">
                <a:solidFill>
                  <a:schemeClr val="tx1"/>
                </a:solidFill>
                <a:effectLst/>
                <a:latin typeface="+mn-lt"/>
                <a:ea typeface="+mn-ea"/>
                <a:cs typeface="+mn-cs"/>
              </a:rPr>
              <a:t>Title 24 modelers, energy engineers, data scientists, green building designers, software developers, and more.</a:t>
            </a:r>
          </a:p>
          <a:p>
            <a:pPr lvl="0"/>
            <a:r>
              <a:rPr lang="en-US" sz="1200" b="1" kern="1200">
                <a:solidFill>
                  <a:schemeClr val="tx1"/>
                </a:solidFill>
                <a:effectLst/>
                <a:latin typeface="+mn-lt"/>
                <a:ea typeface="+mn-ea"/>
                <a:cs typeface="+mn-cs"/>
              </a:rPr>
              <a:t>Dashed line through “Existing BEM courses”: </a:t>
            </a:r>
            <a:r>
              <a:rPr lang="en-US" sz="1200" kern="1200">
                <a:solidFill>
                  <a:schemeClr val="tx1"/>
                </a:solidFill>
                <a:effectLst/>
                <a:latin typeface="+mn-lt"/>
                <a:ea typeface="+mn-ea"/>
                <a:cs typeface="+mn-cs"/>
              </a:rPr>
              <a:t>those courses exist, but most students never hear about them, and most people join this profession from varied backgrounds across all these degrees listed.</a:t>
            </a:r>
          </a:p>
          <a:p>
            <a:pPr lvl="0"/>
            <a:r>
              <a:rPr lang="en-US" sz="1200" kern="1200">
                <a:solidFill>
                  <a:schemeClr val="tx1"/>
                </a:solidFill>
                <a:effectLst/>
                <a:latin typeface="+mn-lt"/>
                <a:ea typeface="+mn-ea"/>
                <a:cs typeface="+mn-cs"/>
              </a:rPr>
              <a:t>Key message: “That’s what we’re here to accelerate, just the discovery of these careers.”</a:t>
            </a:r>
          </a:p>
        </p:txBody>
      </p:sp>
      <p:sp>
        <p:nvSpPr>
          <p:cNvPr id="4" name="Slide Number Placeholder 3"/>
          <p:cNvSpPr>
            <a:spLocks noGrp="1"/>
          </p:cNvSpPr>
          <p:nvPr>
            <p:ph type="sldNum" sz="quarter" idx="5"/>
          </p:nvPr>
        </p:nvSpPr>
        <p:spPr/>
        <p:txBody>
          <a:bodyPr/>
          <a:lstStyle/>
          <a:p>
            <a:fld id="{A54EB0B4-7063-C446-B413-60D213CBB8AB}" type="slidenum">
              <a:rPr lang="en-US" smtClean="0"/>
              <a:t>3</a:t>
            </a:fld>
            <a:endParaRPr lang="en-US"/>
          </a:p>
        </p:txBody>
      </p:sp>
    </p:spTree>
    <p:extLst>
      <p:ext uri="{BB962C8B-B14F-4D97-AF65-F5344CB8AC3E}">
        <p14:creationId xmlns:p14="http://schemas.microsoft.com/office/powerpoint/2010/main" val="4930600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*CORE SLIDE*</a:t>
            </a: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Breaks the performance path into four clear steps (build geometry, assign systems, run simulations, document) so students understand the workflow.</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Step 1, Build Geometry: </a:t>
            </a:r>
            <a:r>
              <a:rPr lang="en-US" sz="1200" kern="1200">
                <a:solidFill>
                  <a:schemeClr val="tx1"/>
                </a:solidFill>
                <a:effectLst/>
                <a:latin typeface="+mn-lt"/>
                <a:ea typeface="+mn-ea"/>
                <a:cs typeface="+mn-cs"/>
              </a:rPr>
              <a:t>Import or draw 3D thermal zones from architectural plans.</a:t>
            </a:r>
          </a:p>
          <a:p>
            <a:pPr lvl="0"/>
            <a:r>
              <a:rPr lang="en-US" sz="1200" b="1" kern="1200">
                <a:solidFill>
                  <a:schemeClr val="tx1"/>
                </a:solidFill>
                <a:effectLst/>
                <a:latin typeface="+mn-lt"/>
                <a:ea typeface="+mn-ea"/>
                <a:cs typeface="+mn-cs"/>
              </a:rPr>
              <a:t>Step 2, Assign Systems: </a:t>
            </a:r>
            <a:r>
              <a:rPr lang="en-US" sz="1200" kern="1200">
                <a:solidFill>
                  <a:schemeClr val="tx1"/>
                </a:solidFill>
                <a:effectLst/>
                <a:latin typeface="+mn-lt"/>
                <a:ea typeface="+mn-ea"/>
                <a:cs typeface="+mn-cs"/>
              </a:rPr>
              <a:t>Envelope, HVAC, lighting, and schedules.</a:t>
            </a:r>
          </a:p>
          <a:p>
            <a:pPr lvl="0"/>
            <a:r>
              <a:rPr lang="en-US" sz="1200" b="1" kern="1200">
                <a:solidFill>
                  <a:schemeClr val="tx1"/>
                </a:solidFill>
                <a:effectLst/>
                <a:latin typeface="+mn-lt"/>
                <a:ea typeface="+mn-ea"/>
                <a:cs typeface="+mn-cs"/>
              </a:rPr>
              <a:t>Step 3, Run Simulations: </a:t>
            </a:r>
            <a:r>
              <a:rPr lang="en-US" sz="1200" kern="1200">
                <a:solidFill>
                  <a:schemeClr val="tx1"/>
                </a:solidFill>
                <a:effectLst/>
                <a:latin typeface="+mn-lt"/>
                <a:ea typeface="+mn-ea"/>
                <a:cs typeface="+mn-cs"/>
              </a:rPr>
              <a:t>Compare the standard building to your proposed design, iterate and optimize until you’ve achieved the compliance margin.</a:t>
            </a:r>
          </a:p>
          <a:p>
            <a:pPr lvl="0"/>
            <a:r>
              <a:rPr lang="en-US" sz="1200" b="1" kern="1200">
                <a:solidFill>
                  <a:schemeClr val="tx1"/>
                </a:solidFill>
                <a:effectLst/>
                <a:latin typeface="+mn-lt"/>
                <a:ea typeface="+mn-ea"/>
                <a:cs typeface="+mn-cs"/>
              </a:rPr>
              <a:t>Step 4, Document: </a:t>
            </a:r>
            <a:r>
              <a:rPr lang="en-US" sz="1200" kern="1200">
                <a:solidFill>
                  <a:schemeClr val="tx1"/>
                </a:solidFill>
                <a:effectLst/>
                <a:latin typeface="+mn-lt"/>
                <a:ea typeface="+mn-ea"/>
                <a:cs typeface="+mn-cs"/>
              </a:rPr>
              <a:t>Generate the CF-NR or CF-1R compliance forms for plan check.</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Shows a side-by-side of an architectural floor plan and the simplified thermal zone geometry an energy modeler creates from it, illustrating the translation process.</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Left: a real architectural floor plan. Right: the simplified geometry an energy modeler creates, thermal zones defined by space usage type and HVAC zones.</a:t>
            </a:r>
          </a:p>
          <a:p>
            <a:pPr lvl="0"/>
            <a:r>
              <a:rPr lang="en-US" sz="1200" kern="1200">
                <a:solidFill>
                  <a:schemeClr val="tx1"/>
                </a:solidFill>
                <a:effectLst/>
                <a:latin typeface="+mn-lt"/>
                <a:ea typeface="+mn-ea"/>
                <a:cs typeface="+mn-cs"/>
              </a:rPr>
              <a:t>“You’re translating the architect’s design intent into a model the simulation engine can understand. It’s part puzzle, part engineering judgment.”</a:t>
            </a:r>
          </a:p>
        </p:txBody>
      </p:sp>
      <p:sp>
        <p:nvSpPr>
          <p:cNvPr id="4" name="Slide Number Placeholder 3"/>
          <p:cNvSpPr>
            <a:spLocks noGrp="1"/>
          </p:cNvSpPr>
          <p:nvPr>
            <p:ph type="sldNum" sz="quarter" idx="5"/>
          </p:nvPr>
        </p:nvSpPr>
        <p:spPr/>
        <p:txBody>
          <a:bodyPr/>
          <a:lstStyle/>
          <a:p>
            <a:fld id="{A54EB0B4-7063-C446-B413-60D213CBB8AB}" type="slidenum">
              <a:rPr lang="en-US" smtClean="0"/>
              <a:t>31</a:t>
            </a:fld>
            <a:endParaRPr lang="en-US"/>
          </a:p>
        </p:txBody>
      </p:sp>
    </p:spTree>
    <p:extLst>
      <p:ext uri="{BB962C8B-B14F-4D97-AF65-F5344CB8AC3E}">
        <p14:creationId xmlns:p14="http://schemas.microsoft.com/office/powerpoint/2010/main" val="37472946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Shows the prescriptive path alternative using Energy Code Ace’s online forms, contrasting its simplicity with its lack of design flexibility.</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For comparison: the prescriptive path using Energy Code Ace’s online forms.</a:t>
            </a:r>
          </a:p>
          <a:p>
            <a:pPr lvl="0"/>
            <a:r>
              <a:rPr lang="en-US" sz="1200" kern="1200">
                <a:solidFill>
                  <a:schemeClr val="tx1"/>
                </a:solidFill>
                <a:effectLst/>
                <a:latin typeface="+mn-lt"/>
                <a:ea typeface="+mn-ea"/>
                <a:cs typeface="+mn-cs"/>
              </a:rPr>
              <a:t>Walk through each system section by section, mechanical, lighting, envelope, and confirm compliance.</a:t>
            </a:r>
          </a:p>
          <a:p>
            <a:pPr lvl="0"/>
            <a:r>
              <a:rPr lang="en-US" sz="1200" kern="1200">
                <a:solidFill>
                  <a:schemeClr val="tx1"/>
                </a:solidFill>
                <a:effectLst/>
                <a:latin typeface="+mn-lt"/>
                <a:ea typeface="+mn-ea"/>
                <a:cs typeface="+mn-cs"/>
              </a:rPr>
              <a:t>No modeling required, but no flexibility either. “You can’t trade a better HVAC system for a weaker envelope. What you see is what you get.”</a:t>
            </a:r>
          </a:p>
        </p:txBody>
      </p:sp>
      <p:sp>
        <p:nvSpPr>
          <p:cNvPr id="4" name="Slide Number Placeholder 3"/>
          <p:cNvSpPr>
            <a:spLocks noGrp="1"/>
          </p:cNvSpPr>
          <p:nvPr>
            <p:ph type="sldNum" sz="quarter" idx="5"/>
          </p:nvPr>
        </p:nvSpPr>
        <p:spPr/>
        <p:txBody>
          <a:bodyPr/>
          <a:lstStyle/>
          <a:p>
            <a:fld id="{A54EB0B4-7063-C446-B413-60D213CBB8AB}" type="slidenum">
              <a:rPr lang="en-US" smtClean="0"/>
              <a:t>32</a:t>
            </a:fld>
            <a:endParaRPr lang="en-US"/>
          </a:p>
        </p:txBody>
      </p:sp>
    </p:spTree>
    <p:extLst>
      <p:ext uri="{BB962C8B-B14F-4D97-AF65-F5344CB8AC3E}">
        <p14:creationId xmlns:p14="http://schemas.microsoft.com/office/powerpoint/2010/main" val="30986806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Introduces </a:t>
            </a:r>
            <a:r>
              <a:rPr lang="en-US" sz="1200" i="1" kern="1200" err="1">
                <a:solidFill>
                  <a:schemeClr val="tx1"/>
                </a:solidFill>
                <a:effectLst/>
                <a:latin typeface="+mn-lt"/>
                <a:ea typeface="+mn-ea"/>
                <a:cs typeface="+mn-cs"/>
              </a:rPr>
              <a:t>CALGreen</a:t>
            </a:r>
            <a:r>
              <a:rPr lang="en-US" sz="1200" i="1" kern="1200">
                <a:solidFill>
                  <a:schemeClr val="tx1"/>
                </a:solidFill>
                <a:effectLst/>
                <a:latin typeface="+mn-lt"/>
                <a:ea typeface="+mn-ea"/>
                <a:cs typeface="+mn-cs"/>
              </a:rPr>
              <a:t> (Part 11) as a beyond-code compliance route and delivers the key philosophy message: “Codes set the floor, not the ceiling.”</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b="1" kern="1200" err="1">
                <a:solidFill>
                  <a:schemeClr val="tx1"/>
                </a:solidFill>
                <a:effectLst/>
                <a:latin typeface="+mn-lt"/>
                <a:ea typeface="+mn-ea"/>
                <a:cs typeface="+mn-cs"/>
              </a:rPr>
              <a:t>CALGreen</a:t>
            </a:r>
            <a:r>
              <a:rPr lang="en-US" sz="1200" b="1" kern="1200">
                <a:solidFill>
                  <a:schemeClr val="tx1"/>
                </a:solidFill>
                <a:effectLst/>
                <a:latin typeface="+mn-lt"/>
                <a:ea typeface="+mn-ea"/>
                <a:cs typeface="+mn-cs"/>
              </a:rPr>
              <a:t> (Part 11): </a:t>
            </a:r>
            <a:r>
              <a:rPr lang="en-US" sz="1200" kern="1200">
                <a:solidFill>
                  <a:schemeClr val="tx1"/>
                </a:solidFill>
                <a:effectLst/>
                <a:latin typeface="+mn-lt"/>
                <a:ea typeface="+mn-ea"/>
                <a:cs typeface="+mn-cs"/>
              </a:rPr>
              <a:t>California’s green building code. Covers water efficiency, construction waste diversion, material selection, indoor air quality, and EV charging readiness.</a:t>
            </a:r>
          </a:p>
          <a:p>
            <a:pPr lvl="0"/>
            <a:r>
              <a:rPr lang="en-US" sz="1200" b="1" kern="1200">
                <a:solidFill>
                  <a:schemeClr val="tx1"/>
                </a:solidFill>
                <a:effectLst/>
                <a:latin typeface="+mn-lt"/>
                <a:ea typeface="+mn-ea"/>
                <a:cs typeface="+mn-cs"/>
              </a:rPr>
              <a:t>Philosophy takeaway: </a:t>
            </a:r>
            <a:r>
              <a:rPr lang="en-US" sz="1200" kern="1200">
                <a:solidFill>
                  <a:schemeClr val="tx1"/>
                </a:solidFill>
                <a:effectLst/>
                <a:latin typeface="+mn-lt"/>
                <a:ea typeface="+mn-ea"/>
                <a:cs typeface="+mn-cs"/>
              </a:rPr>
              <a:t>“Codes set the floor, not the ceiling. Building codes establish the minimum. Great buildings, and great energy modelers, aim far beyond.”</a:t>
            </a:r>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Provides the full context of where Part 6 (Energy) and Part 11 (</a:t>
            </a:r>
            <a:r>
              <a:rPr lang="en-US" sz="1200" i="1" kern="1200" err="1">
                <a:solidFill>
                  <a:schemeClr val="tx1"/>
                </a:solidFill>
                <a:effectLst/>
                <a:latin typeface="+mn-lt"/>
                <a:ea typeface="+mn-ea"/>
                <a:cs typeface="+mn-cs"/>
              </a:rPr>
              <a:t>CALGreen</a:t>
            </a:r>
            <a:r>
              <a:rPr lang="en-US" sz="1200" i="1" kern="1200">
                <a:solidFill>
                  <a:schemeClr val="tx1"/>
                </a:solidFill>
                <a:effectLst/>
                <a:latin typeface="+mn-lt"/>
                <a:ea typeface="+mn-ea"/>
                <a:cs typeface="+mn-cs"/>
              </a:rPr>
              <a:t>) sit within the 12-part California Code of Regulations, emphasizing that buildings are integrated systems.</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For context: the full CCR has 12 parts. Part 6 is Energy (Title 24). Part 11 is </a:t>
            </a:r>
            <a:r>
              <a:rPr lang="en-US" sz="1200" kern="1200" err="1">
                <a:solidFill>
                  <a:schemeClr val="tx1"/>
                </a:solidFill>
                <a:effectLst/>
                <a:latin typeface="+mn-lt"/>
                <a:ea typeface="+mn-ea"/>
                <a:cs typeface="+mn-cs"/>
              </a:rPr>
              <a:t>CALGreen</a:t>
            </a:r>
            <a:r>
              <a:rPr lang="en-US" sz="1200" kern="1200">
                <a:solidFill>
                  <a:schemeClr val="tx1"/>
                </a:solidFill>
                <a:effectLst/>
                <a:latin typeface="+mn-lt"/>
                <a:ea typeface="+mn-ea"/>
                <a:cs typeface="+mn-cs"/>
              </a:rPr>
              <a:t>.</a:t>
            </a:r>
          </a:p>
          <a:p>
            <a:pPr lvl="0"/>
            <a:r>
              <a:rPr lang="en-US" sz="1200" kern="1200">
                <a:solidFill>
                  <a:schemeClr val="tx1"/>
                </a:solidFill>
                <a:effectLst/>
                <a:latin typeface="+mn-lt"/>
                <a:ea typeface="+mn-ea"/>
                <a:cs typeface="+mn-cs"/>
              </a:rPr>
              <a:t>Energy modelers primarily work within Part 6, but they need to understand how other parts interact, structural, mechanical, electrical, fire, because buildings are integrated systems.</a:t>
            </a:r>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Transition slide for Section 5. Introduces the case study portion and frames it as one of several available on the </a:t>
            </a:r>
            <a:r>
              <a:rPr lang="en-US" sz="1200" i="1" kern="1200" err="1">
                <a:solidFill>
                  <a:schemeClr val="tx1"/>
                </a:solidFill>
                <a:effectLst/>
                <a:latin typeface="+mn-lt"/>
                <a:ea typeface="+mn-ea"/>
                <a:cs typeface="+mn-cs"/>
              </a:rPr>
              <a:t>CalBEM</a:t>
            </a:r>
            <a:r>
              <a:rPr lang="en-US" sz="1200" i="1" kern="1200">
                <a:solidFill>
                  <a:schemeClr val="tx1"/>
                </a:solidFill>
                <a:effectLst/>
                <a:latin typeface="+mn-lt"/>
                <a:ea typeface="+mn-ea"/>
                <a:cs typeface="+mn-cs"/>
              </a:rPr>
              <a:t> website.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Transition: "Now let's look at a real project. With this initiative, there are a number of case studies available online to explore, and we're going to feature….” </a:t>
            </a:r>
            <a:r>
              <a:rPr lang="en-US" sz="1200" i="1" kern="1200">
                <a:solidFill>
                  <a:schemeClr val="tx1"/>
                </a:solidFill>
                <a:effectLst/>
                <a:latin typeface="+mn-lt"/>
                <a:ea typeface="+mn-ea"/>
                <a:cs typeface="+mn-cs"/>
              </a:rPr>
              <a:t>one of those today, the Westwood Hills Nature Center. OR replace with your won case study project(s).</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Introduces the featured case study with four photos showing the building in its natural setting, its timber construction, classroom interior, and exhibit hall.</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Net-zero energy building in St. Louis Park, Minnesota. Certified by the International Living Future Institute (ILFI Zero Energy Certification).</a:t>
            </a:r>
          </a:p>
          <a:p>
            <a:pPr lvl="0"/>
            <a:r>
              <a:rPr lang="en-US" sz="1200" kern="1200">
                <a:solidFill>
                  <a:schemeClr val="tx1"/>
                </a:solidFill>
                <a:effectLst/>
                <a:latin typeface="+mn-lt"/>
                <a:ea typeface="+mn-ea"/>
                <a:cs typeface="+mn-cs"/>
              </a:rPr>
              <a:t>Sits on 160 acres of nature preserve. Opened in 2020.</a:t>
            </a:r>
          </a:p>
          <a:p>
            <a:pPr lvl="0"/>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Great case study because energy modeling shaped every major design decision, from the envelope to the geothermal system to the PV array.</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pPr lvl="0"/>
            <a:r>
              <a:rPr lang="en-US" sz="1200" i="1" kern="1200">
                <a:solidFill>
                  <a:schemeClr val="tx1"/>
                </a:solidFill>
                <a:effectLst/>
                <a:latin typeface="+mn-lt"/>
                <a:ea typeface="+mn-ea"/>
                <a:cs typeface="+mn-cs"/>
              </a:rPr>
              <a:t>Let the photos speak, point out the timber detail, the classroom, and the exhibit hall if visible on screen.</a:t>
            </a:r>
          </a:p>
        </p:txBody>
      </p:sp>
      <p:sp>
        <p:nvSpPr>
          <p:cNvPr id="4" name="Slide Number Placeholder 3"/>
          <p:cNvSpPr>
            <a:spLocks noGrp="1"/>
          </p:cNvSpPr>
          <p:nvPr>
            <p:ph type="sldNum" sz="quarter" idx="5"/>
          </p:nvPr>
        </p:nvSpPr>
        <p:spPr/>
        <p:txBody>
          <a:bodyPr/>
          <a:lstStyle/>
          <a:p>
            <a:fld id="{A54EB0B4-7063-C446-B413-60D213CBB8AB}" type="slidenum">
              <a:rPr lang="en-US" smtClean="0"/>
              <a:t>36</a:t>
            </a:fld>
            <a:endParaRPr lang="en-US"/>
          </a:p>
        </p:txBody>
      </p:sp>
    </p:spTree>
    <p:extLst>
      <p:ext uri="{BB962C8B-B14F-4D97-AF65-F5344CB8AC3E}">
        <p14:creationId xmlns:p14="http://schemas.microsoft.com/office/powerpoint/2010/main" val="13454594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Provides the project context: the City of St. Louis Park and HGA initiated the project to reimagine an aging nature center, with a net-zero energy goal and ILFI Zero Energy Certification.</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Building Overview: </a:t>
            </a:r>
            <a:r>
              <a:rPr lang="en-US" sz="1200" kern="1200">
                <a:solidFill>
                  <a:schemeClr val="tx1"/>
                </a:solidFill>
                <a:effectLst/>
                <a:latin typeface="+mn-lt"/>
                <a:ea typeface="+mn-ea"/>
                <a:cs typeface="+mn-cs"/>
              </a:rPr>
              <a:t>Nature Center, St. Louis Park, MN, 160 acres, opened 2020.</a:t>
            </a:r>
          </a:p>
          <a:p>
            <a:pPr lvl="0"/>
            <a:r>
              <a:rPr lang="en-US" sz="1200" b="1" kern="1200">
                <a:solidFill>
                  <a:schemeClr val="tx1"/>
                </a:solidFill>
                <a:effectLst/>
                <a:latin typeface="+mn-lt"/>
                <a:ea typeface="+mn-ea"/>
                <a:cs typeface="+mn-cs"/>
              </a:rPr>
              <a:t>Energy Goal: </a:t>
            </a:r>
            <a:r>
              <a:rPr lang="en-US" sz="1200" kern="1200">
                <a:solidFill>
                  <a:schemeClr val="tx1"/>
                </a:solidFill>
                <a:effectLst/>
                <a:latin typeface="+mn-lt"/>
                <a:ea typeface="+mn-ea"/>
                <a:cs typeface="+mn-cs"/>
              </a:rPr>
              <a:t>Achieve net-zero energy and earn the Zero Energy Certification from the International Living Future Institute.</a:t>
            </a:r>
          </a:p>
          <a:p>
            <a:pPr lvl="0"/>
            <a:r>
              <a:rPr lang="en-US" sz="1200" b="1" kern="1200">
                <a:solidFill>
                  <a:schemeClr val="tx1"/>
                </a:solidFill>
                <a:effectLst/>
                <a:latin typeface="+mn-lt"/>
                <a:ea typeface="+mn-ea"/>
                <a:cs typeface="+mn-cs"/>
              </a:rPr>
              <a:t>Multi-faceted Vision: </a:t>
            </a:r>
            <a:r>
              <a:rPr lang="en-US" sz="1200" kern="1200">
                <a:solidFill>
                  <a:schemeClr val="tx1"/>
                </a:solidFill>
                <a:effectLst/>
                <a:latin typeface="+mn-lt"/>
                <a:ea typeface="+mn-ea"/>
                <a:cs typeface="+mn-cs"/>
              </a:rPr>
              <a:t>Transcended simple replacement of an aging building; it was a long-term investment in community, education, and municipal leadership.</a:t>
            </a:r>
          </a:p>
        </p:txBody>
      </p:sp>
      <p:sp>
        <p:nvSpPr>
          <p:cNvPr id="4" name="Slide Number Placeholder 3"/>
          <p:cNvSpPr>
            <a:spLocks noGrp="1"/>
          </p:cNvSpPr>
          <p:nvPr>
            <p:ph type="sldNum" sz="quarter" idx="5"/>
          </p:nvPr>
        </p:nvSpPr>
        <p:spPr/>
        <p:txBody>
          <a:bodyPr/>
          <a:lstStyle/>
          <a:p>
            <a:fld id="{A54EB0B4-7063-C446-B413-60D213CBB8AB}" type="slidenum">
              <a:rPr lang="en-US" smtClean="0"/>
              <a:t>37</a:t>
            </a:fld>
            <a:endParaRPr lang="en-US"/>
          </a:p>
        </p:txBody>
      </p:sp>
    </p:spTree>
    <p:extLst>
      <p:ext uri="{BB962C8B-B14F-4D97-AF65-F5344CB8AC3E}">
        <p14:creationId xmlns:p14="http://schemas.microsoft.com/office/powerpoint/2010/main" val="24182223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Shows the six-step pathway the design team followed to achieve net zero, emphasizing that each step was tested and validated through the energy model.</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Walk through the six steps: Set an energy target, design a great envelope, maximize natural light and fresh air, expand thermal comfort ranges, decouple ventilation from conditioning, effectively manage equipment energy.</a:t>
            </a:r>
          </a:p>
          <a:p>
            <a:pPr lvl="0"/>
            <a:r>
              <a:rPr lang="en-US" sz="1200" kern="1200">
                <a:solidFill>
                  <a:schemeClr val="tx1"/>
                </a:solidFill>
                <a:effectLst/>
                <a:latin typeface="+mn-lt"/>
                <a:ea typeface="+mn-ea"/>
                <a:cs typeface="+mn-cs"/>
              </a:rPr>
              <a:t>Each of these was tested and validated through the energy model before construction.</a:t>
            </a:r>
          </a:p>
          <a:p>
            <a:pPr lvl="0"/>
            <a:r>
              <a:rPr lang="en-US" sz="1200" kern="1200">
                <a:solidFill>
                  <a:schemeClr val="tx1"/>
                </a:solidFill>
                <a:effectLst/>
                <a:latin typeface="+mn-lt"/>
                <a:ea typeface="+mn-ea"/>
                <a:cs typeface="+mn-cs"/>
              </a:rPr>
              <a:t>The step-by-step approach is the key message: net zero doesn't happen by accident, it's a deliberate, modeled process.</a:t>
            </a:r>
          </a:p>
        </p:txBody>
      </p:sp>
      <p:sp>
        <p:nvSpPr>
          <p:cNvPr id="4" name="Slide Number Placeholder 3"/>
          <p:cNvSpPr>
            <a:spLocks noGrp="1"/>
          </p:cNvSpPr>
          <p:nvPr>
            <p:ph type="sldNum" sz="quarter" idx="5"/>
          </p:nvPr>
        </p:nvSpPr>
        <p:spPr/>
        <p:txBody>
          <a:bodyPr/>
          <a:lstStyle/>
          <a:p>
            <a:fld id="{A54EB0B4-7063-C446-B413-60D213CBB8AB}" type="slidenum">
              <a:rPr lang="en-US" smtClean="0"/>
              <a:t>38</a:t>
            </a:fld>
            <a:endParaRPr lang="en-US"/>
          </a:p>
        </p:txBody>
      </p:sp>
    </p:spTree>
    <p:extLst>
      <p:ext uri="{BB962C8B-B14F-4D97-AF65-F5344CB8AC3E}">
        <p14:creationId xmlns:p14="http://schemas.microsoft.com/office/powerpoint/2010/main" val="13361106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Shows the color-coded floor plan and two 3D aerial renderings illustrating how the building integrates into its natural hillside setting.</a:t>
            </a:r>
            <a:endParaRPr lang="en-US" sz="1200" kern="1200">
              <a:solidFill>
                <a:schemeClr val="tx1"/>
              </a:solidFill>
              <a:effectLst/>
              <a:latin typeface="+mn-lt"/>
              <a:ea typeface="+mn-ea"/>
              <a:cs typeface="+mn-cs"/>
            </a:endParaRPr>
          </a:p>
          <a:p>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Floor plans show the building organization: admin spaces, circulation, exhibit areas, and building support.</a:t>
            </a:r>
          </a:p>
          <a:p>
            <a:pPr lvl="0"/>
            <a:r>
              <a:rPr lang="en-US" sz="1200" kern="1200">
                <a:solidFill>
                  <a:schemeClr val="tx1"/>
                </a:solidFill>
                <a:effectLst/>
                <a:latin typeface="+mn-lt"/>
                <a:ea typeface="+mn-ea"/>
                <a:cs typeface="+mn-cs"/>
              </a:rPr>
              <a:t>Two 3D renderings show integration into the natural setting, following the site's topography.</a:t>
            </a:r>
          </a:p>
          <a:p>
            <a:pPr lvl="0"/>
            <a:r>
              <a:rPr lang="en-US" sz="1200" kern="1200">
                <a:solidFill>
                  <a:schemeClr val="tx1"/>
                </a:solidFill>
                <a:effectLst/>
                <a:latin typeface="+mn-lt"/>
                <a:ea typeface="+mn-ea"/>
                <a:cs typeface="+mn-cs"/>
              </a:rPr>
              <a:t>The energy model accounted for the site's topography when analyzing solar exposure and natural ventilation potential.</a:t>
            </a:r>
            <a:br>
              <a:rPr lang="en-US" b="1">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br>
            <a:br>
              <a:rPr lang="en-US" b="1">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br>
            <a:r>
              <a:rPr lang="en-US" b="1">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Proactive Stakeholder Engagement</a:t>
            </a:r>
            <a:r>
              <a:rPr lang="en-US">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 meticulous four-year planning process led by a dedicated team of city staff. integrating consistent input from Nature Center staff, local community members, architects, and engineers to ensure the final design met user needs</a:t>
            </a:r>
            <a:br>
              <a:rPr lang="en-US">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br>
            <a:endParaRPr lang="en-US">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Use of Future Climate Data:</a:t>
            </a:r>
            <a:r>
              <a:rPr lang="en-US">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 Standard architectural practice relies on historical "Typical Meteorological Year" (TMY) files. HGA adopted a forward-looking methodology by purchasing and utilizing future TMY files.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a:br>
            <a:r>
              <a:rPr lang="en-US" b="1">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Strategic Design Tradeoffs: </a:t>
            </a:r>
            <a:r>
              <a:rPr lang="en-US">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Nature Center management made the critical decision to prioritize the building's energy performance above all else</a:t>
            </a:r>
            <a:r>
              <a:rPr lang="en-US" b="1">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They opted for smaller classroom spaces to reduce overall construction cost. </a:t>
            </a:r>
          </a:p>
          <a:p>
            <a:endParaRPr lang="en-US"/>
          </a:p>
        </p:txBody>
      </p:sp>
      <p:sp>
        <p:nvSpPr>
          <p:cNvPr id="4" name="Slide Number Placeholder 3"/>
          <p:cNvSpPr>
            <a:spLocks noGrp="1"/>
          </p:cNvSpPr>
          <p:nvPr>
            <p:ph type="sldNum" sz="quarter" idx="5"/>
          </p:nvPr>
        </p:nvSpPr>
        <p:spPr/>
        <p:txBody>
          <a:bodyPr/>
          <a:lstStyle/>
          <a:p>
            <a:fld id="{A54EB0B4-7063-C446-B413-60D213CBB8AB}" type="slidenum">
              <a:rPr lang="en-US" smtClean="0"/>
              <a:t>39</a:t>
            </a:fld>
            <a:endParaRPr lang="en-US"/>
          </a:p>
        </p:txBody>
      </p:sp>
    </p:spTree>
    <p:extLst>
      <p:ext uri="{BB962C8B-B14F-4D97-AF65-F5344CB8AC3E}">
        <p14:creationId xmlns:p14="http://schemas.microsoft.com/office/powerpoint/2010/main" val="3704572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*CORE SLIDE*</a:t>
            </a: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Gives the audience a simple three-part mental model for the lecture: why buildings matter, why we need BEM, and how to get into the field.</a:t>
            </a:r>
            <a:br>
              <a:rPr lang="en-US" sz="1200" i="1"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Why buildings matter: </a:t>
            </a:r>
            <a:r>
              <a:rPr lang="en-US" sz="1200" kern="1200">
                <a:solidFill>
                  <a:schemeClr val="tx1"/>
                </a:solidFill>
                <a:effectLst/>
                <a:latin typeface="+mn-lt"/>
                <a:ea typeface="+mn-ea"/>
                <a:cs typeface="+mn-cs"/>
              </a:rPr>
              <a:t>the energy, money, comfort, and climate story.</a:t>
            </a:r>
          </a:p>
          <a:p>
            <a:pPr lvl="0"/>
            <a:r>
              <a:rPr lang="en-US" sz="1200" b="1" kern="1200">
                <a:solidFill>
                  <a:schemeClr val="tx1"/>
                </a:solidFill>
                <a:effectLst/>
                <a:latin typeface="+mn-lt"/>
                <a:ea typeface="+mn-ea"/>
                <a:cs typeface="+mn-cs"/>
              </a:rPr>
              <a:t>Why we need BEM: </a:t>
            </a:r>
            <a:r>
              <a:rPr lang="en-US" sz="1200" kern="1200">
                <a:solidFill>
                  <a:schemeClr val="tx1"/>
                </a:solidFill>
                <a:effectLst/>
                <a:latin typeface="+mn-lt"/>
                <a:ea typeface="+mn-ea"/>
                <a:cs typeface="+mn-cs"/>
              </a:rPr>
              <a:t>think of it as a virtual test drive of a building.</a:t>
            </a:r>
          </a:p>
          <a:p>
            <a:pPr lvl="0"/>
            <a:r>
              <a:rPr lang="en-US" sz="1200" b="1" kern="1200">
                <a:solidFill>
                  <a:schemeClr val="tx1"/>
                </a:solidFill>
                <a:effectLst/>
                <a:latin typeface="+mn-lt"/>
                <a:ea typeface="+mn-ea"/>
                <a:cs typeface="+mn-cs"/>
              </a:rPr>
              <a:t>How to get into it: </a:t>
            </a:r>
            <a:r>
              <a:rPr lang="en-US" sz="1200" kern="1200">
                <a:solidFill>
                  <a:schemeClr val="tx1"/>
                </a:solidFill>
                <a:effectLst/>
                <a:latin typeface="+mn-lt"/>
                <a:ea typeface="+mn-ea"/>
                <a:cs typeface="+mn-cs"/>
              </a:rPr>
              <a:t>career paths, real projects, and where to learn more without drowning in software training.</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Details the geothermal heat pump system (32 boreholes, 200-250 ft deep) and the 122 kW rooftop solar PV array, both sized using the energy model.</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Geothermal system:</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Closed-loop geothermal heat pump. 32 vertical boreholes drilled 200 to 250 feet deep under the parking lot and sidewalk, to preserve the native prairie.</a:t>
            </a:r>
          </a:p>
          <a:p>
            <a:pPr lvl="0"/>
            <a:r>
              <a:rPr lang="en-US" sz="1200" kern="1200">
                <a:solidFill>
                  <a:schemeClr val="tx1"/>
                </a:solidFill>
                <a:effectLst/>
                <a:latin typeface="+mn-lt"/>
                <a:ea typeface="+mn-ea"/>
                <a:cs typeface="+mn-cs"/>
              </a:rPr>
              <a:t>15 water-to-air heat pumps for heating and cooling, plus one water-to-water heat pump powering a 3,000-square-foot radiant floor system.</a:t>
            </a:r>
          </a:p>
          <a:p>
            <a:r>
              <a:rPr lang="en-US" sz="1200" b="1" kern="1200">
                <a:solidFill>
                  <a:schemeClr val="tx1"/>
                </a:solidFill>
                <a:effectLst/>
                <a:latin typeface="+mn-lt"/>
                <a:ea typeface="+mn-ea"/>
                <a:cs typeface="+mn-cs"/>
              </a:rPr>
              <a:t>Solar PV:</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122 kilowatts of rooftop solar PV generates enough electricity annually to balance total building consumption.</a:t>
            </a:r>
          </a:p>
          <a:p>
            <a:pPr lvl="0"/>
            <a:r>
              <a:rPr lang="en-US" sz="1200" b="1" kern="1200">
                <a:solidFill>
                  <a:schemeClr val="tx1"/>
                </a:solidFill>
                <a:effectLst/>
                <a:latin typeface="+mn-lt"/>
                <a:ea typeface="+mn-ea"/>
                <a:cs typeface="+mn-cs"/>
              </a:rPr>
              <a:t>Key point: </a:t>
            </a:r>
            <a:r>
              <a:rPr lang="en-US" sz="1200" kern="1200">
                <a:solidFill>
                  <a:schemeClr val="tx1"/>
                </a:solidFill>
                <a:effectLst/>
                <a:latin typeface="+mn-lt"/>
                <a:ea typeface="+mn-ea"/>
                <a:cs typeface="+mn-cs"/>
              </a:rPr>
              <a:t>The energy model was critical for sizing both systems, the geothermal field and the PV array, to ensure they actually achieve net zero.</a:t>
            </a:r>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Shows the parametric PV analysis: four roof zones analyzed individually, with a stacked bar chart showing how each zone contributes to offsetting total building energy use.</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The roof is divided into four areas based on orientation and tilt.</a:t>
            </a:r>
          </a:p>
          <a:p>
            <a:pPr lvl="0"/>
            <a:r>
              <a:rPr lang="en-US" sz="1200" kern="1200">
                <a:solidFill>
                  <a:schemeClr val="tx1"/>
                </a:solidFill>
                <a:effectLst/>
                <a:latin typeface="+mn-lt"/>
                <a:ea typeface="+mn-ea"/>
                <a:cs typeface="+mn-cs"/>
              </a:rPr>
              <a:t>The stacked bar chart shows each zone's contribution. Zone one alone covers about 40%. Adding zones two, three, and four gets you to net zero.</a:t>
            </a:r>
          </a:p>
          <a:p>
            <a:pPr lvl="0"/>
            <a:r>
              <a:rPr lang="en-US" sz="1200" kern="1200">
                <a:solidFill>
                  <a:schemeClr val="tx1"/>
                </a:solidFill>
                <a:effectLst/>
                <a:latin typeface="+mn-lt"/>
                <a:ea typeface="+mn-ea"/>
                <a:cs typeface="+mn-cs"/>
              </a:rPr>
              <a:t>This parametric analysis, running the model with different PV configurations, is a perfect example of what energy modeling makes possible.</a:t>
            </a:r>
          </a:p>
        </p:txBody>
      </p:sp>
      <p:sp>
        <p:nvSpPr>
          <p:cNvPr id="4" name="Slide Number Placeholder 3"/>
          <p:cNvSpPr>
            <a:spLocks noGrp="1"/>
          </p:cNvSpPr>
          <p:nvPr>
            <p:ph type="sldNum" sz="quarter" idx="5"/>
          </p:nvPr>
        </p:nvSpPr>
        <p:spPr/>
        <p:txBody>
          <a:bodyPr/>
          <a:lstStyle/>
          <a:p>
            <a:fld id="{A54EB0B4-7063-C446-B413-60D213CBB8AB}" type="slidenum">
              <a:rPr lang="en-US" smtClean="0"/>
              <a:t>41</a:t>
            </a:fld>
            <a:endParaRPr lang="en-US"/>
          </a:p>
        </p:txBody>
      </p:sp>
    </p:spTree>
    <p:extLst>
      <p:ext uri="{BB962C8B-B14F-4D97-AF65-F5344CB8AC3E}">
        <p14:creationId xmlns:p14="http://schemas.microsoft.com/office/powerpoint/2010/main" val="24192162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Highlights four passive design strategies and the behavioral nudging "green light" concept, making the point that occupant engagement is a design variable.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High-performance envelope reducing energy by about 20%.</a:t>
            </a:r>
          </a:p>
          <a:p>
            <a:pPr lvl="0"/>
            <a:r>
              <a:rPr lang="en-US" sz="1200" kern="1200">
                <a:solidFill>
                  <a:schemeClr val="tx1"/>
                </a:solidFill>
                <a:effectLst/>
                <a:latin typeface="+mn-lt"/>
                <a:ea typeface="+mn-ea"/>
                <a:cs typeface="+mn-cs"/>
              </a:rPr>
              <a:t>Optimized orientation for daylighting with solar shading to prevent overheating.</a:t>
            </a:r>
          </a:p>
          <a:p>
            <a:pPr lvl="0"/>
            <a:r>
              <a:rPr lang="en-US" sz="1200" kern="1200">
                <a:solidFill>
                  <a:schemeClr val="tx1"/>
                </a:solidFill>
                <a:effectLst/>
                <a:latin typeface="+mn-lt"/>
                <a:ea typeface="+mn-ea"/>
                <a:cs typeface="+mn-cs"/>
              </a:rPr>
              <a:t>Nine ceiling fans plus operable windows for natural ventilation.</a:t>
            </a:r>
          </a:p>
          <a:p>
            <a:pPr lvl="0"/>
            <a:r>
              <a:rPr lang="en-US" sz="1200" kern="1200">
                <a:solidFill>
                  <a:schemeClr val="tx1"/>
                </a:solidFill>
                <a:effectLst/>
                <a:latin typeface="+mn-lt"/>
                <a:ea typeface="+mn-ea"/>
                <a:cs typeface="+mn-cs"/>
              </a:rPr>
              <a:t>Thermal mass for passive temperature regulation.</a:t>
            </a:r>
          </a:p>
          <a:p>
            <a:pPr lvl="0"/>
            <a:r>
              <a:rPr lang="en-US" sz="1200" b="1" kern="1200">
                <a:solidFill>
                  <a:schemeClr val="tx1"/>
                </a:solidFill>
                <a:effectLst/>
                <a:latin typeface="+mn-lt"/>
                <a:ea typeface="+mn-ea"/>
                <a:cs typeface="+mn-cs"/>
              </a:rPr>
              <a:t>Key Insight (green light): </a:t>
            </a:r>
            <a:r>
              <a:rPr lang="en-US" sz="1200" kern="1200">
                <a:solidFill>
                  <a:schemeClr val="tx1"/>
                </a:solidFill>
                <a:effectLst/>
                <a:latin typeface="+mn-lt"/>
                <a:ea typeface="+mn-ea"/>
                <a:cs typeface="+mn-cs"/>
              </a:rPr>
              <a:t>A simple green light in the staff office turns on when outdoor temperature and humidity are good for opening windows. That one nudge significantly extended natural ventilation hours.</a:t>
            </a:r>
          </a:p>
          <a:p>
            <a:pPr lvl="0"/>
            <a:r>
              <a:rPr lang="en-US" sz="1200" kern="1200">
                <a:solidFill>
                  <a:schemeClr val="tx1"/>
                </a:solidFill>
                <a:effectLst/>
                <a:latin typeface="+mn-lt"/>
                <a:ea typeface="+mn-ea"/>
                <a:cs typeface="+mn-cs"/>
              </a:rPr>
              <a:t>"Occupant engagement is a design variable, not just a modeling assumption."</a:t>
            </a:r>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The "money chart" showing EUI reduction from 64.5 to 30.5 </a:t>
            </a:r>
            <a:r>
              <a:rPr lang="en-US" sz="1200" i="1" kern="1200" err="1">
                <a:solidFill>
                  <a:schemeClr val="tx1"/>
                </a:solidFill>
                <a:effectLst/>
                <a:latin typeface="+mn-lt"/>
                <a:ea typeface="+mn-ea"/>
                <a:cs typeface="+mn-cs"/>
              </a:rPr>
              <a:t>kBtu</a:t>
            </a:r>
            <a:r>
              <a:rPr lang="en-US" sz="1200" i="1" kern="1200">
                <a:solidFill>
                  <a:schemeClr val="tx1"/>
                </a:solidFill>
                <a:effectLst/>
                <a:latin typeface="+mn-lt"/>
                <a:ea typeface="+mn-ea"/>
                <a:cs typeface="+mn-cs"/>
              </a:rPr>
              <a:t>/sf/yr through successive efficiency measures, with PV generation offsetting the remainder.</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Open with: </a:t>
            </a:r>
            <a:r>
              <a:rPr lang="en-US" sz="1200" kern="1200">
                <a:solidFill>
                  <a:schemeClr val="tx1"/>
                </a:solidFill>
                <a:effectLst/>
                <a:latin typeface="+mn-lt"/>
                <a:ea typeface="+mn-ea"/>
                <a:cs typeface="+mn-cs"/>
              </a:rPr>
              <a:t>"This is the money chart."</a:t>
            </a:r>
          </a:p>
          <a:p>
            <a:pPr lvl="0"/>
            <a:r>
              <a:rPr lang="en-US" sz="1200" kern="1200">
                <a:solidFill>
                  <a:schemeClr val="tx1"/>
                </a:solidFill>
                <a:effectLst/>
                <a:latin typeface="+mn-lt"/>
                <a:ea typeface="+mn-ea"/>
                <a:cs typeface="+mn-cs"/>
              </a:rPr>
              <a:t>EUI drops from 64.5 </a:t>
            </a:r>
            <a:r>
              <a:rPr lang="en-US" sz="1200" kern="1200" err="1">
                <a:solidFill>
                  <a:schemeClr val="tx1"/>
                </a:solidFill>
                <a:effectLst/>
                <a:latin typeface="+mn-lt"/>
                <a:ea typeface="+mn-ea"/>
                <a:cs typeface="+mn-cs"/>
              </a:rPr>
              <a:t>kBtu</a:t>
            </a:r>
            <a:r>
              <a:rPr lang="en-US" sz="1200" kern="1200">
                <a:solidFill>
                  <a:schemeClr val="tx1"/>
                </a:solidFill>
                <a:effectLst/>
                <a:latin typeface="+mn-lt"/>
                <a:ea typeface="+mn-ea"/>
                <a:cs typeface="+mn-cs"/>
              </a:rPr>
              <a:t>/sf/yr at code baseline down to 30.5 after every efficiency measure.</a:t>
            </a:r>
          </a:p>
          <a:p>
            <a:pPr lvl="0"/>
            <a:r>
              <a:rPr lang="en-US" sz="1200" kern="1200">
                <a:solidFill>
                  <a:schemeClr val="tx1"/>
                </a:solidFill>
                <a:effectLst/>
                <a:latin typeface="+mn-lt"/>
                <a:ea typeface="+mn-ea"/>
                <a:cs typeface="+mn-cs"/>
              </a:rPr>
              <a:t>Walk through the measure packages: three envelope upgrade packages, high-efficiency HVAC, ground-source heat pumps, advanced lighting, and Passive House-level infiltration.</a:t>
            </a:r>
          </a:p>
          <a:p>
            <a:pPr lvl="0"/>
            <a:r>
              <a:rPr lang="en-US" sz="1200" kern="1200">
                <a:solidFill>
                  <a:schemeClr val="tx1"/>
                </a:solidFill>
                <a:effectLst/>
                <a:latin typeface="+mn-lt"/>
                <a:ea typeface="+mn-ea"/>
                <a:cs typeface="+mn-cs"/>
              </a:rPr>
              <a:t>Then PV generation offsets the remaining use.</a:t>
            </a:r>
          </a:p>
          <a:p>
            <a:pPr lvl="0"/>
            <a:r>
              <a:rPr lang="en-US" sz="1200" kern="1200">
                <a:solidFill>
                  <a:schemeClr val="tx1"/>
                </a:solidFill>
                <a:effectLst/>
                <a:latin typeface="+mn-lt"/>
                <a:ea typeface="+mn-ea"/>
                <a:cs typeface="+mn-cs"/>
              </a:rPr>
              <a:t>Each bar tells a story, which measure contributed how much.</a:t>
            </a:r>
          </a:p>
          <a:p>
            <a:pPr lvl="0"/>
            <a:r>
              <a:rPr lang="en-US" sz="1200" kern="1200">
                <a:solidFill>
                  <a:schemeClr val="tx1"/>
                </a:solidFill>
                <a:effectLst/>
                <a:latin typeface="+mn-lt"/>
                <a:ea typeface="+mn-ea"/>
                <a:cs typeface="+mn-cs"/>
              </a:rPr>
              <a:t>"This is the core output of an energy model: the EUI, the energy use intensity, and the evidence that informed every design decision along the way."</a:t>
            </a:r>
          </a:p>
        </p:txBody>
      </p:sp>
      <p:sp>
        <p:nvSpPr>
          <p:cNvPr id="4" name="Slide Number Placeholder 3"/>
          <p:cNvSpPr>
            <a:spLocks noGrp="1"/>
          </p:cNvSpPr>
          <p:nvPr>
            <p:ph type="sldNum" sz="quarter" idx="5"/>
          </p:nvPr>
        </p:nvSpPr>
        <p:spPr/>
        <p:txBody>
          <a:bodyPr/>
          <a:lstStyle/>
          <a:p>
            <a:fld id="{A54EB0B4-7063-C446-B413-60D213CBB8AB}" type="slidenum">
              <a:rPr lang="en-US" smtClean="0"/>
              <a:t>43</a:t>
            </a:fld>
            <a:endParaRPr lang="en-US"/>
          </a:p>
        </p:txBody>
      </p:sp>
    </p:spTree>
    <p:extLst>
      <p:ext uri="{BB962C8B-B14F-4D97-AF65-F5344CB8AC3E}">
        <p14:creationId xmlns:p14="http://schemas.microsoft.com/office/powerpoint/2010/main" val="41087340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Summarizes the project outcomes: $6,750 annual savings, $322K projected 50-year savings, and four major industry awards.</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Annual energy cost savings of about $6,750, a 35% reduction.</a:t>
            </a:r>
          </a:p>
          <a:p>
            <a:pPr lvl="0"/>
            <a:r>
              <a:rPr lang="en-US" sz="1200" kern="1200">
                <a:solidFill>
                  <a:schemeClr val="tx1"/>
                </a:solidFill>
                <a:effectLst/>
                <a:latin typeface="+mn-lt"/>
                <a:ea typeface="+mn-ea"/>
                <a:cs typeface="+mn-cs"/>
              </a:rPr>
              <a:t>Projected 50-year operating savings of over $300,000.</a:t>
            </a:r>
          </a:p>
          <a:p>
            <a:r>
              <a:rPr lang="en-US" sz="1200" b="1" kern="1200">
                <a:solidFill>
                  <a:schemeClr val="tx1"/>
                </a:solidFill>
                <a:effectLst/>
                <a:latin typeface="+mn-lt"/>
                <a:ea typeface="+mn-ea"/>
                <a:cs typeface="+mn-cs"/>
              </a:rPr>
              <a:t>Awards:</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ILFI Zero Energy Certification (the target).</a:t>
            </a:r>
          </a:p>
          <a:p>
            <a:pPr lvl="0"/>
            <a:r>
              <a:rPr lang="en-US" sz="1200" kern="1200">
                <a:solidFill>
                  <a:schemeClr val="tx1"/>
                </a:solidFill>
                <a:effectLst/>
                <a:latin typeface="+mn-lt"/>
                <a:ea typeface="+mn-ea"/>
                <a:cs typeface="+mn-cs"/>
              </a:rPr>
              <a:t>2023 AIA California Design Award.</a:t>
            </a:r>
          </a:p>
          <a:p>
            <a:pPr lvl="0"/>
            <a:r>
              <a:rPr lang="en-US" sz="1200" kern="1200">
                <a:solidFill>
                  <a:schemeClr val="tx1"/>
                </a:solidFill>
                <a:effectLst/>
                <a:latin typeface="+mn-lt"/>
                <a:ea typeface="+mn-ea"/>
                <a:cs typeface="+mn-cs"/>
              </a:rPr>
              <a:t>AIA San Francisco Merit Award.</a:t>
            </a:r>
          </a:p>
          <a:p>
            <a:pPr lvl="0"/>
            <a:r>
              <a:rPr lang="en-US" sz="1200" kern="1200">
                <a:solidFill>
                  <a:schemeClr val="tx1"/>
                </a:solidFill>
                <a:effectLst/>
                <a:latin typeface="+mn-lt"/>
                <a:ea typeface="+mn-ea"/>
                <a:cs typeface="+mn-cs"/>
              </a:rPr>
              <a:t>ASHRAE Technology Award.</a:t>
            </a:r>
          </a:p>
          <a:p>
            <a:pPr lvl="0"/>
            <a:r>
              <a:rPr lang="en-US" sz="1200" kern="1200">
                <a:solidFill>
                  <a:schemeClr val="tx1"/>
                </a:solidFill>
                <a:effectLst/>
                <a:latin typeface="+mn-lt"/>
                <a:ea typeface="+mn-ea"/>
                <a:cs typeface="+mn-cs"/>
              </a:rPr>
              <a:t>"This is what happens when energy modeling drives the design process from day one."</a:t>
            </a:r>
          </a:p>
        </p:txBody>
      </p:sp>
      <p:sp>
        <p:nvSpPr>
          <p:cNvPr id="4" name="Slide Number Placeholder 3"/>
          <p:cNvSpPr>
            <a:spLocks noGrp="1"/>
          </p:cNvSpPr>
          <p:nvPr>
            <p:ph type="sldNum" sz="quarter" idx="5"/>
          </p:nvPr>
        </p:nvSpPr>
        <p:spPr/>
        <p:txBody>
          <a:bodyPr/>
          <a:lstStyle/>
          <a:p>
            <a:fld id="{A54EB0B4-7063-C446-B413-60D213CBB8AB}" type="slidenum">
              <a:rPr lang="en-US" smtClean="0"/>
              <a:t>44</a:t>
            </a:fld>
            <a:endParaRPr lang="en-US"/>
          </a:p>
        </p:txBody>
      </p:sp>
    </p:spTree>
    <p:extLst>
      <p:ext uri="{BB962C8B-B14F-4D97-AF65-F5344CB8AC3E}">
        <p14:creationId xmlns:p14="http://schemas.microsoft.com/office/powerpoint/2010/main" val="33574676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Shows the full gallery of eight documented case studies, directing students to the </a:t>
            </a:r>
            <a:r>
              <a:rPr lang="en-US" sz="1200" i="1" kern="1200" err="1">
                <a:solidFill>
                  <a:schemeClr val="tx1"/>
                </a:solidFill>
                <a:effectLst/>
                <a:latin typeface="+mn-lt"/>
                <a:ea typeface="+mn-ea"/>
                <a:cs typeface="+mn-cs"/>
              </a:rPr>
              <a:t>CalBEM</a:t>
            </a:r>
            <a:r>
              <a:rPr lang="en-US" sz="1200" i="1" kern="1200">
                <a:solidFill>
                  <a:schemeClr val="tx1"/>
                </a:solidFill>
                <a:effectLst/>
                <a:latin typeface="+mn-lt"/>
                <a:ea typeface="+mn-ea"/>
                <a:cs typeface="+mn-cs"/>
              </a:rPr>
              <a:t> website for deeper exploration.</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The Westwood Hills Nature Center is just one of eight case studies documented.</a:t>
            </a:r>
          </a:p>
          <a:p>
            <a:pPr lvl="0"/>
            <a:r>
              <a:rPr lang="en-US" sz="1200" kern="1200">
                <a:solidFill>
                  <a:schemeClr val="tx1"/>
                </a:solidFill>
                <a:effectLst/>
                <a:latin typeface="+mn-lt"/>
                <a:ea typeface="+mn-ea"/>
                <a:cs typeface="+mn-cs"/>
              </a:rPr>
              <a:t>Point out the range: multifamily residential, office retrofits, school campuses, Title 24 compliance projects.</a:t>
            </a:r>
          </a:p>
          <a:p>
            <a:pPr lvl="0"/>
            <a:r>
              <a:rPr lang="en-US" sz="1200" kern="1200">
                <a:solidFill>
                  <a:schemeClr val="tx1"/>
                </a:solidFill>
                <a:effectLst/>
                <a:latin typeface="+mn-lt"/>
                <a:ea typeface="+mn-ea"/>
                <a:cs typeface="+mn-cs"/>
              </a:rPr>
              <a:t>Each shows a different application of energy modeling.</a:t>
            </a:r>
          </a:p>
          <a:p>
            <a:pPr lvl="0"/>
            <a:r>
              <a:rPr lang="en-US" sz="1200" kern="1200">
                <a:solidFill>
                  <a:schemeClr val="tx1"/>
                </a:solidFill>
                <a:effectLst/>
                <a:latin typeface="+mn-lt"/>
                <a:ea typeface="+mn-ea"/>
                <a:cs typeface="+mn-cs"/>
              </a:rPr>
              <a:t>"These case studies are available on the </a:t>
            </a:r>
            <a:r>
              <a:rPr lang="en-US" sz="1200" kern="1200" err="1">
                <a:solidFill>
                  <a:schemeClr val="tx1"/>
                </a:solidFill>
                <a:effectLst/>
                <a:latin typeface="+mn-lt"/>
                <a:ea typeface="+mn-ea"/>
                <a:cs typeface="+mn-cs"/>
              </a:rPr>
              <a:t>CalBEM</a:t>
            </a:r>
            <a:r>
              <a:rPr lang="en-US" sz="1200" kern="1200">
                <a:solidFill>
                  <a:schemeClr val="tx1"/>
                </a:solidFill>
                <a:effectLst/>
                <a:latin typeface="+mn-lt"/>
                <a:ea typeface="+mn-ea"/>
                <a:cs typeface="+mn-cs"/>
              </a:rPr>
              <a:t> website for deeper exploration."</a:t>
            </a:r>
          </a:p>
        </p:txBody>
      </p:sp>
      <p:sp>
        <p:nvSpPr>
          <p:cNvPr id="4" name="Slide Number Placeholder 3"/>
          <p:cNvSpPr>
            <a:spLocks noGrp="1"/>
          </p:cNvSpPr>
          <p:nvPr>
            <p:ph type="sldNum" sz="quarter" idx="5"/>
          </p:nvPr>
        </p:nvSpPr>
        <p:spPr/>
        <p:txBody>
          <a:bodyPr/>
          <a:lstStyle/>
          <a:p>
            <a:fld id="{A54EB0B4-7063-C446-B413-60D213CBB8AB}" type="slidenum">
              <a:rPr lang="en-US" smtClean="0"/>
              <a:t>45</a:t>
            </a:fld>
            <a:endParaRPr lang="en-US"/>
          </a:p>
        </p:txBody>
      </p:sp>
    </p:spTree>
    <p:extLst>
      <p:ext uri="{BB962C8B-B14F-4D97-AF65-F5344CB8AC3E}">
        <p14:creationId xmlns:p14="http://schemas.microsoft.com/office/powerpoint/2010/main" val="42643827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Transition slide for Section 6. Shifts the focus to what software tools energy modelers actually use on the job.</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Transition: "Let's talk about what you'll actually use on the job."</a:t>
            </a:r>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Purpose:</a:t>
            </a:r>
            <a:r>
              <a:rPr lang="en-US" dirty="0"/>
              <a:t> </a:t>
            </a:r>
            <a:r>
              <a:rPr lang="en-US" i="1" dirty="0"/>
              <a:t>Frames the tools section by showing that different design questions call for different analyses and model types, with ASHRAE Standard 209 as the process that organizes them. Sets up the software categories on the next slide.</a:t>
            </a:r>
            <a:br>
              <a:rPr lang="en-US" i="1" dirty="0"/>
            </a:br>
            <a:br>
              <a:rPr lang="en-US" i="1" dirty="0"/>
            </a:br>
            <a:r>
              <a:rPr lang="en-US" b="1" dirty="0"/>
              <a:t>Guest Speaker Guide Notes:</a:t>
            </a:r>
            <a:br>
              <a:rPr lang="en-US" dirty="0"/>
            </a:br>
            <a:r>
              <a:rPr lang="en-US" dirty="0"/>
              <a:t>Before we get into specific software, the main idea is that the tool follows the question.</a:t>
            </a:r>
            <a:br>
              <a:rPr lang="en-US" dirty="0"/>
            </a:br>
            <a:br>
              <a:rPr lang="en-US" dirty="0"/>
            </a:br>
            <a:r>
              <a:rPr lang="en-US" dirty="0"/>
              <a:t>ASHRAE Standard 209 lays out energy modeling as a series of cycles, and the model gets more detailed as the design develops: a simple box model early on, detailed whole-building models for load reduction and HVAC selection, and calibrated models that check performance against real energy use.</a:t>
            </a:r>
            <a:br>
              <a:rPr lang="en-US" dirty="0"/>
            </a:br>
            <a:br>
              <a:rPr lang="en-US" dirty="0"/>
            </a:br>
            <a:r>
              <a:rPr lang="en-US" dirty="0"/>
              <a:t>Each question on this slide points to a different kind of model: massing and orientation needs a simple box model, daylight and glare needs a daylight model, load reduction and HVAC need a whole-building model, compliance needs a compliance model, and operational performance needs a calibrated model.</a:t>
            </a:r>
            <a:br>
              <a:rPr lang="en-US" dirty="0"/>
            </a:br>
            <a:br>
              <a:rPr lang="en-US" dirty="0"/>
            </a:br>
            <a:r>
              <a:rPr lang="en-US" dirty="0"/>
              <a:t>The next slide groups the actual software that fits each of these.</a:t>
            </a:r>
            <a:br>
              <a:rPr lang="en-US" dirty="0"/>
            </a:br>
            <a:r>
              <a:rPr lang="en-US" dirty="0"/>
              <a:t>ASHRAE Standard 209 is another good resource if you want to see the full process.</a:t>
            </a:r>
            <a:br>
              <a:rPr lang="en-US" dirty="0"/>
            </a:br>
            <a:r>
              <a:rPr lang="en-US" dirty="0"/>
              <a:t>"Different questions need different models. Figure out the question first, then pick the model and the tool that answer it."</a:t>
            </a:r>
            <a:endParaRPr lang="en-US" sz="1200" b="0" dirty="0">
              <a:solidFill>
                <a:srgbClr val="1B2A4A"/>
              </a:solidFill>
              <a:latin typeface="+mn-lt"/>
            </a:endParaRPr>
          </a:p>
        </p:txBody>
      </p:sp>
      <p:sp>
        <p:nvSpPr>
          <p:cNvPr id="4" name="Slide Number Placeholder 3"/>
          <p:cNvSpPr>
            <a:spLocks noGrp="1"/>
          </p:cNvSpPr>
          <p:nvPr>
            <p:ph type="sldNum" sz="quarter" idx="5"/>
          </p:nvPr>
        </p:nvSpPr>
        <p:spPr/>
        <p:txBody>
          <a:bodyPr/>
          <a:lstStyle/>
          <a:p>
            <a:fld id="{A54EB0B4-7063-C446-B413-60D213CBB8AB}" type="slidenum">
              <a:rPr lang="en-US" smtClean="0"/>
              <a:t>47</a:t>
            </a:fld>
            <a:endParaRPr lang="en-US"/>
          </a:p>
        </p:txBody>
      </p:sp>
    </p:spTree>
    <p:extLst>
      <p:ext uri="{BB962C8B-B14F-4D97-AF65-F5344CB8AC3E}">
        <p14:creationId xmlns:p14="http://schemas.microsoft.com/office/powerpoint/2010/main" val="6583818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Organizes the BEM software ecosystem into three categories: code compliance, whole-building simulation, and daylight/comfort tools.</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Code compliance (CA): </a:t>
            </a:r>
            <a:r>
              <a:rPr lang="en-US" sz="1200" kern="1200" err="1">
                <a:solidFill>
                  <a:schemeClr val="tx1"/>
                </a:solidFill>
                <a:effectLst/>
                <a:latin typeface="+mn-lt"/>
                <a:ea typeface="+mn-ea"/>
                <a:cs typeface="+mn-cs"/>
              </a:rPr>
              <a:t>EnergyPro</a:t>
            </a:r>
            <a:r>
              <a:rPr lang="en-US" sz="1200" kern="1200">
                <a:solidFill>
                  <a:schemeClr val="tx1"/>
                </a:solidFill>
                <a:effectLst/>
                <a:latin typeface="+mn-lt"/>
                <a:ea typeface="+mn-ea"/>
                <a:cs typeface="+mn-cs"/>
              </a:rPr>
              <a:t>, CBECC, and IES VE. These produce the official compliance documents.</a:t>
            </a:r>
          </a:p>
          <a:p>
            <a:pPr lvl="0"/>
            <a:r>
              <a:rPr lang="en-US" sz="1200" b="1" kern="1200">
                <a:solidFill>
                  <a:schemeClr val="tx1"/>
                </a:solidFill>
                <a:effectLst/>
                <a:latin typeface="+mn-lt"/>
                <a:ea typeface="+mn-ea"/>
                <a:cs typeface="+mn-cs"/>
              </a:rPr>
              <a:t>Whole-building simulation: </a:t>
            </a:r>
            <a:r>
              <a:rPr lang="en-US" sz="1200" kern="1200">
                <a:solidFill>
                  <a:schemeClr val="tx1"/>
                </a:solidFill>
                <a:effectLst/>
                <a:latin typeface="+mn-lt"/>
                <a:ea typeface="+mn-ea"/>
                <a:cs typeface="+mn-cs"/>
              </a:rPr>
              <a:t>EnergyPlus, </a:t>
            </a:r>
            <a:r>
              <a:rPr lang="en-US" sz="1200" kern="1200" err="1">
                <a:solidFill>
                  <a:schemeClr val="tx1"/>
                </a:solidFill>
                <a:effectLst/>
                <a:latin typeface="+mn-lt"/>
                <a:ea typeface="+mn-ea"/>
                <a:cs typeface="+mn-cs"/>
              </a:rPr>
              <a:t>OpenStudio</a:t>
            </a:r>
            <a:r>
              <a:rPr lang="en-US" sz="1200" kern="1200">
                <a:solidFill>
                  <a:schemeClr val="tx1"/>
                </a:solidFill>
                <a:effectLst/>
                <a:latin typeface="+mn-lt"/>
                <a:ea typeface="+mn-ea"/>
                <a:cs typeface="+mn-cs"/>
              </a:rPr>
              <a:t>, IES VE, </a:t>
            </a:r>
            <a:r>
              <a:rPr lang="en-US" sz="1200" kern="1200" err="1">
                <a:solidFill>
                  <a:schemeClr val="tx1"/>
                </a:solidFill>
                <a:effectLst/>
                <a:latin typeface="+mn-lt"/>
                <a:ea typeface="+mn-ea"/>
                <a:cs typeface="+mn-cs"/>
              </a:rPr>
              <a:t>DesignBuilder</a:t>
            </a:r>
            <a:r>
              <a:rPr lang="en-US" sz="1200" kern="1200">
                <a:solidFill>
                  <a:schemeClr val="tx1"/>
                </a:solidFill>
                <a:effectLst/>
                <a:latin typeface="+mn-lt"/>
                <a:ea typeface="+mn-ea"/>
                <a:cs typeface="+mn-cs"/>
              </a:rPr>
              <a:t>. For deep design analysis and optimization.</a:t>
            </a:r>
          </a:p>
          <a:p>
            <a:pPr lvl="0"/>
            <a:r>
              <a:rPr lang="en-US" sz="1200" b="1" kern="1200">
                <a:solidFill>
                  <a:schemeClr val="tx1"/>
                </a:solidFill>
                <a:effectLst/>
                <a:latin typeface="+mn-lt"/>
                <a:ea typeface="+mn-ea"/>
                <a:cs typeface="+mn-cs"/>
              </a:rPr>
              <a:t>Daylight &amp; comfort: </a:t>
            </a:r>
            <a:r>
              <a:rPr lang="en-US" sz="1200" kern="1200">
                <a:solidFill>
                  <a:schemeClr val="tx1"/>
                </a:solidFill>
                <a:effectLst/>
                <a:latin typeface="+mn-lt"/>
                <a:ea typeface="+mn-ea"/>
                <a:cs typeface="+mn-cs"/>
              </a:rPr>
              <a:t>Radiance, </a:t>
            </a:r>
            <a:r>
              <a:rPr lang="en-US" sz="1200" kern="1200" err="1">
                <a:solidFill>
                  <a:schemeClr val="tx1"/>
                </a:solidFill>
                <a:effectLst/>
                <a:latin typeface="+mn-lt"/>
                <a:ea typeface="+mn-ea"/>
                <a:cs typeface="+mn-cs"/>
              </a:rPr>
              <a:t>ClimateStudio</a:t>
            </a:r>
            <a:r>
              <a:rPr lang="en-US" sz="1200" kern="1200">
                <a:solidFill>
                  <a:schemeClr val="tx1"/>
                </a:solidFill>
                <a:effectLst/>
                <a:latin typeface="+mn-lt"/>
                <a:ea typeface="+mn-ea"/>
                <a:cs typeface="+mn-cs"/>
              </a:rPr>
              <a:t>, Honeybee.</a:t>
            </a:r>
          </a:p>
          <a:p>
            <a:pPr lvl="0"/>
            <a:r>
              <a:rPr lang="en-US" sz="1200" kern="1200">
                <a:solidFill>
                  <a:schemeClr val="tx1"/>
                </a:solidFill>
                <a:effectLst/>
                <a:latin typeface="+mn-lt"/>
                <a:ea typeface="+mn-ea"/>
                <a:cs typeface="+mn-cs"/>
              </a:rPr>
              <a:t>"You don't need to learn all of these. Pick one in each category and go deep."</a:t>
            </a:r>
          </a:p>
        </p:txBody>
      </p:sp>
      <p:sp>
        <p:nvSpPr>
          <p:cNvPr id="4" name="Slide Number Placeholder 3"/>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Introduces Andrew Marsh's free online tools as an accessible starting point for students to build intuition before professional software.</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If you want to start exploring energy modeling today, for free, check out Andrew Marsh's online tools.</a:t>
            </a:r>
          </a:p>
          <a:p>
            <a:pPr lvl="0"/>
            <a:r>
              <a:rPr lang="en-US" sz="1200" kern="1200">
                <a:solidFill>
                  <a:schemeClr val="tx1"/>
                </a:solidFill>
                <a:effectLst/>
                <a:latin typeface="+mn-lt"/>
                <a:ea typeface="+mn-ea"/>
                <a:cs typeface="+mn-cs"/>
              </a:rPr>
              <a:t>This shoe box heat balance tool lets you build a simple room, set climate conditions, and see in real time how solar gains, fabric losses, ventilation, equipment, and occupancy contribute to heating and cooling loads.</a:t>
            </a:r>
          </a:p>
          <a:p>
            <a:pPr lvl="0"/>
            <a:r>
              <a:rPr lang="en-US" sz="1200" kern="1200">
                <a:solidFill>
                  <a:schemeClr val="tx1"/>
                </a:solidFill>
                <a:effectLst/>
                <a:latin typeface="+mn-lt"/>
                <a:ea typeface="+mn-ea"/>
                <a:cs typeface="+mn-cs"/>
              </a:rPr>
              <a:t>"It's a fantastic way to build intuition before diving into professional software."</a:t>
            </a:r>
          </a:p>
        </p:txBody>
      </p:sp>
      <p:sp>
        <p:nvSpPr>
          <p:cNvPr id="4" name="Slide Number Placeholder 3"/>
          <p:cNvSpPr>
            <a:spLocks noGrp="1"/>
          </p:cNvSpPr>
          <p:nvPr>
            <p:ph type="sldNum" sz="quarter" idx="5"/>
          </p:nvPr>
        </p:nvSpPr>
        <p:spPr/>
        <p:txBody>
          <a:bodyPr/>
          <a:lstStyle/>
          <a:p>
            <a:fld id="{A54EB0B4-7063-C446-B413-60D213CBB8AB}" type="slidenum">
              <a:rPr lang="en-US" smtClean="0"/>
              <a:t>49</a:t>
            </a:fld>
            <a:endParaRPr lang="en-US"/>
          </a:p>
        </p:txBody>
      </p:sp>
    </p:spTree>
    <p:extLst>
      <p:ext uri="{BB962C8B-B14F-4D97-AF65-F5344CB8AC3E}">
        <p14:creationId xmlns:p14="http://schemas.microsoft.com/office/powerpoint/2010/main" val="3399490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*CORE SLIDE*</a:t>
            </a: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Provides the presentation roadmap, seven sections at a glance, so students know the structure and can anticipate what’s coming.</a:t>
            </a:r>
            <a:endParaRPr lang="en-US" sz="1200" kern="1200">
              <a:solidFill>
                <a:schemeClr val="tx1"/>
              </a:solidFill>
              <a:effectLst/>
              <a:latin typeface="+mn-lt"/>
              <a:ea typeface="+mn-ea"/>
              <a:cs typeface="+mn-cs"/>
            </a:endParaRPr>
          </a:p>
          <a:p>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Walk through the seven numbered sections quickly: Why buildings matter, What a BEM is, Codes &amp; standards, Case studies, Tools &amp; software, Career pathways, Certifications &amp; closing.</a:t>
            </a:r>
          </a:p>
          <a:p>
            <a:pPr lvl="0"/>
            <a:r>
              <a:rPr lang="en-US" sz="1200" kern="1200">
                <a:solidFill>
                  <a:schemeClr val="tx1"/>
                </a:solidFill>
                <a:effectLst/>
                <a:latin typeface="+mn-lt"/>
                <a:ea typeface="+mn-ea"/>
                <a:cs typeface="+mn-cs"/>
              </a:rPr>
              <a:t>Mention pacing: “We’ll move at a good pace, I’ll leave time for questions at the end, and there will be some interactive parts we can engage with as well.”</a:t>
            </a:r>
          </a:p>
          <a:p>
            <a:pPr lvl="0"/>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UPDATE TO MATCH YOUR PRESENTATION CONTENTS</a:t>
            </a:r>
          </a:p>
        </p:txBody>
      </p:sp>
      <p:sp>
        <p:nvSpPr>
          <p:cNvPr id="4" name="Slide Number Placeholder 3"/>
          <p:cNvSpPr>
            <a:spLocks noGrp="1"/>
          </p:cNvSpPr>
          <p:nvPr>
            <p:ph type="sldNum" sz="quarter" idx="5"/>
          </p:nvPr>
        </p:nvSpPr>
        <p:spPr/>
        <p:txBody>
          <a:bodyPr/>
          <a:lstStyle/>
          <a:p>
            <a:fld id="{A54EB0B4-7063-C446-B413-60D213CBB8AB}" type="slidenum">
              <a:rPr lang="en-US" smtClean="0"/>
              <a:t>5</a:t>
            </a:fld>
            <a:endParaRPr lang="en-US"/>
          </a:p>
        </p:txBody>
      </p:sp>
    </p:spTree>
    <p:extLst>
      <p:ext uri="{BB962C8B-B14F-4D97-AF65-F5344CB8AC3E}">
        <p14:creationId xmlns:p14="http://schemas.microsoft.com/office/powerpoint/2010/main" val="30671436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Points students to the free IES Building Performance Modeling Student Handbook (developed with ASHRAE) as a structured learning resource.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IES offers a free Building Performance Modeling Student Handbook developed with ASHRAE.</a:t>
            </a:r>
          </a:p>
          <a:p>
            <a:pPr lvl="0"/>
            <a:r>
              <a:rPr lang="en-US" sz="1200" kern="1200">
                <a:solidFill>
                  <a:schemeClr val="tx1"/>
                </a:solidFill>
                <a:effectLst/>
                <a:latin typeface="+mn-lt"/>
                <a:ea typeface="+mn-ea"/>
                <a:cs typeface="+mn-cs"/>
              </a:rPr>
              <a:t>Covers fundamentals: heat transfer, </a:t>
            </a:r>
            <a:r>
              <a:rPr lang="en-US" sz="1200" kern="1200" err="1">
                <a:solidFill>
                  <a:schemeClr val="tx1"/>
                </a:solidFill>
                <a:effectLst/>
                <a:latin typeface="+mn-lt"/>
                <a:ea typeface="+mn-ea"/>
                <a:cs typeface="+mn-cs"/>
              </a:rPr>
              <a:t>psychrometrics</a:t>
            </a:r>
            <a:r>
              <a:rPr lang="en-US" sz="1200" kern="1200">
                <a:solidFill>
                  <a:schemeClr val="tx1"/>
                </a:solidFill>
                <a:effectLst/>
                <a:latin typeface="+mn-lt"/>
                <a:ea typeface="+mn-ea"/>
                <a:cs typeface="+mn-cs"/>
              </a:rPr>
              <a:t>, HVAC systems, and walks through building your first model.</a:t>
            </a:r>
          </a:p>
          <a:p>
            <a:pPr lvl="0"/>
            <a:r>
              <a:rPr lang="en-US" sz="1200" kern="1200">
                <a:solidFill>
                  <a:schemeClr val="tx1"/>
                </a:solidFill>
                <a:effectLst/>
                <a:latin typeface="+mn-lt"/>
                <a:ea typeface="+mn-ea"/>
                <a:cs typeface="+mn-cs"/>
              </a:rPr>
              <a:t>Excellent starting resource.</a:t>
            </a:r>
          </a:p>
        </p:txBody>
      </p:sp>
      <p:sp>
        <p:nvSpPr>
          <p:cNvPr id="4" name="Slide Number Placeholder 3"/>
          <p:cNvSpPr>
            <a:spLocks noGrp="1"/>
          </p:cNvSpPr>
          <p:nvPr>
            <p:ph type="sldNum" sz="quarter" idx="5"/>
          </p:nvPr>
        </p:nvSpPr>
        <p:spPr/>
        <p:txBody>
          <a:bodyPr/>
          <a:lstStyle/>
          <a:p>
            <a:fld id="{A54EB0B4-7063-C446-B413-60D213CBB8AB}" type="slidenum">
              <a:rPr lang="en-US" smtClean="0"/>
              <a:t>50</a:t>
            </a:fld>
            <a:endParaRPr lang="en-US"/>
          </a:p>
        </p:txBody>
      </p:sp>
    </p:spTree>
    <p:extLst>
      <p:ext uri="{BB962C8B-B14F-4D97-AF65-F5344CB8AC3E}">
        <p14:creationId xmlns:p14="http://schemas.microsoft.com/office/powerpoint/2010/main" val="9454742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Transition slide for Section 7. Signals the shift to career-focused content: roles, salaries, and what employers want.</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Transition: "Now the part you've been waiting for, who does this work, and what does it pay?"</a:t>
            </a:r>
          </a:p>
        </p:txBody>
      </p:sp>
      <p:sp>
        <p:nvSpPr>
          <p:cNvPr id="4" name="Slide Number Placeholder 3"/>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*CORE SLIDE*</a:t>
            </a: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Shows eight distinct roles energy modelers fill, demonstrating the surprising range of career options within BEM</a:t>
            </a:r>
            <a:r>
              <a:rPr lang="en-US"/>
              <a:t>, and reinforces that even professionals who never become energy modelers benefit from understanding what BEM is and how it shapes building projects.</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br>
              <a:rPr lang="en-US"/>
            </a:br>
            <a:r>
              <a:rPr lang="en-US"/>
              <a:t>Energy modelers work in a surprising range of roles. Walk through the eight cards on screen:</a:t>
            </a:r>
            <a:br>
              <a:rPr lang="en-US"/>
            </a:br>
            <a:endParaRPr lang="en-US" sz="1200" b="1"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Architecture Designer/Modeler: </a:t>
            </a:r>
            <a:r>
              <a:rPr lang="en-US" sz="1200" kern="1200">
                <a:solidFill>
                  <a:schemeClr val="tx1"/>
                </a:solidFill>
                <a:effectLst/>
                <a:latin typeface="+mn-lt"/>
                <a:ea typeface="+mn-ea"/>
                <a:cs typeface="+mn-cs"/>
              </a:rPr>
              <a:t>layouts, facades, daylight.</a:t>
            </a:r>
          </a:p>
          <a:p>
            <a:pPr lvl="0"/>
            <a:r>
              <a:rPr lang="en-US" sz="1200" b="1" kern="1200">
                <a:solidFill>
                  <a:schemeClr val="tx1"/>
                </a:solidFill>
                <a:effectLst/>
                <a:latin typeface="+mn-lt"/>
                <a:ea typeface="+mn-ea"/>
                <a:cs typeface="+mn-cs"/>
              </a:rPr>
              <a:t>Mechanical Engineer: </a:t>
            </a:r>
            <a:r>
              <a:rPr lang="en-US" sz="1200" kern="1200">
                <a:solidFill>
                  <a:schemeClr val="tx1"/>
                </a:solidFill>
                <a:effectLst/>
                <a:latin typeface="+mn-lt"/>
                <a:ea typeface="+mn-ea"/>
                <a:cs typeface="+mn-cs"/>
              </a:rPr>
              <a:t>HVAC, loads, optimization.</a:t>
            </a:r>
          </a:p>
          <a:p>
            <a:pPr lvl="0"/>
            <a:r>
              <a:rPr lang="en-US" sz="1200" b="1" kern="1200">
                <a:solidFill>
                  <a:schemeClr val="tx1"/>
                </a:solidFill>
                <a:effectLst/>
                <a:latin typeface="+mn-lt"/>
                <a:ea typeface="+mn-ea"/>
                <a:cs typeface="+mn-cs"/>
              </a:rPr>
              <a:t>Energy Code Consultant: </a:t>
            </a:r>
            <a:r>
              <a:rPr lang="en-US" sz="1200" kern="1200">
                <a:solidFill>
                  <a:schemeClr val="tx1"/>
                </a:solidFill>
                <a:effectLst/>
                <a:latin typeface="+mn-lt"/>
                <a:ea typeface="+mn-ea"/>
                <a:cs typeface="+mn-cs"/>
              </a:rPr>
              <a:t>Title 24, compliance.</a:t>
            </a:r>
          </a:p>
          <a:p>
            <a:pPr lvl="0"/>
            <a:r>
              <a:rPr lang="en-US" sz="1200" b="1" kern="1200">
                <a:solidFill>
                  <a:schemeClr val="tx1"/>
                </a:solidFill>
                <a:effectLst/>
                <a:latin typeface="+mn-lt"/>
                <a:ea typeface="+mn-ea"/>
                <a:cs typeface="+mn-cs"/>
              </a:rPr>
              <a:t>Data Analyst &amp; CS: </a:t>
            </a:r>
            <a:r>
              <a:rPr lang="en-US" sz="1200" kern="1200">
                <a:solidFill>
                  <a:schemeClr val="tx1"/>
                </a:solidFill>
                <a:effectLst/>
                <a:latin typeface="+mn-lt"/>
                <a:ea typeface="+mn-ea"/>
                <a:cs typeface="+mn-cs"/>
              </a:rPr>
              <a:t>energy data, software development.</a:t>
            </a:r>
          </a:p>
          <a:p>
            <a:pPr lvl="0"/>
            <a:r>
              <a:rPr lang="en-US" sz="1200" b="1" kern="1200">
                <a:solidFill>
                  <a:schemeClr val="tx1"/>
                </a:solidFill>
                <a:effectLst/>
                <a:latin typeface="+mn-lt"/>
                <a:ea typeface="+mn-ea"/>
                <a:cs typeface="+mn-cs"/>
              </a:rPr>
              <a:t>Facade/Enclosure Designer: </a:t>
            </a:r>
            <a:r>
              <a:rPr lang="en-US" sz="1200" kern="1200">
                <a:solidFill>
                  <a:schemeClr val="tx1"/>
                </a:solidFill>
                <a:effectLst/>
                <a:latin typeface="+mn-lt"/>
                <a:ea typeface="+mn-ea"/>
                <a:cs typeface="+mn-cs"/>
              </a:rPr>
              <a:t>curtain walls, glazing.</a:t>
            </a:r>
          </a:p>
          <a:p>
            <a:pPr lvl="0"/>
            <a:r>
              <a:rPr lang="en-US" sz="1200" b="1" kern="1200">
                <a:solidFill>
                  <a:schemeClr val="tx1"/>
                </a:solidFill>
                <a:effectLst/>
                <a:latin typeface="+mn-lt"/>
                <a:ea typeface="+mn-ea"/>
                <a:cs typeface="+mn-cs"/>
              </a:rPr>
              <a:t>Utility Consultant: </a:t>
            </a:r>
            <a:r>
              <a:rPr lang="en-US" sz="1200" kern="1200">
                <a:solidFill>
                  <a:schemeClr val="tx1"/>
                </a:solidFill>
                <a:effectLst/>
                <a:latin typeface="+mn-lt"/>
                <a:ea typeface="+mn-ea"/>
                <a:cs typeface="+mn-cs"/>
              </a:rPr>
              <a:t>incentives, grid planning.</a:t>
            </a:r>
          </a:p>
          <a:p>
            <a:pPr lvl="0"/>
            <a:r>
              <a:rPr lang="en-US" sz="1200" b="1" kern="1200">
                <a:solidFill>
                  <a:schemeClr val="tx1"/>
                </a:solidFill>
                <a:effectLst/>
                <a:latin typeface="+mn-lt"/>
                <a:ea typeface="+mn-ea"/>
                <a:cs typeface="+mn-cs"/>
              </a:rPr>
              <a:t>Building Performance Engineer: </a:t>
            </a:r>
            <a:r>
              <a:rPr lang="en-US" sz="1200" kern="1200">
                <a:solidFill>
                  <a:schemeClr val="tx1"/>
                </a:solidFill>
                <a:effectLst/>
                <a:latin typeface="+mn-lt"/>
                <a:ea typeface="+mn-ea"/>
                <a:cs typeface="+mn-cs"/>
              </a:rPr>
              <a:t>commissioning, M&amp;V.</a:t>
            </a:r>
          </a:p>
          <a:p>
            <a:endParaRPr lang="en-US"/>
          </a:p>
          <a:p>
            <a:r>
              <a:rPr lang="en-US" b="1"/>
              <a:t>BEM Awareness angle (important for all audiences):</a:t>
            </a:r>
            <a:r>
              <a:rPr lang="en-US"/>
              <a:t> This slide isn't just about becoming an energy modeler. Even if you end up as an architect, a mechanical engineer, or a contractor, you will work alongside energy modelers and rely on their output. An architect who understands BEM can request a shading study and interpret the results to make better design decisions. A project manager who understands the compliance model can anticipate what the energy consultant needs and avoid costly redesigns late in the process. BEM touches every discipline on a building project, and knowing what it is, even at a basic level, makes you more effective in whatever role you choose. That cross-discipline awareness is one of the key takeaways from this presentation.</a:t>
            </a:r>
          </a:p>
        </p:txBody>
      </p:sp>
      <p:sp>
        <p:nvSpPr>
          <p:cNvPr id="4" name="Slide Number Placeholder 3"/>
          <p:cNvSpPr>
            <a:spLocks noGrp="1"/>
          </p:cNvSpPr>
          <p:nvPr>
            <p:ph type="sldNum" sz="quarter" idx="10"/>
          </p:nvPr>
        </p:nvSpPr>
        <p:spPr/>
        <p:txBody>
          <a:bodyPr/>
          <a:lstStyle/>
          <a:p>
            <a:fld id="{F7021451-1387-4CA6-816F-3879F97B5CBC}" type="slidenum">
              <a:rPr lang="en-US"/>
              <a:t>52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*CORE SLIDE*</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A light engagement moment comparing energy modeling to professional Minecraft. Can be skipped if short on time (-0:30).</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"Energy modeling is basically professional Minecraft. You're building 3D structures, assigning materials and properties, and seeing how they perform. Except you get paid for it, and the buildings are real."</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a:br>
            <a:r>
              <a:rPr lang="en-US" sz="1200">
                <a:solidFill>
                  <a:srgbClr val="1E293B"/>
                </a:solidFill>
                <a:latin typeface="Calibri" pitchFamily="34" charset="0"/>
                <a:ea typeface="Calibri" pitchFamily="34" charset="-122"/>
                <a:cs typeface="Calibri" pitchFamily="34" charset="-120"/>
              </a:rPr>
              <a:t>Place blocks -&gt; Draw Thermal Zones</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1E293B"/>
                </a:solidFill>
                <a:latin typeface="Calibri" pitchFamily="34" charset="0"/>
                <a:ea typeface="Calibri" pitchFamily="34" charset="-122"/>
                <a:cs typeface="Calibri" pitchFamily="34" charset="-120"/>
              </a:rPr>
              <a:t>Set biomes &amp; weather -&gt; Apply climate data files</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1E293B"/>
                </a:solidFill>
                <a:latin typeface="Calibri" pitchFamily="34" charset="0"/>
                <a:ea typeface="Calibri" pitchFamily="34" charset="-122"/>
                <a:cs typeface="Calibri" pitchFamily="34" charset="-120"/>
              </a:rPr>
              <a:t>Craft materials -&gt; Assign Wall Assemblies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1E293B"/>
                </a:solidFill>
                <a:latin typeface="Calibri" pitchFamily="34" charset="0"/>
                <a:ea typeface="Calibri" pitchFamily="34" charset="-122"/>
                <a:cs typeface="Calibri" pitchFamily="34" charset="-120"/>
              </a:rPr>
              <a:t>Add lighting &amp; </a:t>
            </a:r>
            <a:r>
              <a:rPr lang="en-US" sz="1200" err="1">
                <a:solidFill>
                  <a:srgbClr val="1E293B"/>
                </a:solidFill>
                <a:latin typeface="Calibri" pitchFamily="34" charset="0"/>
                <a:ea typeface="Calibri" pitchFamily="34" charset="-122"/>
                <a:cs typeface="Calibri" pitchFamily="34" charset="-120"/>
              </a:rPr>
              <a:t>redstone</a:t>
            </a:r>
            <a:r>
              <a:rPr lang="en-US" sz="1200">
                <a:solidFill>
                  <a:srgbClr val="1E293B"/>
                </a:solidFill>
                <a:latin typeface="Calibri" pitchFamily="34" charset="0"/>
                <a:ea typeface="Calibri" pitchFamily="34" charset="-122"/>
                <a:cs typeface="Calibri" pitchFamily="34" charset="-120"/>
              </a:rPr>
              <a:t> -&gt; Design HVAC &amp; Lighting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1E293B"/>
                </a:solidFill>
                <a:latin typeface="Calibri" pitchFamily="34" charset="0"/>
                <a:ea typeface="Calibri" pitchFamily="34" charset="-122"/>
                <a:cs typeface="Calibri" pitchFamily="34" charset="-120"/>
              </a:rPr>
              <a:t>Test survival mode -&gt; Run annual simulation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1E293B"/>
                </a:solidFill>
                <a:latin typeface="Calibri" pitchFamily="34" charset="0"/>
                <a:ea typeface="Calibri" pitchFamily="34" charset="-122"/>
                <a:cs typeface="Calibri" pitchFamily="34" charset="-120"/>
              </a:rPr>
              <a:t>Optimize your base -&gt; iterate for compliance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r>
              <a:rPr lang="en-US" b="1"/>
              <a:t>JOB BENEFITS:</a:t>
            </a:r>
            <a:br>
              <a:rPr lang="en-US"/>
            </a:br>
            <a:r>
              <a:rPr lang="en-US"/>
              <a:t>- </a:t>
            </a:r>
            <a:r>
              <a:rPr lang="en-US" sz="1200" b="0">
                <a:latin typeface="Open Sans Light" panose="020B0306030504020204" pitchFamily="34" charset="0"/>
                <a:ea typeface="Open Sans Light" panose="020B0306030504020204" pitchFamily="34" charset="0"/>
                <a:cs typeface="Open Sans Light" panose="020B0306030504020204" pitchFamily="34" charset="0"/>
              </a:rPr>
              <a:t>Remote and hybrid work environments.</a:t>
            </a:r>
            <a:br>
              <a:rPr lang="en-US" sz="1200" b="0">
                <a:latin typeface="Open Sans Light" panose="020B0306030504020204" pitchFamily="34" charset="0"/>
                <a:ea typeface="Open Sans Light" panose="020B0306030504020204" pitchFamily="34" charset="0"/>
                <a:cs typeface="Open Sans Light" panose="020B0306030504020204" pitchFamily="34" charset="0"/>
              </a:rPr>
            </a:br>
            <a:r>
              <a:rPr lang="en-US" sz="1200" b="0">
                <a:latin typeface="Open Sans Light" panose="020B0306030504020204" pitchFamily="34" charset="0"/>
                <a:ea typeface="Open Sans Light" panose="020B0306030504020204" pitchFamily="34" charset="0"/>
                <a:cs typeface="Open Sans Light" panose="020B0306030504020204" pitchFamily="34" charset="0"/>
              </a:rPr>
              <a:t>- Exposure to the design process and multiple components of a building.</a:t>
            </a:r>
            <a:br>
              <a:rPr lang="en-US" sz="1200" b="0">
                <a:latin typeface="Open Sans Light" panose="020B0306030504020204" pitchFamily="34" charset="0"/>
                <a:ea typeface="Open Sans Light" panose="020B0306030504020204" pitchFamily="34" charset="0"/>
                <a:cs typeface="Open Sans Light" panose="020B0306030504020204" pitchFamily="34" charset="0"/>
              </a:rPr>
            </a:br>
            <a:r>
              <a:rPr lang="en-US" sz="1200" b="0">
                <a:latin typeface="Open Sans Light" panose="020B0306030504020204" pitchFamily="34" charset="0"/>
                <a:ea typeface="Open Sans Light" panose="020B0306030504020204" pitchFamily="34" charset="0"/>
                <a:cs typeface="Open Sans Light" panose="020B0306030504020204" pitchFamily="34" charset="0"/>
              </a:rPr>
              <a:t>- Meaningful and future-focused work. Direct sustainability impact.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latin typeface="Open Sans Light" panose="020B0306030504020204" pitchFamily="34" charset="0"/>
                <a:ea typeface="Open Sans Light" panose="020B0306030504020204" pitchFamily="34" charset="0"/>
                <a:cs typeface="Open Sans Light" panose="020B0306030504020204" pitchFamily="34" charset="0"/>
              </a:rPr>
              <a:t>- Strong career and market demand.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p:txBody>
      </p:sp>
      <p:sp>
        <p:nvSpPr>
          <p:cNvPr id="4" name="Slide Number Placeholder 3"/>
          <p:cNvSpPr>
            <a:spLocks noGrp="1"/>
          </p:cNvSpPr>
          <p:nvPr>
            <p:ph type="sldNum" sz="quarter" idx="5"/>
          </p:nvPr>
        </p:nvSpPr>
        <p:spPr/>
        <p:txBody>
          <a:bodyPr/>
          <a:lstStyle/>
          <a:p>
            <a:fld id="{A54EB0B4-7063-C446-B413-60D213CBB8AB}" type="slidenum">
              <a:rPr lang="en-US" smtClean="0"/>
              <a:t>53</a:t>
            </a:fld>
            <a:endParaRPr lang="en-US"/>
          </a:p>
        </p:txBody>
      </p:sp>
    </p:spTree>
    <p:extLst>
      <p:ext uri="{BB962C8B-B14F-4D97-AF65-F5344CB8AC3E}">
        <p14:creationId xmlns:p14="http://schemas.microsoft.com/office/powerpoint/2010/main" val="38419173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B1D3C-F649-D5B2-9F7C-51BFF09DE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9BF11D-A3DC-0B2C-0F53-01BBB2AD9B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E93E49-E74A-032B-EB3E-1CBF1727C0A1}"/>
              </a:ext>
            </a:extLst>
          </p:cNvPr>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Walks through a typical workday from 9 AM to 4 PM, showing the variety of tasks and disciplines an energy modeler engages with daily.</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9:00 AM: </a:t>
            </a:r>
            <a:r>
              <a:rPr lang="en-US" sz="1200" kern="1200">
                <a:solidFill>
                  <a:schemeClr val="tx1"/>
                </a:solidFill>
                <a:effectLst/>
                <a:latin typeface="+mn-lt"/>
                <a:ea typeface="+mn-ea"/>
                <a:cs typeface="+mn-cs"/>
              </a:rPr>
              <a:t>Review updated architectural plans, check window-to-wall ratios and floor plan changes.</a:t>
            </a:r>
          </a:p>
          <a:p>
            <a:pPr lvl="0"/>
            <a:r>
              <a:rPr lang="en-US" sz="1200" b="1" kern="1200">
                <a:solidFill>
                  <a:schemeClr val="tx1"/>
                </a:solidFill>
                <a:effectLst/>
                <a:latin typeface="+mn-lt"/>
                <a:ea typeface="+mn-ea"/>
                <a:cs typeface="+mn-cs"/>
              </a:rPr>
              <a:t>10:30 AM: </a:t>
            </a:r>
            <a:r>
              <a:rPr lang="en-US" sz="1200" kern="1200">
                <a:solidFill>
                  <a:schemeClr val="tx1"/>
                </a:solidFill>
                <a:effectLst/>
                <a:latin typeface="+mn-lt"/>
                <a:ea typeface="+mn-ea"/>
                <a:cs typeface="+mn-cs"/>
              </a:rPr>
              <a:t>Update the energy model geometry to match.</a:t>
            </a:r>
          </a:p>
          <a:p>
            <a:pPr lvl="0"/>
            <a:r>
              <a:rPr lang="en-US" sz="1200" b="1" kern="1200">
                <a:solidFill>
                  <a:schemeClr val="tx1"/>
                </a:solidFill>
                <a:effectLst/>
                <a:latin typeface="+mn-lt"/>
                <a:ea typeface="+mn-ea"/>
                <a:cs typeface="+mn-cs"/>
              </a:rPr>
              <a:t>1:00 PM: </a:t>
            </a:r>
            <a:r>
              <a:rPr lang="en-US" sz="1200" kern="1200">
                <a:solidFill>
                  <a:schemeClr val="tx1"/>
                </a:solidFill>
                <a:effectLst/>
                <a:latin typeface="+mn-lt"/>
                <a:ea typeface="+mn-ea"/>
                <a:cs typeface="+mn-cs"/>
              </a:rPr>
              <a:t>Coordination call with the MEP engineer about HVAC options.</a:t>
            </a:r>
          </a:p>
          <a:p>
            <a:pPr lvl="0"/>
            <a:r>
              <a:rPr lang="en-US" sz="1200" b="1" kern="1200">
                <a:solidFill>
                  <a:schemeClr val="tx1"/>
                </a:solidFill>
                <a:effectLst/>
                <a:latin typeface="+mn-lt"/>
                <a:ea typeface="+mn-ea"/>
                <a:cs typeface="+mn-cs"/>
              </a:rPr>
              <a:t>2:30 PM: </a:t>
            </a:r>
            <a:r>
              <a:rPr lang="en-US" sz="1200" kern="1200">
                <a:solidFill>
                  <a:schemeClr val="tx1"/>
                </a:solidFill>
                <a:effectLst/>
                <a:latin typeface="+mn-lt"/>
                <a:ea typeface="+mn-ea"/>
                <a:cs typeface="+mn-cs"/>
              </a:rPr>
              <a:t>Run simulations comparing two glazing options.</a:t>
            </a:r>
          </a:p>
          <a:p>
            <a:pPr lvl="0"/>
            <a:r>
              <a:rPr lang="en-US" sz="1200" b="1" kern="1200">
                <a:solidFill>
                  <a:schemeClr val="tx1"/>
                </a:solidFill>
                <a:effectLst/>
                <a:latin typeface="+mn-lt"/>
                <a:ea typeface="+mn-ea"/>
                <a:cs typeface="+mn-cs"/>
              </a:rPr>
              <a:t>4:00 PM: </a:t>
            </a:r>
            <a:r>
              <a:rPr lang="en-US" sz="1200" kern="1200">
                <a:solidFill>
                  <a:schemeClr val="tx1"/>
                </a:solidFill>
                <a:effectLst/>
                <a:latin typeface="+mn-lt"/>
                <a:ea typeface="+mn-ea"/>
                <a:cs typeface="+mn-cs"/>
              </a:rPr>
              <a:t>Prepare the Title 24 compliance report.</a:t>
            </a:r>
          </a:p>
          <a:p>
            <a:pPr lvl="0"/>
            <a:r>
              <a:rPr lang="en-US" sz="1200" kern="1200">
                <a:solidFill>
                  <a:schemeClr val="tx1"/>
                </a:solidFill>
                <a:effectLst/>
                <a:latin typeface="+mn-lt"/>
                <a:ea typeface="+mn-ea"/>
                <a:cs typeface="+mn-cs"/>
              </a:rPr>
              <a:t>"Every day is different. One day you're deep in HVAC systems, the next you're analyzing solar shading. The variety is what keeps it fresh."</a:t>
            </a:r>
          </a:p>
        </p:txBody>
      </p:sp>
      <p:sp>
        <p:nvSpPr>
          <p:cNvPr id="4" name="Slide Number Placeholder 3">
            <a:extLst>
              <a:ext uri="{FF2B5EF4-FFF2-40B4-BE49-F238E27FC236}">
                <a16:creationId xmlns:a16="http://schemas.microsoft.com/office/drawing/2014/main" id="{D6D6A38D-6B01-E000-02B4-D7A3C52E6425}"/>
              </a:ext>
            </a:extLst>
          </p:cNvPr>
          <p:cNvSpPr>
            <a:spLocks noGrp="1"/>
          </p:cNvSpPr>
          <p:nvPr>
            <p:ph type="sldNum" sz="quarter" idx="5"/>
          </p:nvPr>
        </p:nvSpPr>
        <p:spPr/>
        <p:txBody>
          <a:bodyPr/>
          <a:lstStyle/>
          <a:p>
            <a:fld id="{A54EB0B4-7063-C446-B413-60D213CBB8AB}" type="slidenum">
              <a:rPr lang="en-US" smtClean="0"/>
              <a:t>54</a:t>
            </a:fld>
            <a:endParaRPr lang="en-US"/>
          </a:p>
        </p:txBody>
      </p:sp>
    </p:spTree>
    <p:extLst>
      <p:ext uri="{BB962C8B-B14F-4D97-AF65-F5344CB8AC3E}">
        <p14:creationId xmlns:p14="http://schemas.microsoft.com/office/powerpoint/2010/main" val="30183331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Shows the three-column workflow (Modeler / Workflow / AI Assists) to clarify where AI helps and where the modeler's judgment remains irreplaceable.</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Center column (workflow):</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Five steps: drawings arrive, build model inputs, run simulation, interpret results, deliver to design team.</a:t>
            </a:r>
          </a:p>
          <a:p>
            <a:r>
              <a:rPr lang="en-US" sz="1200" b="1" kern="1200">
                <a:solidFill>
                  <a:schemeClr val="tx1"/>
                </a:solidFill>
                <a:effectLst/>
                <a:latin typeface="+mn-lt"/>
                <a:ea typeface="+mn-ea"/>
                <a:cs typeface="+mn-cs"/>
              </a:rPr>
              <a:t>Left column (teal), the modeler:</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Scope the project, draw thermal zones, select HVAC systems, choose scenarios, troubleshoot bad runs, sanity-check the physics, recommend design changes, present to the team, coordinate across disciplines.</a:t>
            </a:r>
          </a:p>
          <a:p>
            <a:r>
              <a:rPr lang="en-US" sz="1200" b="1" kern="1200">
                <a:solidFill>
                  <a:schemeClr val="tx1"/>
                </a:solidFill>
                <a:effectLst/>
                <a:latin typeface="+mn-lt"/>
                <a:ea typeface="+mn-ea"/>
                <a:cs typeface="+mn-cs"/>
              </a:rPr>
              <a:t>Right column (amber), AI assists:</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Flag missing info in drawings, pre-fill inputs from specs, catch outlier inputs, run sanity checks and plot QA data, plot results automatically, draft reports and docs.</a:t>
            </a:r>
          </a:p>
          <a:p>
            <a:pPr lvl="0"/>
            <a:r>
              <a:rPr lang="en-US" sz="1200" b="1" kern="1200">
                <a:solidFill>
                  <a:schemeClr val="tx1"/>
                </a:solidFill>
                <a:effectLst/>
                <a:latin typeface="+mn-lt"/>
                <a:ea typeface="+mn-ea"/>
                <a:cs typeface="+mn-cs"/>
              </a:rPr>
              <a:t>Key message: </a:t>
            </a:r>
            <a:r>
              <a:rPr lang="en-US" sz="1200" kern="1200">
                <a:solidFill>
                  <a:schemeClr val="tx1"/>
                </a:solidFill>
                <a:effectLst/>
                <a:latin typeface="+mn-lt"/>
                <a:ea typeface="+mn-ea"/>
                <a:cs typeface="+mn-cs"/>
              </a:rPr>
              <a:t>"AI makes modelers faster. It doesn't make buildings perform/ comfortable, that's your job."</a:t>
            </a:r>
          </a:p>
        </p:txBody>
      </p:sp>
      <p:sp>
        <p:nvSpPr>
          <p:cNvPr id="4" name="Slide Number Placeholder 3"/>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Identifies six traits that set top performers apart, emphasizing that only one of the six is about software.</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Building Science: </a:t>
            </a:r>
            <a:r>
              <a:rPr lang="en-US" sz="1200" kern="1200">
                <a:solidFill>
                  <a:schemeClr val="tx1"/>
                </a:solidFill>
                <a:effectLst/>
                <a:latin typeface="+mn-lt"/>
                <a:ea typeface="+mn-ea"/>
                <a:cs typeface="+mn-cs"/>
              </a:rPr>
              <a:t>heat transfer, thermodynamics, materials.</a:t>
            </a:r>
          </a:p>
          <a:p>
            <a:pPr lvl="0"/>
            <a:r>
              <a:rPr lang="en-US" sz="1200" b="1" kern="1200">
                <a:solidFill>
                  <a:schemeClr val="tx1"/>
                </a:solidFill>
                <a:effectLst/>
                <a:latin typeface="+mn-lt"/>
                <a:ea typeface="+mn-ea"/>
                <a:cs typeface="+mn-cs"/>
              </a:rPr>
              <a:t>Critical Thinking: </a:t>
            </a:r>
            <a:r>
              <a:rPr lang="en-US" sz="1200" kern="1200">
                <a:solidFill>
                  <a:schemeClr val="tx1"/>
                </a:solidFill>
                <a:effectLst/>
                <a:latin typeface="+mn-lt"/>
                <a:ea typeface="+mn-ea"/>
                <a:cs typeface="+mn-cs"/>
              </a:rPr>
              <a:t>question assumptions, validate inputs.</a:t>
            </a:r>
          </a:p>
          <a:p>
            <a:pPr lvl="0"/>
            <a:r>
              <a:rPr lang="en-US" sz="1200" b="1" kern="1200">
                <a:solidFill>
                  <a:schemeClr val="tx1"/>
                </a:solidFill>
                <a:effectLst/>
                <a:latin typeface="+mn-lt"/>
                <a:ea typeface="+mn-ea"/>
                <a:cs typeface="+mn-cs"/>
              </a:rPr>
              <a:t>Communication: </a:t>
            </a:r>
            <a:r>
              <a:rPr lang="en-US" sz="1200" kern="1200">
                <a:solidFill>
                  <a:schemeClr val="tx1"/>
                </a:solidFill>
                <a:effectLst/>
                <a:latin typeface="+mn-lt"/>
                <a:ea typeface="+mn-ea"/>
                <a:cs typeface="+mn-cs"/>
              </a:rPr>
              <a:t>translate technical results for non-technical audiences.</a:t>
            </a:r>
          </a:p>
          <a:p>
            <a:pPr lvl="0"/>
            <a:r>
              <a:rPr lang="en-US" sz="1200" b="1" kern="1200">
                <a:solidFill>
                  <a:schemeClr val="tx1"/>
                </a:solidFill>
                <a:effectLst/>
                <a:latin typeface="+mn-lt"/>
                <a:ea typeface="+mn-ea"/>
                <a:cs typeface="+mn-cs"/>
              </a:rPr>
              <a:t>Software Fluency: </a:t>
            </a:r>
            <a:r>
              <a:rPr lang="en-US" sz="1200" kern="1200">
                <a:solidFill>
                  <a:schemeClr val="tx1"/>
                </a:solidFill>
                <a:effectLst/>
                <a:latin typeface="+mn-lt"/>
                <a:ea typeface="+mn-ea"/>
                <a:cs typeface="+mn-cs"/>
              </a:rPr>
              <a:t>EnergyPlus, IES VE, Revit, scripting.</a:t>
            </a:r>
          </a:p>
          <a:p>
            <a:pPr lvl="0"/>
            <a:r>
              <a:rPr lang="en-US" sz="1200" b="1" kern="1200">
                <a:solidFill>
                  <a:schemeClr val="tx1"/>
                </a:solidFill>
                <a:effectLst/>
                <a:latin typeface="+mn-lt"/>
                <a:ea typeface="+mn-ea"/>
                <a:cs typeface="+mn-cs"/>
              </a:rPr>
              <a:t>Attention to Detail: </a:t>
            </a:r>
            <a:r>
              <a:rPr lang="en-US" sz="1200" kern="1200">
                <a:solidFill>
                  <a:schemeClr val="tx1"/>
                </a:solidFill>
                <a:effectLst/>
                <a:latin typeface="+mn-lt"/>
                <a:ea typeface="+mn-ea"/>
                <a:cs typeface="+mn-cs"/>
              </a:rPr>
              <a:t>one wrong input invalidates everything.</a:t>
            </a:r>
          </a:p>
          <a:p>
            <a:pPr lvl="0"/>
            <a:r>
              <a:rPr lang="en-US" sz="1200" b="1" kern="1200">
                <a:solidFill>
                  <a:schemeClr val="tx1"/>
                </a:solidFill>
                <a:effectLst/>
                <a:latin typeface="+mn-lt"/>
                <a:ea typeface="+mn-ea"/>
                <a:cs typeface="+mn-cs"/>
              </a:rPr>
              <a:t>Big Picture Vision: </a:t>
            </a:r>
            <a:r>
              <a:rPr lang="en-US" sz="1200" kern="1200">
                <a:solidFill>
                  <a:schemeClr val="tx1"/>
                </a:solidFill>
                <a:effectLst/>
                <a:latin typeface="+mn-lt"/>
                <a:ea typeface="+mn-ea"/>
                <a:cs typeface="+mn-cs"/>
              </a:rPr>
              <a:t>connecting buildings to climate and equity.</a:t>
            </a:r>
          </a:p>
          <a:p>
            <a:pPr lvl="0"/>
            <a:r>
              <a:rPr lang="en-US" sz="1200" kern="1200">
                <a:solidFill>
                  <a:schemeClr val="tx1"/>
                </a:solidFill>
                <a:effectLst/>
                <a:latin typeface="+mn-lt"/>
                <a:ea typeface="+mn-ea"/>
                <a:cs typeface="+mn-cs"/>
              </a:rPr>
              <a:t>"Notice only one of these six is about software. The rest are transferable skills you're already building."</a:t>
            </a:r>
          </a:p>
        </p:txBody>
      </p:sp>
      <p:sp>
        <p:nvSpPr>
          <p:cNvPr id="4" name="Slide Number Placeholder 3"/>
          <p:cNvSpPr>
            <a:spLocks noGrp="1"/>
          </p:cNvSpPr>
          <p:nvPr>
            <p:ph type="sldNum" sz="quarter" idx="10"/>
          </p:nvPr>
        </p:nvSpPr>
        <p:spPr/>
        <p:txBody>
          <a:bodyPr/>
          <a:lstStyle/>
          <a:p>
            <a:fld id="{F7021451-1387-4CA6-816F-3879F97B5CBC}" type="slidenum">
              <a:rPr lang="en-US"/>
              <a:t>56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Maps four academic backgrounds to their corresponding first certifications and entry roles in BEM.</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STEM/Engineering: </a:t>
            </a:r>
            <a:r>
              <a:rPr lang="en-US" sz="1200" kern="1200">
                <a:solidFill>
                  <a:schemeClr val="tx1"/>
                </a:solidFill>
                <a:effectLst/>
                <a:latin typeface="+mn-lt"/>
                <a:ea typeface="+mn-ea"/>
                <a:cs typeface="+mn-cs"/>
              </a:rPr>
              <a:t>Mech or Civil Eng major, ASHRAE BEMP cert, enter as energy analyst.</a:t>
            </a:r>
          </a:p>
          <a:p>
            <a:pPr lvl="0"/>
            <a:r>
              <a:rPr lang="en-US" sz="1200" b="1" kern="1200">
                <a:solidFill>
                  <a:schemeClr val="tx1"/>
                </a:solidFill>
                <a:effectLst/>
                <a:latin typeface="+mn-lt"/>
                <a:ea typeface="+mn-ea"/>
                <a:cs typeface="+mn-cs"/>
              </a:rPr>
              <a:t>Architecture: </a:t>
            </a:r>
            <a:r>
              <a:rPr lang="en-US" sz="1200" kern="1200">
                <a:solidFill>
                  <a:schemeClr val="tx1"/>
                </a:solidFill>
                <a:effectLst/>
                <a:latin typeface="+mn-lt"/>
                <a:ea typeface="+mn-ea"/>
                <a:cs typeface="+mn-cs"/>
              </a:rPr>
              <a:t>Architecture/Building Science major, LEED AP BD+C cert, enter as sustainability designer.</a:t>
            </a:r>
          </a:p>
          <a:p>
            <a:pPr lvl="0"/>
            <a:r>
              <a:rPr lang="en-US" sz="1200" b="1" kern="1200">
                <a:solidFill>
                  <a:schemeClr val="tx1"/>
                </a:solidFill>
                <a:effectLst/>
                <a:latin typeface="+mn-lt"/>
                <a:ea typeface="+mn-ea"/>
                <a:cs typeface="+mn-cs"/>
              </a:rPr>
              <a:t>Environmental Studies: </a:t>
            </a:r>
            <a:r>
              <a:rPr lang="en-US" sz="1200" kern="1200">
                <a:solidFill>
                  <a:schemeClr val="tx1"/>
                </a:solidFill>
                <a:effectLst/>
                <a:latin typeface="+mn-lt"/>
                <a:ea typeface="+mn-ea"/>
                <a:cs typeface="+mn-cs"/>
              </a:rPr>
              <a:t>Env Science/Policy major, LEED GA or CABEC CEA cert, enter as energy code consultant.</a:t>
            </a:r>
          </a:p>
          <a:p>
            <a:pPr lvl="0"/>
            <a:r>
              <a:rPr lang="en-US" sz="1200" b="1" kern="1200">
                <a:solidFill>
                  <a:schemeClr val="tx1"/>
                </a:solidFill>
                <a:effectLst/>
                <a:latin typeface="+mn-lt"/>
                <a:ea typeface="+mn-ea"/>
                <a:cs typeface="+mn-cs"/>
              </a:rPr>
              <a:t>Computer Science: </a:t>
            </a:r>
            <a:r>
              <a:rPr lang="en-US" sz="1200" kern="1200">
                <a:solidFill>
                  <a:schemeClr val="tx1"/>
                </a:solidFill>
                <a:effectLst/>
                <a:latin typeface="+mn-lt"/>
                <a:ea typeface="+mn-ea"/>
                <a:cs typeface="+mn-cs"/>
              </a:rPr>
              <a:t>CS/Data Science major, EnergyPlus certificate, enter as building data analyst.</a:t>
            </a:r>
          </a:p>
          <a:p>
            <a:pPr lvl="0"/>
            <a:r>
              <a:rPr lang="en-US" sz="1200" kern="1200">
                <a:solidFill>
                  <a:schemeClr val="tx1"/>
                </a:solidFill>
                <a:effectLst/>
                <a:latin typeface="+mn-lt"/>
                <a:ea typeface="+mn-ea"/>
                <a:cs typeface="+mn-cs"/>
              </a:rPr>
              <a:t>"All roads lead to energy modeling."</a:t>
            </a:r>
          </a:p>
        </p:txBody>
      </p:sp>
      <p:sp>
        <p:nvSpPr>
          <p:cNvPr id="4" name="Slide Number Placeholder 3"/>
          <p:cNvSpPr>
            <a:spLocks noGrp="1"/>
          </p:cNvSpPr>
          <p:nvPr>
            <p:ph type="sldNum" sz="quarter" idx="10"/>
          </p:nvPr>
        </p:nvSpPr>
        <p:spPr/>
        <p:txBody>
          <a:bodyPr/>
          <a:lstStyle/>
          <a:p>
            <a:fld id="{F7021451-1387-4CA6-816F-3879F97B5CBC}" type="slidenum">
              <a:rPr lang="en-US"/>
              <a:t>57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6B7B78"/>
                </a:solidFill>
                <a:latin typeface="Arial" pitchFamily="34" charset="0"/>
                <a:ea typeface="Arial" pitchFamily="34" charset="-122"/>
                <a:cs typeface="Arial" pitchFamily="34" charset="-120"/>
              </a:rPr>
              <a:t>Sources: </a:t>
            </a:r>
            <a:r>
              <a:rPr lang="en-US" sz="1200">
                <a:solidFill>
                  <a:srgbClr val="999999"/>
                </a:solidFill>
                <a:latin typeface="Arial" pitchFamily="34" charset="0"/>
                <a:ea typeface="Arial" pitchFamily="34" charset="-122"/>
                <a:cs typeface="Arial" pitchFamily="34" charset="-120"/>
              </a:rPr>
              <a:t>O*NET 17-2199.03 — Energy Engineers, Except Wind and Solar. BLS Occupational Employment &amp; Wages, 17-2199 (Engineers, All Other) and 11-9041 (Architectural &amp; Engineering Managers), 2024 data. Glassdoor salary data for “Energy Modeler,” “Sustainability Consultant,” accessed March 2026. </a:t>
            </a:r>
            <a:r>
              <a:rPr lang="en-US" sz="1200" i="1">
                <a:solidFill>
                  <a:srgbClr val="999999"/>
                </a:solidFill>
                <a:latin typeface="Arial" pitchFamily="34" charset="0"/>
                <a:ea typeface="Arial" pitchFamily="34" charset="-122"/>
                <a:cs typeface="Arial" pitchFamily="34" charset="-120"/>
              </a:rPr>
              <a:t>Figures reflect national ranges.</a:t>
            </a:r>
            <a:endParaRPr lang="en-US" sz="1200"/>
          </a:p>
          <a:p>
            <a:br>
              <a:rPr lang="en-US"/>
            </a:br>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Presents sourced salary data across four career tiers (entry through principal) and five specialization branches.</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Four tiers:</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Entry (0-2 yrs): </a:t>
            </a:r>
            <a:r>
              <a:rPr lang="en-US" sz="1200" kern="1200">
                <a:solidFill>
                  <a:schemeClr val="tx1"/>
                </a:solidFill>
                <a:effectLst/>
                <a:latin typeface="+mn-lt"/>
                <a:ea typeface="+mn-ea"/>
                <a:cs typeface="+mn-cs"/>
              </a:rPr>
              <a:t>$55,000 to $75,000.</a:t>
            </a:r>
          </a:p>
          <a:p>
            <a:pPr lvl="0"/>
            <a:r>
              <a:rPr lang="en-US" sz="1200" b="1" kern="1200">
                <a:solidFill>
                  <a:schemeClr val="tx1"/>
                </a:solidFill>
                <a:effectLst/>
                <a:latin typeface="+mn-lt"/>
                <a:ea typeface="+mn-ea"/>
                <a:cs typeface="+mn-cs"/>
              </a:rPr>
              <a:t>Mid (3-6 yrs): </a:t>
            </a:r>
            <a:r>
              <a:rPr lang="en-US" sz="1200" kern="1200">
                <a:solidFill>
                  <a:schemeClr val="tx1"/>
                </a:solidFill>
                <a:effectLst/>
                <a:latin typeface="+mn-lt"/>
                <a:ea typeface="+mn-ea"/>
                <a:cs typeface="+mn-cs"/>
              </a:rPr>
              <a:t>$75,000 to $110,000.</a:t>
            </a:r>
          </a:p>
          <a:p>
            <a:pPr lvl="0"/>
            <a:r>
              <a:rPr lang="en-US" sz="1200" b="1" kern="1200">
                <a:solidFill>
                  <a:schemeClr val="tx1"/>
                </a:solidFill>
                <a:effectLst/>
                <a:latin typeface="+mn-lt"/>
                <a:ea typeface="+mn-ea"/>
                <a:cs typeface="+mn-cs"/>
              </a:rPr>
              <a:t>Senior (7-12 yrs): </a:t>
            </a:r>
            <a:r>
              <a:rPr lang="en-US" sz="1200" kern="1200">
                <a:solidFill>
                  <a:schemeClr val="tx1"/>
                </a:solidFill>
                <a:effectLst/>
                <a:latin typeface="+mn-lt"/>
                <a:ea typeface="+mn-ea"/>
                <a:cs typeface="+mn-cs"/>
              </a:rPr>
              <a:t>$100,000 to $145,000.</a:t>
            </a:r>
          </a:p>
          <a:p>
            <a:pPr lvl="0"/>
            <a:r>
              <a:rPr lang="en-US" sz="1200" b="1" kern="1200">
                <a:solidFill>
                  <a:schemeClr val="tx1"/>
                </a:solidFill>
                <a:effectLst/>
                <a:latin typeface="+mn-lt"/>
                <a:ea typeface="+mn-ea"/>
                <a:cs typeface="+mn-cs"/>
              </a:rPr>
              <a:t>Principal (12+ yrs): </a:t>
            </a:r>
            <a:r>
              <a:rPr lang="en-US" sz="1200" kern="1200">
                <a:solidFill>
                  <a:schemeClr val="tx1"/>
                </a:solidFill>
                <a:effectLst/>
                <a:latin typeface="+mn-lt"/>
                <a:ea typeface="+mn-ea"/>
                <a:cs typeface="+mn-cs"/>
              </a:rPr>
              <a:t>$130,000 to $185,000+.</a:t>
            </a:r>
          </a:p>
          <a:p>
            <a:pPr lvl="0"/>
            <a:r>
              <a:rPr lang="en-US" sz="1200" kern="1200">
                <a:solidFill>
                  <a:schemeClr val="tx1"/>
                </a:solidFill>
                <a:effectLst/>
                <a:latin typeface="+mn-lt"/>
                <a:ea typeface="+mn-ea"/>
                <a:cs typeface="+mn-cs"/>
              </a:rPr>
              <a:t>Ranges vary by region, organization size, and specialization. California and coastal metros trend toward the higher end.</a:t>
            </a:r>
          </a:p>
          <a:p>
            <a:r>
              <a:rPr lang="en-US" sz="1200" b="1" kern="1200">
                <a:solidFill>
                  <a:schemeClr val="tx1"/>
                </a:solidFill>
                <a:effectLst/>
                <a:latin typeface="+mn-lt"/>
                <a:ea typeface="+mn-ea"/>
                <a:cs typeface="+mn-cs"/>
              </a:rPr>
              <a:t>Career branches:</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Code consulting, sustainability director role, software development at a BEM tool company, utility efficiency programs, policy and research at a national lab or the CEC.</a:t>
            </a:r>
          </a:p>
          <a:p>
            <a:pPr lvl="0"/>
            <a:r>
              <a:rPr lang="en-US" sz="1200" kern="1200">
                <a:solidFill>
                  <a:schemeClr val="tx1"/>
                </a:solidFill>
                <a:effectLst/>
                <a:latin typeface="+mn-lt"/>
                <a:ea typeface="+mn-ea"/>
                <a:cs typeface="+mn-cs"/>
              </a:rPr>
              <a:t>"The career doesn't just go up, it branches."</a:t>
            </a:r>
          </a:p>
          <a:p>
            <a:r>
              <a:rPr lang="en-US"/>
              <a:t>
————————————————————
SALARY DATA SOURCES &amp; LINKS
O*NET / Bureau of Labor Statistics — primary reference:
• O*NET 17-2199.03 — Energy Engineers, Except Wind and Solar: https://www.onetonline.org/link/summary/17-2199.03
• BLS Occupational Employment &amp; Wages, 17-2199 (Engineers, All Other): https://www.bls.gov/oes/current/oes172199.htm
• BLS Occupational Outlook — Architectural &amp; Engineering Managers (11-9041) for senior/principal tiers: https://www.bls.gov/ooh/management/architectural-and-engineering-managers.htm
Note: O*NET 17-2199.03 is the closest standard occupational classification to building energy modeling roles. Entry and senior ranges derived from BLS 10th–90th percentile bands mapped to experience tiers. Manager classification used for principal-level roles.
Glassdoor salary data (accessed March 2026):
• "Energy Modeler": https://www.glassdoor.com/Salaries/energy-modeler-salary-SRCH_KO0,14.htm
• "Sustainability Consultant": https://www.glassdoor.com/Salaries/sustainability-consultant-salary-SRCH_KO0,25.htm
Note: Sample sizes for "energy modeler" are small. Cross-referenced with BLS and professional surveys for validation.</a:t>
            </a:r>
          </a:p>
        </p:txBody>
      </p:sp>
      <p:sp>
        <p:nvSpPr>
          <p:cNvPr id="4" name="Slide Number Placeholder 3"/>
          <p:cNvSpPr>
            <a:spLocks noGrp="1"/>
          </p:cNvSpPr>
          <p:nvPr>
            <p:ph type="sldNum" sz="quarter" idx="10"/>
          </p:nvPr>
        </p:nvSpPr>
        <p:spPr/>
        <p:txBody>
          <a:bodyPr/>
          <a:lstStyle/>
          <a:p>
            <a:fld id="{F7021451-1387-4CA6-816F-3879F97B5CBC}" type="slidenum">
              <a:rPr lang="en-US"/>
              <a:t>58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FDAAA-4CB3-E5A3-C6E4-AFF38F0201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12B379-AB91-C079-035E-F0824D7194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C33C7A-5B4A-5BE9-E89D-A4D5DA08DFC1}"/>
              </a:ext>
            </a:extLst>
          </p:cNvPr>
          <p:cNvSpPr>
            <a:spLocks noGrp="1"/>
          </p:cNvSpPr>
          <p:nvPr>
            <p:ph type="body" idx="1"/>
          </p:nvPr>
        </p:nvSpPr>
        <p:spPr/>
        <p:txBody>
          <a:bodyPr/>
          <a:lstStyle/>
          <a:p>
            <a:r>
              <a:rPr lang="en-US" sz="1200" b="1" kern="1200">
                <a:solidFill>
                  <a:schemeClr val="tx1"/>
                </a:solidFill>
                <a:effectLst/>
                <a:latin typeface="+mn-lt"/>
                <a:ea typeface="+mn-ea"/>
                <a:cs typeface="+mn-cs"/>
              </a:rPr>
              <a:t>*CORE SLIDE*</a:t>
            </a: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Presents six key professional resources students should bookmark.</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Energy Code Ace: </a:t>
            </a:r>
            <a:r>
              <a:rPr lang="en-US" sz="1200" kern="1200">
                <a:solidFill>
                  <a:schemeClr val="tx1"/>
                </a:solidFill>
                <a:effectLst/>
                <a:latin typeface="+mn-lt"/>
                <a:ea typeface="+mn-ea"/>
                <a:cs typeface="+mn-cs"/>
              </a:rPr>
              <a:t>free code compliance training.</a:t>
            </a:r>
          </a:p>
          <a:p>
            <a:pPr lvl="0"/>
            <a:r>
              <a:rPr lang="en-US" sz="1200" b="1" kern="1200">
                <a:solidFill>
                  <a:schemeClr val="tx1"/>
                </a:solidFill>
                <a:effectLst/>
                <a:latin typeface="+mn-lt"/>
                <a:ea typeface="+mn-ea"/>
                <a:cs typeface="+mn-cs"/>
              </a:rPr>
              <a:t>CABEC: </a:t>
            </a:r>
            <a:r>
              <a:rPr lang="en-US" sz="1200" kern="1200">
                <a:solidFill>
                  <a:schemeClr val="tx1"/>
                </a:solidFill>
                <a:effectLst/>
                <a:latin typeface="+mn-lt"/>
                <a:ea typeface="+mn-ea"/>
                <a:cs typeface="+mn-cs"/>
              </a:rPr>
              <a:t>professional organization supporting energy consultants.</a:t>
            </a:r>
          </a:p>
          <a:p>
            <a:pPr lvl="0"/>
            <a:r>
              <a:rPr lang="en-US" sz="1200" b="1" kern="1200">
                <a:solidFill>
                  <a:schemeClr val="tx1"/>
                </a:solidFill>
                <a:effectLst/>
                <a:latin typeface="+mn-lt"/>
                <a:ea typeface="+mn-ea"/>
                <a:cs typeface="+mn-cs"/>
              </a:rPr>
              <a:t>USGBC California: </a:t>
            </a:r>
            <a:r>
              <a:rPr lang="en-US" sz="1200" kern="1200">
                <a:solidFill>
                  <a:schemeClr val="tx1"/>
                </a:solidFill>
                <a:effectLst/>
                <a:latin typeface="+mn-lt"/>
                <a:ea typeface="+mn-ea"/>
                <a:cs typeface="+mn-cs"/>
              </a:rPr>
              <a:t>sustainable building education.</a:t>
            </a:r>
          </a:p>
          <a:p>
            <a:pPr lvl="0"/>
            <a:r>
              <a:rPr lang="en-US" sz="1200" b="1" kern="1200">
                <a:solidFill>
                  <a:schemeClr val="tx1"/>
                </a:solidFill>
                <a:effectLst/>
                <a:latin typeface="+mn-lt"/>
                <a:ea typeface="+mn-ea"/>
                <a:cs typeface="+mn-cs"/>
              </a:rPr>
              <a:t>3C-REN / I-REN: </a:t>
            </a:r>
            <a:r>
              <a:rPr lang="en-US" sz="1200" kern="1200">
                <a:solidFill>
                  <a:schemeClr val="tx1"/>
                </a:solidFill>
                <a:effectLst/>
                <a:latin typeface="+mn-lt"/>
                <a:ea typeface="+mn-ea"/>
                <a:cs typeface="+mn-cs"/>
              </a:rPr>
              <a:t>regional energy networks for building performance training.</a:t>
            </a:r>
          </a:p>
          <a:p>
            <a:pPr lvl="0"/>
            <a:r>
              <a:rPr lang="en-US" sz="1200" b="1" kern="1200" err="1">
                <a:solidFill>
                  <a:schemeClr val="tx1"/>
                </a:solidFill>
                <a:effectLst/>
                <a:latin typeface="+mn-lt"/>
                <a:ea typeface="+mn-ea"/>
                <a:cs typeface="+mn-cs"/>
              </a:rPr>
              <a:t>CalBEM</a:t>
            </a:r>
            <a:r>
              <a:rPr lang="en-US" sz="1200" b="1" kern="1200">
                <a:solidFill>
                  <a:schemeClr val="tx1"/>
                </a:solidFill>
                <a:effectLst/>
                <a:latin typeface="+mn-lt"/>
                <a:ea typeface="+mn-ea"/>
                <a:cs typeface="+mn-cs"/>
              </a:rPr>
              <a:t>: </a:t>
            </a:r>
            <a:r>
              <a:rPr lang="en-US" sz="1200" b="0" kern="1200">
                <a:solidFill>
                  <a:schemeClr val="tx1"/>
                </a:solidFill>
                <a:effectLst/>
                <a:latin typeface="+mn-lt"/>
                <a:ea typeface="+mn-ea"/>
                <a:cs typeface="+mn-cs"/>
              </a:rPr>
              <a:t>statewide collaborative for California BEM</a:t>
            </a:r>
            <a:r>
              <a:rPr lang="en-US" sz="1200" kern="1200">
                <a:solidFill>
                  <a:schemeClr val="tx1"/>
                </a:solidFill>
                <a:effectLst/>
                <a:latin typeface="+mn-lt"/>
                <a:ea typeface="+mn-ea"/>
                <a:cs typeface="+mn-cs"/>
              </a:rPr>
              <a:t>.</a:t>
            </a:r>
          </a:p>
          <a:p>
            <a:pPr lvl="0"/>
            <a:r>
              <a:rPr lang="en-US" sz="1200" b="1" kern="1200">
                <a:solidFill>
                  <a:schemeClr val="tx1"/>
                </a:solidFill>
                <a:effectLst/>
                <a:latin typeface="+mn-lt"/>
                <a:ea typeface="+mn-ea"/>
                <a:cs typeface="+mn-cs"/>
              </a:rPr>
              <a:t>IBPSA-USA: </a:t>
            </a:r>
            <a:r>
              <a:rPr lang="en-US" sz="1200" kern="1200">
                <a:solidFill>
                  <a:schemeClr val="tx1"/>
                </a:solidFill>
                <a:effectLst/>
                <a:latin typeface="+mn-lt"/>
                <a:ea typeface="+mn-ea"/>
                <a:cs typeface="+mn-cs"/>
              </a:rPr>
              <a:t>building simulation science.</a:t>
            </a:r>
          </a:p>
          <a:p>
            <a:pPr lvl="0"/>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All of these have free resources and events.</a:t>
            </a:r>
          </a:p>
        </p:txBody>
      </p:sp>
      <p:sp>
        <p:nvSpPr>
          <p:cNvPr id="4" name="Slide Number Placeholder 3">
            <a:extLst>
              <a:ext uri="{FF2B5EF4-FFF2-40B4-BE49-F238E27FC236}">
                <a16:creationId xmlns:a16="http://schemas.microsoft.com/office/drawing/2014/main" id="{73170881-F71B-6E7B-2942-AF5301DA13E1}"/>
              </a:ext>
            </a:extLst>
          </p:cNvPr>
          <p:cNvSpPr>
            <a:spLocks noGrp="1"/>
          </p:cNvSpPr>
          <p:nvPr>
            <p:ph type="sldNum" sz="quarter" idx="5"/>
          </p:nvPr>
        </p:nvSpPr>
        <p:spPr/>
        <p:txBody>
          <a:bodyPr/>
          <a:lstStyle/>
          <a:p>
            <a:fld id="{A54EB0B4-7063-C446-B413-60D213CBB8AB}" type="slidenum">
              <a:rPr lang="en-US" smtClean="0"/>
              <a:t>59</a:t>
            </a:fld>
            <a:endParaRPr lang="en-US"/>
          </a:p>
        </p:txBody>
      </p:sp>
    </p:spTree>
    <p:extLst>
      <p:ext uri="{BB962C8B-B14F-4D97-AF65-F5344CB8AC3E}">
        <p14:creationId xmlns:p14="http://schemas.microsoft.com/office/powerpoint/2010/main" val="2012685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*CORE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Credits the organizations and funding source behind the initiative. Required for compliance with SCE program acknowledgment requirements.</a:t>
            </a: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Use this Slide Script:</a:t>
            </a:r>
            <a:br>
              <a:rPr lang="en-US" sz="1200" kern="1200">
                <a:solidFill>
                  <a:schemeClr val="tx1"/>
                </a:solidFill>
                <a:effectLst/>
                <a:latin typeface="+mn-lt"/>
                <a:ea typeface="+mn-ea"/>
                <a:cs typeface="+mn-cs"/>
              </a:rPr>
            </a:b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a:t>
            </a:r>
            <a:r>
              <a:rPr lang="en-US" sz="1200" b="1" kern="1200">
                <a:solidFill>
                  <a:schemeClr val="tx1"/>
                </a:solidFill>
                <a:effectLst/>
                <a:latin typeface="+mn-lt"/>
                <a:ea typeface="+mn-ea"/>
                <a:cs typeface="+mn-cs"/>
              </a:rPr>
              <a:t>This presentation is a product of the Codes and Standards Compliance Improvement subprogram and the California Building Energy Modeling (</a:t>
            </a:r>
            <a:r>
              <a:rPr lang="en-US" sz="1200" b="1" kern="1200" err="1">
                <a:solidFill>
                  <a:schemeClr val="tx1"/>
                </a:solidFill>
                <a:effectLst/>
                <a:latin typeface="+mn-lt"/>
                <a:ea typeface="+mn-ea"/>
                <a:cs typeface="+mn-cs"/>
              </a:rPr>
              <a:t>CalBEM</a:t>
            </a:r>
            <a:r>
              <a:rPr lang="en-US" sz="1200" b="1" kern="1200">
                <a:solidFill>
                  <a:schemeClr val="tx1"/>
                </a:solidFill>
                <a:effectLst/>
                <a:latin typeface="+mn-lt"/>
                <a:ea typeface="+mn-ea"/>
                <a:cs typeface="+mn-cs"/>
              </a:rPr>
              <a:t>) initiative, both of which are funded by California utility customers and administered by Southern California Edison Company (SCE) under the auspices of the California Public Utilities Commission. </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The project is being facilitated by A2 Efficiency and West Monroe.</a:t>
            </a:r>
            <a:r>
              <a:rPr lang="en-US" sz="1200" kern="1200">
                <a:solidFill>
                  <a:schemeClr val="tx1"/>
                </a:solidFill>
                <a:effectLst/>
                <a:latin typeface="+mn-lt"/>
                <a:ea typeface="+mn-ea"/>
                <a:cs typeface="+mn-cs"/>
              </a:rPr>
              <a:t>”</a:t>
            </a:r>
            <a:br>
              <a:rPr lang="en-US" sz="1200" kern="1200">
                <a:solidFill>
                  <a:schemeClr val="tx1"/>
                </a:solidFill>
                <a:effectLst/>
                <a:latin typeface="+mn-lt"/>
                <a:ea typeface="+mn-ea"/>
                <a:cs typeface="+mn-cs"/>
              </a:rPr>
            </a:br>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NOTES:</a:t>
            </a:r>
            <a:br>
              <a:rPr lang="en-US" sz="1200" kern="1200">
                <a:solidFill>
                  <a:schemeClr val="tx1"/>
                </a:solidFill>
                <a:effectLst/>
                <a:latin typeface="+mn-lt"/>
                <a:ea typeface="+mn-ea"/>
                <a:cs typeface="+mn-cs"/>
              </a:rPr>
            </a:br>
            <a:r>
              <a:rPr lang="en-US"/>
              <a:t>SCE logo must be on white background.</a:t>
            </a:r>
          </a:p>
          <a:p>
            <a:endParaRPr lang="en-US"/>
          </a:p>
        </p:txBody>
      </p:sp>
      <p:sp>
        <p:nvSpPr>
          <p:cNvPr id="4" name="Slide Number Placeholder 3"/>
          <p:cNvSpPr>
            <a:spLocks noGrp="1"/>
          </p:cNvSpPr>
          <p:nvPr>
            <p:ph type="sldNum" sz="quarter" idx="5"/>
          </p:nvPr>
        </p:nvSpPr>
        <p:spPr/>
        <p:txBody>
          <a:bodyPr/>
          <a:lstStyle/>
          <a:p>
            <a:fld id="{A54EB0B4-7063-C446-B413-60D213CBB8AB}" type="slidenum">
              <a:rPr lang="en-US" smtClean="0"/>
              <a:t>6</a:t>
            </a:fld>
            <a:endParaRPr lang="en-US"/>
          </a:p>
        </p:txBody>
      </p:sp>
    </p:spTree>
    <p:extLst>
      <p:ext uri="{BB962C8B-B14F-4D97-AF65-F5344CB8AC3E}">
        <p14:creationId xmlns:p14="http://schemas.microsoft.com/office/powerpoint/2010/main" val="30124973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*CORE SLIDE*</a:t>
            </a: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Highlights the free training classes offered by SCE and PG&amp;E energy education centers.</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Both SCE and PG&amp;E have energy education centers offering free classes, online and in person.</a:t>
            </a:r>
          </a:p>
          <a:p>
            <a:pPr lvl="0"/>
            <a:r>
              <a:rPr lang="en-US" sz="1200" kern="1200">
                <a:solidFill>
                  <a:schemeClr val="tx1"/>
                </a:solidFill>
                <a:effectLst/>
                <a:latin typeface="+mn-lt"/>
                <a:ea typeface="+mn-ea"/>
                <a:cs typeface="+mn-cs"/>
              </a:rPr>
              <a:t>Covers everything from energy fundamentals to advanced building science.</a:t>
            </a:r>
          </a:p>
        </p:txBody>
      </p:sp>
      <p:sp>
        <p:nvSpPr>
          <p:cNvPr id="4" name="Slide Number Placeholder 3"/>
          <p:cNvSpPr>
            <a:spLocks noGrp="1"/>
          </p:cNvSpPr>
          <p:nvPr>
            <p:ph type="sldNum" sz="quarter" idx="5"/>
          </p:nvPr>
        </p:nvSpPr>
        <p:spPr/>
        <p:txBody>
          <a:bodyPr/>
          <a:lstStyle/>
          <a:p>
            <a:fld id="{A54EB0B4-7063-C446-B413-60D213CBB8AB}" type="slidenum">
              <a:rPr lang="en-US" smtClean="0"/>
              <a:t>60</a:t>
            </a:fld>
            <a:endParaRPr lang="en-US"/>
          </a:p>
        </p:txBody>
      </p:sp>
    </p:spTree>
    <p:extLst>
      <p:ext uri="{BB962C8B-B14F-4D97-AF65-F5344CB8AC3E}">
        <p14:creationId xmlns:p14="http://schemas.microsoft.com/office/powerpoint/2010/main" val="264486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Points students to three targeted job search resources for BEM careers.</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USGBC California Green Jobs: </a:t>
            </a:r>
            <a:r>
              <a:rPr lang="en-US" sz="1200" kern="1200">
                <a:solidFill>
                  <a:schemeClr val="tx1"/>
                </a:solidFill>
                <a:effectLst/>
                <a:latin typeface="+mn-lt"/>
                <a:ea typeface="+mn-ea"/>
                <a:cs typeface="+mn-cs"/>
              </a:rPr>
              <a:t>California sustainability positions.</a:t>
            </a:r>
          </a:p>
          <a:p>
            <a:pPr lvl="0"/>
            <a:r>
              <a:rPr lang="en-US" sz="1200" b="1" kern="1200">
                <a:solidFill>
                  <a:schemeClr val="tx1"/>
                </a:solidFill>
                <a:effectLst/>
                <a:latin typeface="+mn-lt"/>
                <a:ea typeface="+mn-ea"/>
                <a:cs typeface="+mn-cs"/>
              </a:rPr>
              <a:t>IBPSA-USA Jobs: </a:t>
            </a:r>
            <a:r>
              <a:rPr lang="en-US" sz="1200" kern="1200">
                <a:solidFill>
                  <a:schemeClr val="tx1"/>
                </a:solidFill>
                <a:effectLst/>
                <a:latin typeface="+mn-lt"/>
                <a:ea typeface="+mn-ea"/>
                <a:cs typeface="+mn-cs"/>
              </a:rPr>
              <a:t>modeling-specific roles.</a:t>
            </a:r>
          </a:p>
          <a:p>
            <a:pPr lvl="0"/>
            <a:r>
              <a:rPr lang="en-US" sz="1200" b="1" kern="1200">
                <a:solidFill>
                  <a:schemeClr val="tx1"/>
                </a:solidFill>
                <a:effectLst/>
                <a:latin typeface="+mn-lt"/>
                <a:ea typeface="+mn-ea"/>
                <a:cs typeface="+mn-cs"/>
              </a:rPr>
              <a:t>CABEC Mentorship Program: </a:t>
            </a:r>
            <a:r>
              <a:rPr lang="en-US" sz="1200" kern="1200">
                <a:solidFill>
                  <a:schemeClr val="tx1"/>
                </a:solidFill>
                <a:effectLst/>
                <a:latin typeface="+mn-lt"/>
                <a:ea typeface="+mn-ea"/>
                <a:cs typeface="+mn-cs"/>
              </a:rPr>
              <a:t>pairs new energy consultants with experienced professionals.</a:t>
            </a:r>
          </a:p>
          <a:p>
            <a:pPr lvl="0"/>
            <a:r>
              <a:rPr lang="en-US" sz="1200" kern="1200">
                <a:solidFill>
                  <a:schemeClr val="tx1"/>
                </a:solidFill>
                <a:effectLst/>
                <a:latin typeface="+mn-lt"/>
                <a:ea typeface="+mn-ea"/>
                <a:cs typeface="+mn-cs"/>
              </a:rPr>
              <a:t>"More targeted than LinkedIn/ Indeed for this field."</a:t>
            </a:r>
            <a:br>
              <a:rPr lang="en-US"/>
            </a:br>
            <a:endParaRPr lang="en-US"/>
          </a:p>
        </p:txBody>
      </p:sp>
      <p:sp>
        <p:nvSpPr>
          <p:cNvPr id="4" name="Slide Number Placeholder 3"/>
          <p:cNvSpPr>
            <a:spLocks noGrp="1"/>
          </p:cNvSpPr>
          <p:nvPr>
            <p:ph type="sldNum" sz="quarter" idx="5"/>
          </p:nvPr>
        </p:nvSpPr>
        <p:spPr/>
        <p:txBody>
          <a:bodyPr/>
          <a:lstStyle/>
          <a:p>
            <a:fld id="{A54EB0B4-7063-C446-B413-60D213CBB8AB}" type="slidenum">
              <a:rPr lang="en-US" smtClean="0"/>
              <a:t>61</a:t>
            </a:fld>
            <a:endParaRPr lang="en-US"/>
          </a:p>
        </p:txBody>
      </p:sp>
    </p:spTree>
    <p:extLst>
      <p:ext uri="{BB962C8B-B14F-4D97-AF65-F5344CB8AC3E}">
        <p14:creationId xmlns:p14="http://schemas.microsoft.com/office/powerpoint/2010/main" val="25833881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For near graduation students could use certifications section</a:t>
            </a:r>
          </a:p>
          <a:p>
            <a:endParaRPr lang="en-US" i="1"/>
          </a:p>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Transition slide for the final section.</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Transition: "Last section, certifications and next steps."</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62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Introduces five key professional certifications in the BEM field.</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CABEC CEA: </a:t>
            </a:r>
            <a:r>
              <a:rPr lang="en-US" sz="1200" kern="1200">
                <a:solidFill>
                  <a:schemeClr val="tx1"/>
                </a:solidFill>
                <a:effectLst/>
                <a:latin typeface="+mn-lt"/>
                <a:ea typeface="+mn-ea"/>
                <a:cs typeface="+mn-cs"/>
              </a:rPr>
              <a:t>certifies expertise in California's Title 24 standards.</a:t>
            </a:r>
          </a:p>
          <a:p>
            <a:pPr lvl="0"/>
            <a:r>
              <a:rPr lang="en-US" sz="1200" b="1" kern="1200">
                <a:solidFill>
                  <a:schemeClr val="tx1"/>
                </a:solidFill>
                <a:effectLst/>
                <a:latin typeface="+mn-lt"/>
                <a:ea typeface="+mn-ea"/>
                <a:cs typeface="+mn-cs"/>
              </a:rPr>
              <a:t>ASHRAE BEMP: </a:t>
            </a:r>
            <a:r>
              <a:rPr lang="en-US" sz="1200" kern="1200">
                <a:solidFill>
                  <a:schemeClr val="tx1"/>
                </a:solidFill>
                <a:effectLst/>
                <a:latin typeface="+mn-lt"/>
                <a:ea typeface="+mn-ea"/>
                <a:cs typeface="+mn-cs"/>
              </a:rPr>
              <a:t>certifies proficiency in whole-building energy modeling.</a:t>
            </a:r>
          </a:p>
          <a:p>
            <a:pPr lvl="0"/>
            <a:r>
              <a:rPr lang="en-US" sz="1200" b="1" kern="1200">
                <a:solidFill>
                  <a:schemeClr val="tx1"/>
                </a:solidFill>
                <a:effectLst/>
                <a:latin typeface="+mn-lt"/>
                <a:ea typeface="+mn-ea"/>
                <a:cs typeface="+mn-cs"/>
              </a:rPr>
              <a:t>LEED GA / AP: </a:t>
            </a:r>
            <a:r>
              <a:rPr lang="en-US" sz="1200" kern="1200">
                <a:solidFill>
                  <a:schemeClr val="tx1"/>
                </a:solidFill>
                <a:effectLst/>
                <a:latin typeface="+mn-lt"/>
                <a:ea typeface="+mn-ea"/>
                <a:cs typeface="+mn-cs"/>
              </a:rPr>
              <a:t>demonstrates sustainable design knowledge (Green Associate and Advanced Professional).</a:t>
            </a:r>
          </a:p>
          <a:p>
            <a:pPr lvl="0"/>
            <a:r>
              <a:rPr lang="en-US" sz="1200" b="1" kern="1200">
                <a:solidFill>
                  <a:schemeClr val="tx1"/>
                </a:solidFill>
                <a:effectLst/>
                <a:latin typeface="+mn-lt"/>
                <a:ea typeface="+mn-ea"/>
                <a:cs typeface="+mn-cs"/>
              </a:rPr>
              <a:t>Certified Passive House Consultant (CPHC): </a:t>
            </a:r>
            <a:r>
              <a:rPr lang="en-US" sz="1200" kern="1200">
                <a:solidFill>
                  <a:schemeClr val="tx1"/>
                </a:solidFill>
                <a:effectLst/>
                <a:latin typeface="+mn-lt"/>
                <a:ea typeface="+mn-ea"/>
                <a:cs typeface="+mn-cs"/>
              </a:rPr>
              <a:t>from PHIUS, covers high-performance building optimization.</a:t>
            </a:r>
          </a:p>
          <a:p>
            <a:pPr lvl="0"/>
            <a:r>
              <a:rPr lang="en-US" sz="1200" b="1" kern="1200">
                <a:solidFill>
                  <a:schemeClr val="tx1"/>
                </a:solidFill>
                <a:effectLst/>
                <a:latin typeface="+mn-lt"/>
                <a:ea typeface="+mn-ea"/>
                <a:cs typeface="+mn-cs"/>
              </a:rPr>
              <a:t>AEE CEM: </a:t>
            </a:r>
            <a:r>
              <a:rPr lang="en-US" sz="1200" kern="1200">
                <a:solidFill>
                  <a:schemeClr val="tx1"/>
                </a:solidFill>
                <a:effectLst/>
                <a:latin typeface="+mn-lt"/>
                <a:ea typeface="+mn-ea"/>
                <a:cs typeface="+mn-cs"/>
              </a:rPr>
              <a:t>Certified Energy Manager, recognizes expertise in energy performance optimization.</a:t>
            </a:r>
          </a:p>
        </p:txBody>
      </p:sp>
      <p:sp>
        <p:nvSpPr>
          <p:cNvPr id="4" name="Slide Number Placeholder 3"/>
          <p:cNvSpPr>
            <a:spLocks noGrp="1"/>
          </p:cNvSpPr>
          <p:nvPr>
            <p:ph type="sldNum" sz="quarter" idx="5"/>
          </p:nvPr>
        </p:nvSpPr>
        <p:spPr/>
        <p:txBody>
          <a:bodyPr/>
          <a:lstStyle/>
          <a:p>
            <a:fld id="{A54EB0B4-7063-C446-B413-60D213CBB8AB}" type="slidenum">
              <a:rPr lang="en-US" smtClean="0"/>
              <a:t>63</a:t>
            </a:fld>
            <a:endParaRPr lang="en-US"/>
          </a:p>
        </p:txBody>
      </p:sp>
    </p:spTree>
    <p:extLst>
      <p:ext uri="{BB962C8B-B14F-4D97-AF65-F5344CB8AC3E}">
        <p14:creationId xmlns:p14="http://schemas.microsoft.com/office/powerpoint/2010/main" val="20143489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Lists vendor-specific training options for five major BEM software platforms.</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IES VE: </a:t>
            </a:r>
            <a:r>
              <a:rPr lang="en-US" sz="1200" kern="1200">
                <a:solidFill>
                  <a:schemeClr val="tx1"/>
                </a:solidFill>
                <a:effectLst/>
                <a:latin typeface="+mn-lt"/>
                <a:ea typeface="+mn-ea"/>
                <a:cs typeface="+mn-cs"/>
              </a:rPr>
              <a:t>official badges and workshops.</a:t>
            </a:r>
          </a:p>
          <a:p>
            <a:pPr lvl="0"/>
            <a:r>
              <a:rPr lang="en-US" sz="1200" b="1" kern="1200">
                <a:solidFill>
                  <a:schemeClr val="tx1"/>
                </a:solidFill>
                <a:effectLst/>
                <a:latin typeface="+mn-lt"/>
                <a:ea typeface="+mn-ea"/>
                <a:cs typeface="+mn-cs"/>
              </a:rPr>
              <a:t>Big Ladder: </a:t>
            </a:r>
            <a:r>
              <a:rPr lang="en-US" sz="1200" kern="1200">
                <a:solidFill>
                  <a:schemeClr val="tx1"/>
                </a:solidFill>
                <a:effectLst/>
                <a:latin typeface="+mn-lt"/>
                <a:ea typeface="+mn-ea"/>
                <a:cs typeface="+mn-cs"/>
              </a:rPr>
              <a:t>EnergyPlus and </a:t>
            </a:r>
            <a:r>
              <a:rPr lang="en-US" sz="1200" kern="1200" err="1">
                <a:solidFill>
                  <a:schemeClr val="tx1"/>
                </a:solidFill>
                <a:effectLst/>
                <a:latin typeface="+mn-lt"/>
                <a:ea typeface="+mn-ea"/>
                <a:cs typeface="+mn-cs"/>
              </a:rPr>
              <a:t>OpenStudio</a:t>
            </a:r>
            <a:r>
              <a:rPr lang="en-US" sz="1200" kern="1200">
                <a:solidFill>
                  <a:schemeClr val="tx1"/>
                </a:solidFill>
                <a:effectLst/>
                <a:latin typeface="+mn-lt"/>
                <a:ea typeface="+mn-ea"/>
                <a:cs typeface="+mn-cs"/>
              </a:rPr>
              <a:t> workshops.</a:t>
            </a:r>
          </a:p>
          <a:p>
            <a:pPr lvl="0"/>
            <a:r>
              <a:rPr lang="en-US" sz="1200" b="1" kern="1200" err="1">
                <a:solidFill>
                  <a:schemeClr val="tx1"/>
                </a:solidFill>
                <a:effectLst/>
                <a:latin typeface="+mn-lt"/>
                <a:ea typeface="+mn-ea"/>
                <a:cs typeface="+mn-cs"/>
              </a:rPr>
              <a:t>EnergySoft</a:t>
            </a:r>
            <a:r>
              <a:rPr lang="en-US" sz="1200" b="1"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EnergyPro</a:t>
            </a:r>
            <a:r>
              <a:rPr lang="en-US" sz="1200" kern="1200">
                <a:solidFill>
                  <a:schemeClr val="tx1"/>
                </a:solidFill>
                <a:effectLst/>
                <a:latin typeface="+mn-lt"/>
                <a:ea typeface="+mn-ea"/>
                <a:cs typeface="+mn-cs"/>
              </a:rPr>
              <a:t> training.</a:t>
            </a:r>
          </a:p>
          <a:p>
            <a:pPr lvl="0"/>
            <a:r>
              <a:rPr lang="en-US" sz="1200" b="1" kern="1200">
                <a:solidFill>
                  <a:schemeClr val="tx1"/>
                </a:solidFill>
                <a:effectLst/>
                <a:latin typeface="+mn-lt"/>
                <a:ea typeface="+mn-ea"/>
                <a:cs typeface="+mn-cs"/>
              </a:rPr>
              <a:t>Energy-Models.com: </a:t>
            </a:r>
            <a:r>
              <a:rPr lang="en-US" sz="1200" kern="1200">
                <a:solidFill>
                  <a:schemeClr val="tx1"/>
                </a:solidFill>
                <a:effectLst/>
                <a:latin typeface="+mn-lt"/>
                <a:ea typeface="+mn-ea"/>
                <a:cs typeface="+mn-cs"/>
              </a:rPr>
              <a:t>online courses for </a:t>
            </a:r>
            <a:r>
              <a:rPr lang="en-US" sz="1200" kern="1200" err="1">
                <a:solidFill>
                  <a:schemeClr val="tx1"/>
                </a:solidFill>
                <a:effectLst/>
                <a:latin typeface="+mn-lt"/>
                <a:ea typeface="+mn-ea"/>
                <a:cs typeface="+mn-cs"/>
              </a:rPr>
              <a:t>eQUEST</a:t>
            </a:r>
            <a:r>
              <a:rPr lang="en-US" sz="1200" kern="1200">
                <a:solidFill>
                  <a:schemeClr val="tx1"/>
                </a:solidFill>
                <a:effectLst/>
                <a:latin typeface="+mn-lt"/>
                <a:ea typeface="+mn-ea"/>
                <a:cs typeface="+mn-cs"/>
              </a:rPr>
              <a:t>, TRACE, and more.</a:t>
            </a:r>
          </a:p>
          <a:p>
            <a:pPr lvl="0"/>
            <a:r>
              <a:rPr lang="en-US" sz="1200" b="1" kern="1200">
                <a:solidFill>
                  <a:schemeClr val="tx1"/>
                </a:solidFill>
                <a:effectLst/>
                <a:latin typeface="+mn-lt"/>
                <a:ea typeface="+mn-ea"/>
                <a:cs typeface="+mn-cs"/>
              </a:rPr>
              <a:t>EDSL: </a:t>
            </a:r>
            <a:r>
              <a:rPr lang="en-US" sz="1200" kern="1200">
                <a:solidFill>
                  <a:schemeClr val="tx1"/>
                </a:solidFill>
                <a:effectLst/>
                <a:latin typeface="+mn-lt"/>
                <a:ea typeface="+mn-ea"/>
                <a:cs typeface="+mn-cs"/>
              </a:rPr>
              <a:t>TAS training with HVAC-focused modules.</a:t>
            </a:r>
          </a:p>
          <a:p>
            <a:br>
              <a:rPr lang="en-US"/>
            </a:br>
            <a:r>
              <a:rPr lang="en-US"/>
              <a:t>Script note: ”</a:t>
            </a:r>
            <a:r>
              <a:rPr lang="en-US" b="1"/>
              <a:t>Not a comprehensive list of all software vendor training materials.</a:t>
            </a:r>
            <a:r>
              <a:rPr lang="en-US"/>
              <a:t>”</a:t>
            </a:r>
          </a:p>
        </p:txBody>
      </p:sp>
      <p:sp>
        <p:nvSpPr>
          <p:cNvPr id="4" name="Slide Number Placeholder 3"/>
          <p:cNvSpPr>
            <a:spLocks noGrp="1"/>
          </p:cNvSpPr>
          <p:nvPr>
            <p:ph type="sldNum" sz="quarter" idx="5"/>
          </p:nvPr>
        </p:nvSpPr>
        <p:spPr/>
        <p:txBody>
          <a:bodyPr/>
          <a:lstStyle/>
          <a:p>
            <a:fld id="{A54EB0B4-7063-C446-B413-60D213CBB8AB}" type="slidenum">
              <a:rPr lang="en-US" smtClean="0"/>
              <a:t>64</a:t>
            </a:fld>
            <a:endParaRPr lang="en-US"/>
          </a:p>
        </p:txBody>
      </p:sp>
    </p:spTree>
    <p:extLst>
      <p:ext uri="{BB962C8B-B14F-4D97-AF65-F5344CB8AC3E}">
        <p14:creationId xmlns:p14="http://schemas.microsoft.com/office/powerpoint/2010/main" val="40089190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*CORE SLIDE*</a:t>
            </a:r>
          </a:p>
          <a:p>
            <a:endParaRPr lang="en-US" b="1"/>
          </a:p>
          <a:p>
            <a:r>
              <a:rPr lang="en-US" b="1"/>
              <a:t>Final Closing Slide</a:t>
            </a:r>
            <a:br>
              <a:rPr lang="en-US"/>
            </a:br>
            <a:endParaRPr lang="en-US"/>
          </a:p>
          <a:p>
            <a:r>
              <a:rPr lang="en-US" sz="1200" b="1" kern="1200">
                <a:solidFill>
                  <a:schemeClr val="tx1"/>
                </a:solidFill>
                <a:effectLst/>
                <a:latin typeface="+mn-lt"/>
                <a:ea typeface="+mn-ea"/>
                <a:cs typeface="+mn-cs"/>
              </a:rPr>
              <a:t>Slide Purpose: </a:t>
            </a:r>
            <a:r>
              <a:rPr lang="en-US" sz="1200" b="0" i="1" kern="1200">
                <a:solidFill>
                  <a:schemeClr val="tx1"/>
                </a:solidFill>
                <a:effectLst/>
                <a:latin typeface="+mn-lt"/>
                <a:ea typeface="+mn-ea"/>
                <a:cs typeface="+mn-cs"/>
              </a:rPr>
              <a:t>Closing and</a:t>
            </a:r>
            <a:r>
              <a:rPr lang="en-US" sz="1200" i="1" kern="1200">
                <a:solidFill>
                  <a:schemeClr val="tx1"/>
                </a:solidFill>
                <a:effectLst/>
                <a:latin typeface="+mn-lt"/>
                <a:ea typeface="+mn-ea"/>
                <a:cs typeface="+mn-cs"/>
              </a:rPr>
              <a:t> Q&amp;A slide. Provides resource link to project webpage and a closing statement about the long-term impact of building decisions before opening the floor.</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Resources: “Resources supporting this lecture can be found on the </a:t>
            </a:r>
            <a:r>
              <a:rPr lang="en-US" sz="1200" b="1" kern="1200" err="1">
                <a:solidFill>
                  <a:schemeClr val="tx1"/>
                </a:solidFill>
                <a:effectLst/>
                <a:latin typeface="+mn-lt"/>
                <a:ea typeface="+mn-ea"/>
                <a:cs typeface="+mn-cs"/>
              </a:rPr>
              <a:t>CalBEM</a:t>
            </a:r>
            <a:r>
              <a:rPr lang="en-US" sz="1200" b="1" kern="1200">
                <a:solidFill>
                  <a:schemeClr val="tx1"/>
                </a:solidFill>
                <a:effectLst/>
                <a:latin typeface="+mn-lt"/>
                <a:ea typeface="+mn-ea"/>
                <a:cs typeface="+mn-cs"/>
              </a:rPr>
              <a:t> website here”</a:t>
            </a:r>
            <a:br>
              <a:rPr lang="en-US" sz="1200" b="1"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Closing statement before Q&amp;A:</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"The buildings going up right now will use energy for 50 to 100 years. The decisions being made today about how they're designed and built will shape our climate future."</a:t>
            </a:r>
          </a:p>
          <a:p>
            <a:pPr lvl="0"/>
            <a:r>
              <a:rPr lang="en-US" sz="1200" kern="1200">
                <a:solidFill>
                  <a:schemeClr val="tx1"/>
                </a:solidFill>
                <a:effectLst/>
                <a:latin typeface="+mn-lt"/>
                <a:ea typeface="+mn-ea"/>
                <a:cs typeface="+mn-cs"/>
              </a:rPr>
              <a:t>"Energy modeling is how we make those decisions well. And we need more people doing it.“</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[OPEN Q&amp;A, ~5 minutes]</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65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1E3BC-33B3-A284-AB8C-455EA7395E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A07426-315B-7D75-672D-5BB19DBD3D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39A7C2-813E-096C-F89E-C1B0E9D53D5B}"/>
              </a:ext>
            </a:extLst>
          </p:cNvPr>
          <p:cNvSpPr>
            <a:spLocks noGrp="1"/>
          </p:cNvSpPr>
          <p:nvPr>
            <p:ph type="body" idx="1"/>
          </p:nvPr>
        </p:nvSpPr>
        <p:spPr/>
        <p:txBody>
          <a:bodyPr/>
          <a:lstStyle/>
          <a:p>
            <a:r>
              <a:rPr lang="en-US" i="1"/>
              <a:t>For near graduation students could use certifications section</a:t>
            </a:r>
          </a:p>
          <a:p>
            <a:endParaRPr lang="en-US" i="1"/>
          </a:p>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Transition slide for the final section.</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Transition: "Last section, certifications and next steps."</a:t>
            </a:r>
          </a:p>
          <a:p>
            <a:endParaRPr lang="en-US"/>
          </a:p>
        </p:txBody>
      </p:sp>
      <p:sp>
        <p:nvSpPr>
          <p:cNvPr id="4" name="Slide Number Placeholder 3">
            <a:extLst>
              <a:ext uri="{FF2B5EF4-FFF2-40B4-BE49-F238E27FC236}">
                <a16:creationId xmlns:a16="http://schemas.microsoft.com/office/drawing/2014/main" id="{FC11BB96-412A-3929-CC74-5B461F098527}"/>
              </a:ext>
            </a:extLst>
          </p:cNvPr>
          <p:cNvSpPr>
            <a:spLocks noGrp="1"/>
          </p:cNvSpPr>
          <p:nvPr>
            <p:ph type="sldNum" sz="quarter" idx="10"/>
          </p:nvPr>
        </p:nvSpPr>
        <p:spPr/>
        <p:txBody>
          <a:bodyPr/>
          <a:lstStyle/>
          <a:p>
            <a:fld id="{F7021451-1387-4CA6-816F-3879F97B5CBC}" type="slidenum">
              <a:rPr lang="en-US"/>
              <a:t>66</a:t>
            </a:fld>
            <a:endParaRPr lang="en-US"/>
          </a:p>
        </p:txBody>
      </p:sp>
    </p:spTree>
    <p:extLst>
      <p:ext uri="{BB962C8B-B14F-4D97-AF65-F5344CB8AC3E}">
        <p14:creationId xmlns:p14="http://schemas.microsoft.com/office/powerpoint/2010/main" val="34358271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4EB0B4-7063-C446-B413-60D213CBB8AB}" type="slidenum">
              <a:rPr lang="en-US" smtClean="0"/>
              <a:t>67</a:t>
            </a:fld>
            <a:endParaRPr lang="en-US"/>
          </a:p>
        </p:txBody>
      </p:sp>
    </p:spTree>
    <p:extLst>
      <p:ext uri="{BB962C8B-B14F-4D97-AF65-F5344CB8AC3E}">
        <p14:creationId xmlns:p14="http://schemas.microsoft.com/office/powerpoint/2010/main" val="13451464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4EB0B4-7063-C446-B413-60D213CBB8AB}" type="slidenum">
              <a:rPr lang="en-US" smtClean="0"/>
              <a:t>68</a:t>
            </a:fld>
            <a:endParaRPr lang="en-US"/>
          </a:p>
        </p:txBody>
      </p:sp>
    </p:spTree>
    <p:extLst>
      <p:ext uri="{BB962C8B-B14F-4D97-AF65-F5344CB8AC3E}">
        <p14:creationId xmlns:p14="http://schemas.microsoft.com/office/powerpoint/2010/main" val="3771734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Introduces the guest speaker personally, builds credibility, and establishes a relatable “I didn’t know this career existed” narrative that connects with the student audience.</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Customize this slide with your own headshot, company logo, credentials, and personal quote.</a:t>
            </a:r>
          </a:p>
          <a:p>
            <a:pPr lvl="0"/>
            <a:r>
              <a:rPr lang="en-US" sz="1200" kern="1200">
                <a:solidFill>
                  <a:schemeClr val="tx1"/>
                </a:solidFill>
                <a:effectLst/>
                <a:latin typeface="+mn-lt"/>
                <a:ea typeface="+mn-ea"/>
                <a:cs typeface="+mn-cs"/>
              </a:rPr>
              <a:t>Structure: name, title, company, degree(s), certifications, years in practice.</a:t>
            </a:r>
          </a:p>
          <a:p>
            <a:pPr lvl="0"/>
            <a:r>
              <a:rPr lang="en-US" sz="1200" kern="1200">
                <a:solidFill>
                  <a:schemeClr val="tx1"/>
                </a:solidFill>
                <a:effectLst/>
                <a:latin typeface="+mn-lt"/>
                <a:ea typeface="+mn-ea"/>
                <a:cs typeface="+mn-cs"/>
              </a:rPr>
              <a:t>Lean into the personal discovery story, how did you find this career? What would you tell your past self?</a:t>
            </a:r>
          </a:p>
          <a:p>
            <a:pPr lvl="0"/>
            <a:r>
              <a:rPr lang="en-US" sz="1200" kern="1200">
                <a:solidFill>
                  <a:schemeClr val="tx1"/>
                </a:solidFill>
                <a:effectLst/>
                <a:latin typeface="+mn-lt"/>
                <a:ea typeface="+mn-ea"/>
                <a:cs typeface="+mn-cs"/>
              </a:rPr>
              <a:t>Close with the shared message like: “I’m here because someone should have told me this was an option. So today, I’m telling you.”</a:t>
            </a:r>
          </a:p>
          <a:p>
            <a:endParaRPr lang="en-US"/>
          </a:p>
        </p:txBody>
      </p:sp>
      <p:sp>
        <p:nvSpPr>
          <p:cNvPr id="4" name="Slide Number Placeholder 3"/>
          <p:cNvSpPr>
            <a:spLocks noGrp="1"/>
          </p:cNvSpPr>
          <p:nvPr>
            <p:ph type="sldNum" sz="quarter" idx="5"/>
          </p:nvPr>
        </p:nvSpPr>
        <p:spPr/>
        <p:txBody>
          <a:bodyPr/>
          <a:lstStyle/>
          <a:p>
            <a:fld id="{A54EB0B4-7063-C446-B413-60D213CBB8AB}" type="slidenum">
              <a:rPr lang="en-US" smtClean="0"/>
              <a:t>7</a:t>
            </a:fld>
            <a:endParaRPr lang="en-US"/>
          </a:p>
        </p:txBody>
      </p:sp>
    </p:spTree>
    <p:extLst>
      <p:ext uri="{BB962C8B-B14F-4D97-AF65-F5344CB8AC3E}">
        <p14:creationId xmlns:p14="http://schemas.microsoft.com/office/powerpoint/2010/main" val="2808356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9FCE4-9F4D-BFAA-16AF-6E0F24A5C7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4C190F-81FA-AB9B-3958-57D357CB17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DA6D9B-BE34-1291-9448-8683F145AEDA}"/>
              </a:ext>
            </a:extLst>
          </p:cNvPr>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Shows the guest speaker’s potentially non-linear career path as a visual timeline, reinforcing that most people in BEM didn’t follow a straight line and come from diverse backgrounds.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Replace this slide with your own career timeline or skip it. The purpose is to show a real career pathway into BEM.</a:t>
            </a:r>
          </a:p>
          <a:p>
            <a:endParaRPr lang="en-US"/>
          </a:p>
        </p:txBody>
      </p:sp>
      <p:sp>
        <p:nvSpPr>
          <p:cNvPr id="4" name="Slide Number Placeholder 3">
            <a:extLst>
              <a:ext uri="{FF2B5EF4-FFF2-40B4-BE49-F238E27FC236}">
                <a16:creationId xmlns:a16="http://schemas.microsoft.com/office/drawing/2014/main" id="{BD3BE892-7357-3BB6-0B0F-735790311CDE}"/>
              </a:ext>
            </a:extLst>
          </p:cNvPr>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939160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Slide Purpose: </a:t>
            </a:r>
            <a:r>
              <a:rPr lang="en-US" sz="1200" i="1" kern="1200">
                <a:solidFill>
                  <a:schemeClr val="tx1"/>
                </a:solidFill>
                <a:effectLst/>
                <a:latin typeface="+mn-lt"/>
                <a:ea typeface="+mn-ea"/>
                <a:cs typeface="+mn-cs"/>
              </a:rPr>
              <a:t>Transition slide signaling the start of Section 1. Sets the context: energy, money, comfort, and climate are all tied together in buildings.</a:t>
            </a:r>
            <a:endParaRPr lang="en-US" sz="1200" kern="1200">
              <a:solidFill>
                <a:schemeClr val="tx1"/>
              </a:solidFill>
              <a:effectLst/>
              <a:latin typeface="+mn-lt"/>
              <a:ea typeface="+mn-ea"/>
              <a:cs typeface="+mn-cs"/>
            </a:endParaRPr>
          </a:p>
          <a:p>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Guest Speaker Guide Notes:</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Brief transition: “Let’s start with the big picture, why buildings matter and what building energy modeling actually is.”</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p:bg>
      <p:bgPr>
        <a:solidFill>
          <a:srgbClr val="59260B"/>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40418" y="2048450"/>
            <a:ext cx="9144000" cy="1076495"/>
          </a:xfrm>
        </p:spPr>
        <p:txBody>
          <a:bodyPr/>
          <a:lstStyle>
            <a:lvl1pPr marL="0" indent="0" algn="l">
              <a:buNone/>
              <a:defRPr sz="240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itle 3"/>
          <p:cNvSpPr>
            <a:spLocks noGrp="1"/>
          </p:cNvSpPr>
          <p:nvPr>
            <p:ph type="title"/>
          </p:nvPr>
        </p:nvSpPr>
        <p:spPr>
          <a:xfrm>
            <a:off x="844113" y="675860"/>
            <a:ext cx="10515600" cy="1325563"/>
          </a:xfrm>
          <a:prstGeom prst="rect">
            <a:avLst/>
          </a:prstGeom>
        </p:spPr>
        <p:txBody>
          <a:bodyPr anchor="b" anchorCtr="0">
            <a:normAutofit/>
          </a:bodyPr>
          <a:lstStyle>
            <a:lvl1pPr>
              <a:defRPr sz="36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pic>
        <p:nvPicPr>
          <p:cNvPr id="9" name="Picture 8" descr="A picture containing building, tower  Description automatically generated">
            <a:extLst>
              <a:ext uri="{FF2B5EF4-FFF2-40B4-BE49-F238E27FC236}">
                <a16:creationId xmlns:a16="http://schemas.microsoft.com/office/drawing/2014/main" id="{71711436-7C57-2C43-80BF-0057F985BC63}"/>
              </a:ext>
            </a:extLst>
          </p:cNvPr>
          <p:cNvPicPr>
            <a:picLocks noChangeAspect="1"/>
          </p:cNvPicPr>
          <p:nvPr userDrawn="1"/>
        </p:nvPicPr>
        <p:blipFill rotWithShape="1">
          <a:blip r:embed="rId2">
            <a:alphaModFix amt="20000"/>
          </a:blip>
          <a:srcRect r="20889" b="20129"/>
          <a:stretch/>
        </p:blipFill>
        <p:spPr>
          <a:xfrm>
            <a:off x="6909514" y="2830548"/>
            <a:ext cx="5282485" cy="4027452"/>
          </a:xfrm>
          <a:prstGeom prst="rect">
            <a:avLst/>
          </a:prstGeom>
        </p:spPr>
      </p:pic>
      <p:pic>
        <p:nvPicPr>
          <p:cNvPr id="12" name="Picture 11" descr="A picture containing building, tower  Description automatically generated">
            <a:extLst>
              <a:ext uri="{FF2B5EF4-FFF2-40B4-BE49-F238E27FC236}">
                <a16:creationId xmlns:a16="http://schemas.microsoft.com/office/drawing/2014/main" id="{2BDB93BC-61E7-DD40-8183-870D3AC1A4FB}"/>
              </a:ext>
            </a:extLst>
          </p:cNvPr>
          <p:cNvPicPr>
            <a:picLocks noChangeAspect="1"/>
          </p:cNvPicPr>
          <p:nvPr userDrawn="1"/>
        </p:nvPicPr>
        <p:blipFill>
          <a:blip r:embed="rId2"/>
          <a:stretch>
            <a:fillRect/>
          </a:stretch>
        </p:blipFill>
        <p:spPr>
          <a:xfrm>
            <a:off x="9913377" y="5248140"/>
            <a:ext cx="1839402" cy="1389041"/>
          </a:xfrm>
          <a:prstGeom prst="rect">
            <a:avLst/>
          </a:prstGeom>
        </p:spPr>
      </p:pic>
    </p:spTree>
    <p:extLst>
      <p:ext uri="{BB962C8B-B14F-4D97-AF65-F5344CB8AC3E}">
        <p14:creationId xmlns:p14="http://schemas.microsoft.com/office/powerpoint/2010/main" val="1436051209"/>
      </p:ext>
    </p:extLst>
  </p:cSld>
  <p:clrMapOvr>
    <a:masterClrMapping/>
  </p:clrMapOvr>
  <p:extLst>
    <p:ext uri="{DCECCB84-F9BA-43D5-87BE-67443E8EF086}">
      <p15:sldGuideLst xmlns:p15="http://schemas.microsoft.com/office/powerpoint/2012/main">
        <p15:guide id="1" orient="horz" pos="7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12" name="Picture Placeholder 2"/>
          <p:cNvSpPr>
            <a:spLocks noGrp="1"/>
          </p:cNvSpPr>
          <p:nvPr>
            <p:ph type="pic" idx="13"/>
          </p:nvPr>
        </p:nvSpPr>
        <p:spPr>
          <a:xfrm>
            <a:off x="5613562" y="1143000"/>
            <a:ext cx="6159338" cy="2505456"/>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13" name="Picture Placeholder 2"/>
          <p:cNvSpPr>
            <a:spLocks noGrp="1"/>
          </p:cNvSpPr>
          <p:nvPr>
            <p:ph type="pic" idx="14"/>
          </p:nvPr>
        </p:nvSpPr>
        <p:spPr>
          <a:xfrm>
            <a:off x="5613562" y="3648456"/>
            <a:ext cx="3081528" cy="2505456"/>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14" name="Picture Placeholder 2"/>
          <p:cNvSpPr>
            <a:spLocks noGrp="1"/>
          </p:cNvSpPr>
          <p:nvPr>
            <p:ph type="pic" idx="15"/>
          </p:nvPr>
        </p:nvSpPr>
        <p:spPr>
          <a:xfrm>
            <a:off x="8693231" y="3648456"/>
            <a:ext cx="3081528" cy="2505456"/>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7" name="Content Placeholder 2"/>
          <p:cNvSpPr>
            <a:spLocks noGrp="1"/>
          </p:cNvSpPr>
          <p:nvPr>
            <p:ph sz="half" idx="1"/>
          </p:nvPr>
        </p:nvSpPr>
        <p:spPr>
          <a:xfrm>
            <a:off x="847003" y="1143000"/>
            <a:ext cx="4227991" cy="5029200"/>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12"/>
          </p:nvPr>
        </p:nvSpPr>
        <p:spPr>
          <a:xfrm>
            <a:off x="11082528" y="6355080"/>
            <a:ext cx="688760" cy="365125"/>
          </a:xfrm>
          <a:prstGeom prst="rect">
            <a:avLst/>
          </a:prstGeom>
        </p:spPr>
        <p:txBody>
          <a:bodyPr/>
          <a:lstStyle/>
          <a:p>
            <a:fld id="{5E94BA17-8AE8-4651-9FD9-8589E5D42325}" type="slidenum">
              <a:rPr lang="en-US" smtClean="0"/>
              <a:t>‹#›</a:t>
            </a:fld>
            <a:endParaRPr lang="en-US"/>
          </a:p>
        </p:txBody>
      </p:sp>
      <p:sp>
        <p:nvSpPr>
          <p:cNvPr id="11" name="Date Placeholder 3"/>
          <p:cNvSpPr>
            <a:spLocks noGrp="1"/>
          </p:cNvSpPr>
          <p:nvPr>
            <p:ph type="dt" sz="half" idx="2"/>
          </p:nvPr>
        </p:nvSpPr>
        <p:spPr>
          <a:xfrm>
            <a:off x="393192" y="6356351"/>
            <a:ext cx="932688" cy="365125"/>
          </a:xfrm>
          <a:prstGeom prst="rect">
            <a:avLst/>
          </a:prstGeom>
        </p:spPr>
        <p:txBody>
          <a:bodyPr vert="horz" lIns="91440" tIns="45720" rIns="91440" bIns="45720" rtlCol="0" anchor="ctr"/>
          <a:lstStyle>
            <a:lvl1pPr algn="l">
              <a:defRPr sz="1000" b="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1C673CA0-7B3A-42CB-B915-E02128477758}" type="datetime1">
              <a:rPr lang="en-US" smtClean="0"/>
              <a:pPr/>
              <a:t>6/17/2026</a:t>
            </a:fld>
            <a:endParaRPr lang="en-US" sz="1000"/>
          </a:p>
        </p:txBody>
      </p:sp>
      <p:sp>
        <p:nvSpPr>
          <p:cNvPr id="15" name="Footer Placeholder 4"/>
          <p:cNvSpPr>
            <a:spLocks noGrp="1"/>
          </p:cNvSpPr>
          <p:nvPr>
            <p:ph type="ftr" sz="quarter" idx="3"/>
          </p:nvPr>
        </p:nvSpPr>
        <p:spPr>
          <a:xfrm>
            <a:off x="3556162" y="6355080"/>
            <a:ext cx="4114800" cy="365125"/>
          </a:xfrm>
          <a:prstGeom prst="rect">
            <a:avLst/>
          </a:prstGeom>
        </p:spPr>
        <p:txBody>
          <a:bodyPr vert="horz" lIns="91440" tIns="45720" rIns="91440" bIns="45720" rtlCol="0" anchor="ctr"/>
          <a:lstStyle>
            <a:lvl1pPr algn="l">
              <a:defRPr sz="1100">
                <a:solidFill>
                  <a:schemeClr val="tx1">
                    <a:tint val="75000"/>
                  </a:schemeClr>
                </a:solidFill>
                <a:latin typeface="Segoe UI Semibold" panose="020B0702040204020203" pitchFamily="34" charset="0"/>
              </a:defRPr>
            </a:lvl1pPr>
          </a:lstStyle>
          <a:p>
            <a:endParaRPr lang="en-US"/>
          </a:p>
        </p:txBody>
      </p:sp>
    </p:spTree>
    <p:extLst>
      <p:ext uri="{BB962C8B-B14F-4D97-AF65-F5344CB8AC3E}">
        <p14:creationId xmlns:p14="http://schemas.microsoft.com/office/powerpoint/2010/main" val="3388956192"/>
      </p:ext>
    </p:extLst>
  </p:cSld>
  <p:clrMapOvr>
    <a:masterClrMapping/>
  </p:clrMapOvr>
  <p:extLst>
    <p:ext uri="{DCECCB84-F9BA-43D5-87BE-67443E8EF086}">
      <p15:sldGuideLst xmlns:p15="http://schemas.microsoft.com/office/powerpoint/2012/main">
        <p15:guide id="1" orient="horz" pos="72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hart ">
    <p:spTree>
      <p:nvGrpSpPr>
        <p:cNvPr id="1" name=""/>
        <p:cNvGrpSpPr/>
        <p:nvPr/>
      </p:nvGrpSpPr>
      <p:grpSpPr>
        <a:xfrm>
          <a:off x="0" y="0"/>
          <a:ext cx="0" cy="0"/>
          <a:chOff x="0" y="0"/>
          <a:chExt cx="0" cy="0"/>
        </a:xfrm>
      </p:grpSpPr>
      <p:sp>
        <p:nvSpPr>
          <p:cNvPr id="7" name="Content Placeholder 2"/>
          <p:cNvSpPr>
            <a:spLocks noGrp="1"/>
          </p:cNvSpPr>
          <p:nvPr>
            <p:ph sz="half" idx="1"/>
          </p:nvPr>
        </p:nvSpPr>
        <p:spPr>
          <a:xfrm>
            <a:off x="7119501" y="1820862"/>
            <a:ext cx="4227991"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12"/>
          </p:nvPr>
        </p:nvSpPr>
        <p:spPr>
          <a:xfrm>
            <a:off x="11082528" y="6355080"/>
            <a:ext cx="688760" cy="365125"/>
          </a:xfrm>
          <a:prstGeom prst="rect">
            <a:avLst/>
          </a:prstGeom>
        </p:spPr>
        <p:txBody>
          <a:bodyPr/>
          <a:lstStyle/>
          <a:p>
            <a:fld id="{5E94BA17-8AE8-4651-9FD9-8589E5D42325}" type="slidenum">
              <a:rPr lang="en-US" smtClean="0"/>
              <a:t>‹#›</a:t>
            </a:fld>
            <a:endParaRPr lang="en-US"/>
          </a:p>
        </p:txBody>
      </p:sp>
      <p:sp>
        <p:nvSpPr>
          <p:cNvPr id="6" name="Chart Placeholder 5"/>
          <p:cNvSpPr>
            <a:spLocks noGrp="1"/>
          </p:cNvSpPr>
          <p:nvPr>
            <p:ph type="chart" sz="quarter" idx="13"/>
          </p:nvPr>
        </p:nvSpPr>
        <p:spPr>
          <a:xfrm>
            <a:off x="386493" y="1820862"/>
            <a:ext cx="6305354" cy="4351338"/>
          </a:xfrm>
          <a:solidFill>
            <a:schemeClr val="bg1">
              <a:lumMod val="75000"/>
            </a:schemeClr>
          </a:solidFill>
        </p:spPr>
        <p:txBody>
          <a:bodyPr/>
          <a:lstStyle>
            <a:lvl1pPr marL="0" indent="0">
              <a:buNone/>
              <a:defRPr/>
            </a:lvl1pPr>
          </a:lstStyle>
          <a:p>
            <a:r>
              <a:rPr lang="en-US"/>
              <a:t>Click icon to add chart</a:t>
            </a:r>
          </a:p>
        </p:txBody>
      </p:sp>
      <p:sp>
        <p:nvSpPr>
          <p:cNvPr id="15" name="Title 1"/>
          <p:cNvSpPr>
            <a:spLocks noGrp="1"/>
          </p:cNvSpPr>
          <p:nvPr>
            <p:ph type="title"/>
          </p:nvPr>
        </p:nvSpPr>
        <p:spPr>
          <a:xfrm>
            <a:off x="841248" y="365760"/>
            <a:ext cx="10515600" cy="731520"/>
          </a:xfrm>
          <a:prstGeom prst="rect">
            <a:avLst/>
          </a:prstGeom>
        </p:spPr>
        <p:txBody>
          <a:bodyPr/>
          <a:lstStyle>
            <a:lvl1pPr>
              <a:defRPr lang="en-US" sz="3200" b="1" kern="1200" dirty="0">
                <a:solidFill>
                  <a:srgbClr val="142D43"/>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r>
              <a:rPr lang="en-US"/>
              <a:t>Click to edit Master title style</a:t>
            </a:r>
          </a:p>
        </p:txBody>
      </p:sp>
      <p:sp>
        <p:nvSpPr>
          <p:cNvPr id="16" name="Date Placeholder 3"/>
          <p:cNvSpPr>
            <a:spLocks noGrp="1"/>
          </p:cNvSpPr>
          <p:nvPr>
            <p:ph type="dt" sz="half" idx="2"/>
          </p:nvPr>
        </p:nvSpPr>
        <p:spPr>
          <a:xfrm>
            <a:off x="393192" y="6356352"/>
            <a:ext cx="932688" cy="365125"/>
          </a:xfrm>
          <a:prstGeom prst="rect">
            <a:avLst/>
          </a:prstGeom>
        </p:spPr>
        <p:txBody>
          <a:bodyPr vert="horz" lIns="91440" tIns="45720" rIns="91440" bIns="45720" rtlCol="0" anchor="ctr"/>
          <a:lstStyle>
            <a:lvl1pPr algn="l">
              <a:defRPr sz="10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324850F0-FBBB-4994-A69A-C852B15BC322}" type="datetime1">
              <a:rPr lang="en-US" smtClean="0"/>
              <a:pPr/>
              <a:t>6/17/2026</a:t>
            </a:fld>
            <a:endParaRPr lang="en-US" sz="1000"/>
          </a:p>
        </p:txBody>
      </p:sp>
      <p:sp>
        <p:nvSpPr>
          <p:cNvPr id="17" name="Footer Placeholder 4"/>
          <p:cNvSpPr>
            <a:spLocks noGrp="1"/>
          </p:cNvSpPr>
          <p:nvPr>
            <p:ph type="ftr" sz="quarter" idx="3"/>
          </p:nvPr>
        </p:nvSpPr>
        <p:spPr>
          <a:xfrm>
            <a:off x="3410146" y="6355079"/>
            <a:ext cx="4114800" cy="365125"/>
          </a:xfrm>
          <a:prstGeom prst="rect">
            <a:avLst/>
          </a:prstGeom>
        </p:spPr>
        <p:txBody>
          <a:bodyPr vert="horz" lIns="91440" tIns="45720" rIns="91440" bIns="45720" rtlCol="0" anchor="ctr"/>
          <a:lstStyle>
            <a:lvl1pPr algn="l">
              <a:defRPr sz="1100">
                <a:solidFill>
                  <a:schemeClr val="tx1">
                    <a:tint val="75000"/>
                  </a:schemeClr>
                </a:solidFill>
                <a:latin typeface="Segoe UI Semibold" panose="020B0702040204020203" pitchFamily="34" charset="0"/>
              </a:defRPr>
            </a:lvl1pPr>
          </a:lstStyle>
          <a:p>
            <a:endParaRPr lang="en-US"/>
          </a:p>
        </p:txBody>
      </p:sp>
    </p:spTree>
    <p:extLst>
      <p:ext uri="{BB962C8B-B14F-4D97-AF65-F5344CB8AC3E}">
        <p14:creationId xmlns:p14="http://schemas.microsoft.com/office/powerpoint/2010/main" val="3087369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
    <p:spTree>
      <p:nvGrpSpPr>
        <p:cNvPr id="1" name=""/>
        <p:cNvGrpSpPr/>
        <p:nvPr/>
      </p:nvGrpSpPr>
      <p:grpSpPr>
        <a:xfrm>
          <a:off x="0" y="0"/>
          <a:ext cx="0" cy="0"/>
          <a:chOff x="0" y="0"/>
          <a:chExt cx="0" cy="0"/>
        </a:xfrm>
      </p:grpSpPr>
      <p:sp>
        <p:nvSpPr>
          <p:cNvPr id="7" name="Content Placeholder 2"/>
          <p:cNvSpPr>
            <a:spLocks noGrp="1"/>
          </p:cNvSpPr>
          <p:nvPr>
            <p:ph sz="half" idx="1"/>
          </p:nvPr>
        </p:nvSpPr>
        <p:spPr>
          <a:xfrm>
            <a:off x="841248" y="1820862"/>
            <a:ext cx="4227991"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12"/>
          </p:nvPr>
        </p:nvSpPr>
        <p:spPr>
          <a:xfrm>
            <a:off x="11082528" y="6355080"/>
            <a:ext cx="688760" cy="365125"/>
          </a:xfrm>
          <a:prstGeom prst="rect">
            <a:avLst/>
          </a:prstGeom>
        </p:spPr>
        <p:txBody>
          <a:bodyPr/>
          <a:lstStyle/>
          <a:p>
            <a:fld id="{5E94BA17-8AE8-4651-9FD9-8589E5D42325}" type="slidenum">
              <a:rPr lang="en-US" smtClean="0"/>
              <a:t>‹#›</a:t>
            </a:fld>
            <a:endParaRPr lang="en-US"/>
          </a:p>
        </p:txBody>
      </p:sp>
      <p:sp>
        <p:nvSpPr>
          <p:cNvPr id="6" name="Chart Placeholder 5"/>
          <p:cNvSpPr>
            <a:spLocks noGrp="1"/>
          </p:cNvSpPr>
          <p:nvPr>
            <p:ph type="chart" sz="quarter" idx="13"/>
          </p:nvPr>
        </p:nvSpPr>
        <p:spPr>
          <a:xfrm>
            <a:off x="5467546" y="1820862"/>
            <a:ext cx="6305354" cy="4351338"/>
          </a:xfrm>
          <a:solidFill>
            <a:schemeClr val="bg1">
              <a:lumMod val="75000"/>
            </a:schemeClr>
          </a:solidFill>
        </p:spPr>
        <p:txBody>
          <a:bodyPr/>
          <a:lstStyle>
            <a:lvl1pPr marL="0" indent="0">
              <a:buNone/>
              <a:defRPr/>
            </a:lvl1pPr>
          </a:lstStyle>
          <a:p>
            <a:r>
              <a:rPr lang="en-US"/>
              <a:t>Click icon to add chart</a:t>
            </a:r>
          </a:p>
        </p:txBody>
      </p:sp>
      <p:sp>
        <p:nvSpPr>
          <p:cNvPr id="15" name="Title 1"/>
          <p:cNvSpPr>
            <a:spLocks noGrp="1"/>
          </p:cNvSpPr>
          <p:nvPr>
            <p:ph type="title"/>
          </p:nvPr>
        </p:nvSpPr>
        <p:spPr>
          <a:xfrm>
            <a:off x="841248" y="365760"/>
            <a:ext cx="10515600" cy="731520"/>
          </a:xfrm>
          <a:prstGeom prst="rect">
            <a:avLst/>
          </a:prstGeom>
        </p:spPr>
        <p:txBody>
          <a:bodyPr/>
          <a:lstStyle>
            <a:lvl1pPr>
              <a:defRPr lang="en-US" sz="3200" b="1" kern="1200" dirty="0">
                <a:solidFill>
                  <a:srgbClr val="142D43"/>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r>
              <a:rPr lang="en-US"/>
              <a:t>Click to edit Master title style</a:t>
            </a:r>
          </a:p>
        </p:txBody>
      </p:sp>
      <p:sp>
        <p:nvSpPr>
          <p:cNvPr id="16" name="Date Placeholder 3"/>
          <p:cNvSpPr>
            <a:spLocks noGrp="1"/>
          </p:cNvSpPr>
          <p:nvPr>
            <p:ph type="dt" sz="half" idx="2"/>
          </p:nvPr>
        </p:nvSpPr>
        <p:spPr>
          <a:xfrm>
            <a:off x="393192" y="6356352"/>
            <a:ext cx="932688" cy="365125"/>
          </a:xfrm>
          <a:prstGeom prst="rect">
            <a:avLst/>
          </a:prstGeom>
        </p:spPr>
        <p:txBody>
          <a:bodyPr vert="horz" lIns="91440" tIns="45720" rIns="91440" bIns="45720" rtlCol="0" anchor="ctr"/>
          <a:lstStyle>
            <a:lvl1pPr algn="l">
              <a:defRPr sz="10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324850F0-FBBB-4994-A69A-C852B15BC322}" type="datetime1">
              <a:rPr lang="en-US" smtClean="0"/>
              <a:pPr/>
              <a:t>6/17/2026</a:t>
            </a:fld>
            <a:endParaRPr lang="en-US" sz="1000"/>
          </a:p>
        </p:txBody>
      </p:sp>
      <p:sp>
        <p:nvSpPr>
          <p:cNvPr id="17" name="Footer Placeholder 4"/>
          <p:cNvSpPr>
            <a:spLocks noGrp="1"/>
          </p:cNvSpPr>
          <p:nvPr>
            <p:ph type="ftr" sz="quarter" idx="3"/>
          </p:nvPr>
        </p:nvSpPr>
        <p:spPr>
          <a:xfrm>
            <a:off x="3410146" y="6355079"/>
            <a:ext cx="4114800" cy="365125"/>
          </a:xfrm>
          <a:prstGeom prst="rect">
            <a:avLst/>
          </a:prstGeom>
        </p:spPr>
        <p:txBody>
          <a:bodyPr vert="horz" lIns="91440" tIns="45720" rIns="91440" bIns="45720" rtlCol="0" anchor="ctr"/>
          <a:lstStyle>
            <a:lvl1pPr algn="l">
              <a:defRPr sz="1100">
                <a:solidFill>
                  <a:schemeClr val="tx1">
                    <a:tint val="75000"/>
                  </a:schemeClr>
                </a:solidFill>
                <a:latin typeface="Segoe UI Semibold" panose="020B0702040204020203" pitchFamily="34" charset="0"/>
              </a:defRPr>
            </a:lvl1pPr>
          </a:lstStyle>
          <a:p>
            <a:endParaRPr lang="en-US"/>
          </a:p>
        </p:txBody>
      </p:sp>
    </p:spTree>
    <p:extLst>
      <p:ext uri="{BB962C8B-B14F-4D97-AF65-F5344CB8AC3E}">
        <p14:creationId xmlns:p14="http://schemas.microsoft.com/office/powerpoint/2010/main" val="4119666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Important Emphasis 2">
    <p:bg>
      <p:bgPr>
        <a:solidFill>
          <a:srgbClr val="5EAFC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010B3-9757-44BF-B1CE-A2704A6D5B6F}"/>
              </a:ext>
            </a:extLst>
          </p:cNvPr>
          <p:cNvSpPr>
            <a:spLocks noGrp="1"/>
          </p:cNvSpPr>
          <p:nvPr>
            <p:ph type="title" hasCustomPrompt="1"/>
          </p:nvPr>
        </p:nvSpPr>
        <p:spPr>
          <a:xfrm>
            <a:off x="838200" y="2528222"/>
            <a:ext cx="10515600" cy="1325563"/>
          </a:xfrm>
          <a:prstGeom prst="rect">
            <a:avLst/>
          </a:prstGeom>
        </p:spPr>
        <p:txBody>
          <a:bodyPr>
            <a:noAutofit/>
          </a:bodyPr>
          <a:lstStyle>
            <a:lvl1pPr algn="ctr">
              <a:defRPr sz="5400">
                <a:solidFill>
                  <a:schemeClr val="bg1"/>
                </a:solidFill>
              </a:defRPr>
            </a:lvl1pPr>
          </a:lstStyle>
          <a:p>
            <a:r>
              <a:rPr lang="en-US"/>
              <a:t>Insert an impactful statement here.</a:t>
            </a:r>
          </a:p>
        </p:txBody>
      </p:sp>
      <p:sp>
        <p:nvSpPr>
          <p:cNvPr id="5" name="Slide Number Placeholder 4">
            <a:extLst>
              <a:ext uri="{FF2B5EF4-FFF2-40B4-BE49-F238E27FC236}">
                <a16:creationId xmlns:a16="http://schemas.microsoft.com/office/drawing/2014/main" id="{5CD5C6FC-71AA-4254-BCB6-4AC57B297449}"/>
              </a:ext>
            </a:extLst>
          </p:cNvPr>
          <p:cNvSpPr>
            <a:spLocks noGrp="1"/>
          </p:cNvSpPr>
          <p:nvPr>
            <p:ph type="sldNum" sz="quarter" idx="12"/>
          </p:nvPr>
        </p:nvSpPr>
        <p:spPr>
          <a:xfrm>
            <a:off x="11082528" y="6355080"/>
            <a:ext cx="685800" cy="365125"/>
          </a:xfrm>
        </p:spPr>
        <p:txBody>
          <a:bodyPr/>
          <a:lstStyle>
            <a:lvl1pPr>
              <a:defRPr>
                <a:solidFill>
                  <a:schemeClr val="bg1"/>
                </a:solidFill>
              </a:defRPr>
            </a:lvl1pPr>
          </a:lstStyle>
          <a:p>
            <a:fld id="{7D19FC8C-636F-4B61-98CC-E41B290838A8}" type="slidenum">
              <a:rPr lang="en-US" smtClean="0"/>
              <a:pPr/>
              <a:t>‹#›</a:t>
            </a:fld>
            <a:endParaRPr lang="en-US">
              <a:solidFill>
                <a:schemeClr val="bg1"/>
              </a:solidFill>
            </a:endParaRPr>
          </a:p>
        </p:txBody>
      </p:sp>
      <p:sp>
        <p:nvSpPr>
          <p:cNvPr id="4" name="Content Placeholder 2">
            <a:extLst>
              <a:ext uri="{FF2B5EF4-FFF2-40B4-BE49-F238E27FC236}">
                <a16:creationId xmlns:a16="http://schemas.microsoft.com/office/drawing/2014/main" id="{F4EA3EC5-D2FC-443A-B2F8-6EF710A08C51}"/>
              </a:ext>
            </a:extLst>
          </p:cNvPr>
          <p:cNvSpPr>
            <a:spLocks noGrp="1"/>
          </p:cNvSpPr>
          <p:nvPr>
            <p:ph idx="1" hasCustomPrompt="1"/>
          </p:nvPr>
        </p:nvSpPr>
        <p:spPr>
          <a:xfrm>
            <a:off x="1458410" y="4225458"/>
            <a:ext cx="9275180" cy="825532"/>
          </a:xfrm>
        </p:spPr>
        <p:txBody>
          <a:bodyPr>
            <a:normAutofit lnSpcReduction="10000"/>
          </a:bodyPr>
          <a:lstStyle>
            <a:lvl1pPr algn="ctr">
              <a:defRPr>
                <a:solidFill>
                  <a:schemeClr val="bg1"/>
                </a:solidFill>
              </a:defRPr>
            </a:lvl1pPr>
          </a:lstStyle>
          <a:p>
            <a:pPr marL="0" indent="0" algn="ctr">
              <a:buNone/>
            </a:pPr>
            <a:r>
              <a:rPr lang="en-US"/>
              <a:t>Insert a follow up thought here.</a:t>
            </a:r>
          </a:p>
        </p:txBody>
      </p:sp>
      <p:sp>
        <p:nvSpPr>
          <p:cNvPr id="3" name="Date Placeholder 3">
            <a:extLst>
              <a:ext uri="{FF2B5EF4-FFF2-40B4-BE49-F238E27FC236}">
                <a16:creationId xmlns:a16="http://schemas.microsoft.com/office/drawing/2014/main" id="{309C56E6-ACC7-DC13-2C4C-AD3AE0213B43}"/>
              </a:ext>
            </a:extLst>
          </p:cNvPr>
          <p:cNvSpPr>
            <a:spLocks noGrp="1"/>
          </p:cNvSpPr>
          <p:nvPr>
            <p:ph type="dt" sz="half" idx="2"/>
          </p:nvPr>
        </p:nvSpPr>
        <p:spPr>
          <a:xfrm>
            <a:off x="389878" y="6356351"/>
            <a:ext cx="932895" cy="365125"/>
          </a:xfrm>
          <a:prstGeom prst="rect">
            <a:avLst/>
          </a:prstGeom>
        </p:spPr>
        <p:txBody>
          <a:bodyPr vert="horz" lIns="91440" tIns="45720" rIns="91440" bIns="45720" rtlCol="0" anchor="ctr"/>
          <a:lstStyle>
            <a:lvl1pPr algn="l">
              <a:defRPr sz="100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fld id="{5C81FFB6-AC89-4701-B5C7-00AF0F0A4A43}" type="datetime1">
              <a:rPr lang="en-US" smtClean="0"/>
              <a:pPr/>
              <a:t>6/17/2026</a:t>
            </a:fld>
            <a:endParaRPr lang="en-US">
              <a:solidFill>
                <a:schemeClr val="bg1"/>
              </a:solidFill>
            </a:endParaRPr>
          </a:p>
        </p:txBody>
      </p:sp>
    </p:spTree>
    <p:extLst>
      <p:ext uri="{BB962C8B-B14F-4D97-AF65-F5344CB8AC3E}">
        <p14:creationId xmlns:p14="http://schemas.microsoft.com/office/powerpoint/2010/main" val="42442740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Important Emphasis 2">
    <p:bg>
      <p:bgPr>
        <a:solidFill>
          <a:srgbClr val="123C5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010B3-9757-44BF-B1CE-A2704A6D5B6F}"/>
              </a:ext>
            </a:extLst>
          </p:cNvPr>
          <p:cNvSpPr>
            <a:spLocks noGrp="1"/>
          </p:cNvSpPr>
          <p:nvPr>
            <p:ph type="title" hasCustomPrompt="1"/>
          </p:nvPr>
        </p:nvSpPr>
        <p:spPr>
          <a:xfrm>
            <a:off x="838200" y="2528222"/>
            <a:ext cx="10515600" cy="1325563"/>
          </a:xfrm>
          <a:prstGeom prst="rect">
            <a:avLst/>
          </a:prstGeom>
        </p:spPr>
        <p:txBody>
          <a:bodyPr>
            <a:noAutofit/>
          </a:bodyPr>
          <a:lstStyle>
            <a:lvl1pPr algn="ctr">
              <a:defRPr sz="5400">
                <a:solidFill>
                  <a:schemeClr val="bg1"/>
                </a:solidFill>
              </a:defRPr>
            </a:lvl1pPr>
          </a:lstStyle>
          <a:p>
            <a:r>
              <a:rPr lang="en-US"/>
              <a:t>Insert an impactful statement here.</a:t>
            </a:r>
          </a:p>
        </p:txBody>
      </p:sp>
      <p:sp>
        <p:nvSpPr>
          <p:cNvPr id="5" name="Slide Number Placeholder 4">
            <a:extLst>
              <a:ext uri="{FF2B5EF4-FFF2-40B4-BE49-F238E27FC236}">
                <a16:creationId xmlns:a16="http://schemas.microsoft.com/office/drawing/2014/main" id="{5CD5C6FC-71AA-4254-BCB6-4AC57B297449}"/>
              </a:ext>
            </a:extLst>
          </p:cNvPr>
          <p:cNvSpPr>
            <a:spLocks noGrp="1"/>
          </p:cNvSpPr>
          <p:nvPr>
            <p:ph type="sldNum" sz="quarter" idx="12"/>
          </p:nvPr>
        </p:nvSpPr>
        <p:spPr>
          <a:xfrm>
            <a:off x="11082528" y="6355080"/>
            <a:ext cx="685800" cy="365125"/>
          </a:xfrm>
        </p:spPr>
        <p:txBody>
          <a:bodyPr/>
          <a:lstStyle>
            <a:lvl1pPr>
              <a:defRPr>
                <a:solidFill>
                  <a:schemeClr val="bg1"/>
                </a:solidFill>
              </a:defRPr>
            </a:lvl1pPr>
          </a:lstStyle>
          <a:p>
            <a:fld id="{7D19FC8C-636F-4B61-98CC-E41B290838A8}" type="slidenum">
              <a:rPr lang="en-US" smtClean="0"/>
              <a:pPr/>
              <a:t>‹#›</a:t>
            </a:fld>
            <a:endParaRPr lang="en-US">
              <a:solidFill>
                <a:schemeClr val="bg1"/>
              </a:solidFill>
            </a:endParaRPr>
          </a:p>
        </p:txBody>
      </p:sp>
      <p:sp>
        <p:nvSpPr>
          <p:cNvPr id="4" name="Content Placeholder 2">
            <a:extLst>
              <a:ext uri="{FF2B5EF4-FFF2-40B4-BE49-F238E27FC236}">
                <a16:creationId xmlns:a16="http://schemas.microsoft.com/office/drawing/2014/main" id="{F4EA3EC5-D2FC-443A-B2F8-6EF710A08C51}"/>
              </a:ext>
            </a:extLst>
          </p:cNvPr>
          <p:cNvSpPr>
            <a:spLocks noGrp="1"/>
          </p:cNvSpPr>
          <p:nvPr>
            <p:ph idx="1" hasCustomPrompt="1"/>
          </p:nvPr>
        </p:nvSpPr>
        <p:spPr>
          <a:xfrm>
            <a:off x="1458410" y="4225458"/>
            <a:ext cx="9275180" cy="825532"/>
          </a:xfrm>
        </p:spPr>
        <p:txBody>
          <a:bodyPr>
            <a:normAutofit lnSpcReduction="10000"/>
          </a:bodyPr>
          <a:lstStyle>
            <a:lvl1pPr algn="ctr">
              <a:defRPr>
                <a:solidFill>
                  <a:schemeClr val="bg1"/>
                </a:solidFill>
              </a:defRPr>
            </a:lvl1pPr>
          </a:lstStyle>
          <a:p>
            <a:pPr marL="0" indent="0" algn="ctr">
              <a:buNone/>
            </a:pPr>
            <a:r>
              <a:rPr lang="en-US"/>
              <a:t>Insert a follow up thought here.</a:t>
            </a:r>
          </a:p>
        </p:txBody>
      </p:sp>
      <p:sp>
        <p:nvSpPr>
          <p:cNvPr id="3" name="Date Placeholder 3">
            <a:extLst>
              <a:ext uri="{FF2B5EF4-FFF2-40B4-BE49-F238E27FC236}">
                <a16:creationId xmlns:a16="http://schemas.microsoft.com/office/drawing/2014/main" id="{309C56E6-ACC7-DC13-2C4C-AD3AE0213B43}"/>
              </a:ext>
            </a:extLst>
          </p:cNvPr>
          <p:cNvSpPr>
            <a:spLocks noGrp="1"/>
          </p:cNvSpPr>
          <p:nvPr>
            <p:ph type="dt" sz="half" idx="2"/>
          </p:nvPr>
        </p:nvSpPr>
        <p:spPr>
          <a:xfrm>
            <a:off x="389878" y="6356351"/>
            <a:ext cx="932895" cy="365125"/>
          </a:xfrm>
          <a:prstGeom prst="rect">
            <a:avLst/>
          </a:prstGeom>
        </p:spPr>
        <p:txBody>
          <a:bodyPr vert="horz" lIns="91440" tIns="45720" rIns="91440" bIns="45720" rtlCol="0" anchor="ctr"/>
          <a:lstStyle>
            <a:lvl1pPr algn="l">
              <a:defRPr sz="100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fld id="{C08AB85B-50E3-4079-9A52-AAB9257B7012}" type="datetime1">
              <a:rPr lang="en-US" smtClean="0"/>
              <a:pPr/>
              <a:t>6/17/2026</a:t>
            </a:fld>
            <a:endParaRPr lang="en-US">
              <a:solidFill>
                <a:schemeClr val="bg1"/>
              </a:solidFill>
            </a:endParaRPr>
          </a:p>
        </p:txBody>
      </p:sp>
    </p:spTree>
    <p:extLst>
      <p:ext uri="{BB962C8B-B14F-4D97-AF65-F5344CB8AC3E}">
        <p14:creationId xmlns:p14="http://schemas.microsoft.com/office/powerpoint/2010/main" val="1380243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Important Emphasis 2">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CD5C6FC-71AA-4254-BCB6-4AC57B297449}"/>
              </a:ext>
            </a:extLst>
          </p:cNvPr>
          <p:cNvSpPr>
            <a:spLocks noGrp="1"/>
          </p:cNvSpPr>
          <p:nvPr>
            <p:ph type="sldNum" sz="quarter" idx="12"/>
          </p:nvPr>
        </p:nvSpPr>
        <p:spPr>
          <a:xfrm>
            <a:off x="11082528" y="6355080"/>
            <a:ext cx="685800" cy="365125"/>
          </a:xfrm>
        </p:spPr>
        <p:txBody>
          <a:bodyPr/>
          <a:lstStyle>
            <a:lvl1pPr>
              <a:defRPr>
                <a:solidFill>
                  <a:schemeClr val="bg1"/>
                </a:solidFill>
              </a:defRPr>
            </a:lvl1pPr>
          </a:lstStyle>
          <a:p>
            <a:fld id="{7D19FC8C-636F-4B61-98CC-E41B290838A8}" type="slidenum">
              <a:rPr lang="en-US" smtClean="0"/>
              <a:pPr/>
              <a:t>‹#›</a:t>
            </a:fld>
            <a:endParaRPr lang="en-US">
              <a:solidFill>
                <a:schemeClr val="bg1"/>
              </a:solidFill>
            </a:endParaRPr>
          </a:p>
        </p:txBody>
      </p:sp>
      <p:sp>
        <p:nvSpPr>
          <p:cNvPr id="3" name="Date Placeholder 3">
            <a:extLst>
              <a:ext uri="{FF2B5EF4-FFF2-40B4-BE49-F238E27FC236}">
                <a16:creationId xmlns:a16="http://schemas.microsoft.com/office/drawing/2014/main" id="{309C56E6-ACC7-DC13-2C4C-AD3AE0213B43}"/>
              </a:ext>
            </a:extLst>
          </p:cNvPr>
          <p:cNvSpPr>
            <a:spLocks noGrp="1"/>
          </p:cNvSpPr>
          <p:nvPr>
            <p:ph type="dt" sz="half" idx="2"/>
          </p:nvPr>
        </p:nvSpPr>
        <p:spPr>
          <a:xfrm>
            <a:off x="389878" y="6356351"/>
            <a:ext cx="932895" cy="365125"/>
          </a:xfrm>
          <a:prstGeom prst="rect">
            <a:avLst/>
          </a:prstGeom>
        </p:spPr>
        <p:txBody>
          <a:bodyPr vert="horz" lIns="91440" tIns="45720" rIns="91440" bIns="45720" rtlCol="0" anchor="ctr"/>
          <a:lstStyle>
            <a:lvl1pPr algn="l">
              <a:defRPr sz="100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fld id="{C08AB85B-50E3-4079-9A52-AAB9257B7012}" type="datetime1">
              <a:rPr lang="en-US" smtClean="0"/>
              <a:pPr/>
              <a:t>6/17/2026</a:t>
            </a:fld>
            <a:endParaRPr lang="en-US">
              <a:solidFill>
                <a:schemeClr val="bg1"/>
              </a:solidFill>
            </a:endParaRPr>
          </a:p>
        </p:txBody>
      </p:sp>
      <p:sp>
        <p:nvSpPr>
          <p:cNvPr id="6" name="Rectangle 5">
            <a:extLst>
              <a:ext uri="{FF2B5EF4-FFF2-40B4-BE49-F238E27FC236}">
                <a16:creationId xmlns:a16="http://schemas.microsoft.com/office/drawing/2014/main" id="{EB56350E-99A9-4077-358F-8BE33908A592}"/>
              </a:ext>
            </a:extLst>
          </p:cNvPr>
          <p:cNvSpPr/>
          <p:nvPr userDrawn="1"/>
        </p:nvSpPr>
        <p:spPr>
          <a:xfrm>
            <a:off x="0" y="0"/>
            <a:ext cx="6096000" cy="6858000"/>
          </a:xfrm>
          <a:prstGeom prst="rect">
            <a:avLst/>
          </a:prstGeom>
          <a:solidFill>
            <a:srgbClr val="142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84230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403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6/17/2026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35719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969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Slide">
    <p:bg>
      <p:bgPr>
        <a:solidFill>
          <a:srgbClr val="E9745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255" y="1141875"/>
            <a:ext cx="4597881" cy="1325563"/>
          </a:xfrm>
          <a:prstGeom prst="rect">
            <a:avLst/>
          </a:prstGeom>
        </p:spPr>
        <p:txBody>
          <a:bodyPr/>
          <a:lstStyle>
            <a:lvl1pPr>
              <a:defRPr>
                <a:solidFill>
                  <a:srgbClr val="142D43"/>
                </a:solidFill>
              </a:defRPr>
            </a:lvl1pPr>
          </a:lstStyle>
          <a:p>
            <a:r>
              <a:rPr lang="en-US"/>
              <a:t>Agenda Slide Title</a:t>
            </a:r>
          </a:p>
        </p:txBody>
      </p:sp>
      <p:sp>
        <p:nvSpPr>
          <p:cNvPr id="9" name="Rectangle 8"/>
          <p:cNvSpPr/>
          <p:nvPr userDrawn="1"/>
        </p:nvSpPr>
        <p:spPr>
          <a:xfrm>
            <a:off x="8078993" y="0"/>
            <a:ext cx="4113007" cy="6858000"/>
          </a:xfrm>
          <a:prstGeom prst="rect">
            <a:avLst/>
          </a:prstGeom>
          <a:gradFill flip="none" rotWithShape="1">
            <a:gsLst>
              <a:gs pos="0">
                <a:schemeClr val="bg1">
                  <a:alpha val="39000"/>
                </a:schemeClr>
              </a:gs>
              <a:gs pos="37000">
                <a:schemeClr val="bg1">
                  <a:alpha val="22000"/>
                </a:schemeClr>
              </a:gs>
              <a:gs pos="100000">
                <a:schemeClr val="accent1">
                  <a:lumMod val="30000"/>
                  <a:lumOff val="7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building, tower  Description automatically generated">
            <a:extLst>
              <a:ext uri="{FF2B5EF4-FFF2-40B4-BE49-F238E27FC236}">
                <a16:creationId xmlns:a16="http://schemas.microsoft.com/office/drawing/2014/main" id="{2298002F-6377-484A-B2F6-6D109732CD5D}"/>
              </a:ext>
            </a:extLst>
          </p:cNvPr>
          <p:cNvPicPr>
            <a:picLocks noChangeAspect="1"/>
          </p:cNvPicPr>
          <p:nvPr userDrawn="1"/>
        </p:nvPicPr>
        <p:blipFill rotWithShape="1">
          <a:blip r:embed="rId2">
            <a:alphaModFix amt="35000"/>
          </a:blip>
          <a:srcRect r="23361"/>
          <a:stretch/>
        </p:blipFill>
        <p:spPr>
          <a:xfrm flipH="1">
            <a:off x="0" y="2478196"/>
            <a:ext cx="4597881" cy="4486915"/>
          </a:xfrm>
          <a:prstGeom prst="rect">
            <a:avLst/>
          </a:prstGeom>
        </p:spPr>
      </p:pic>
      <p:sp>
        <p:nvSpPr>
          <p:cNvPr id="8" name="Text Placeholder 7">
            <a:extLst>
              <a:ext uri="{FF2B5EF4-FFF2-40B4-BE49-F238E27FC236}">
                <a16:creationId xmlns:a16="http://schemas.microsoft.com/office/drawing/2014/main" id="{A7B4C029-2EB1-6843-821F-6CA85021B0C9}"/>
              </a:ext>
            </a:extLst>
          </p:cNvPr>
          <p:cNvSpPr>
            <a:spLocks noGrp="1"/>
          </p:cNvSpPr>
          <p:nvPr>
            <p:ph type="body" sz="quarter" idx="10"/>
          </p:nvPr>
        </p:nvSpPr>
        <p:spPr>
          <a:xfrm>
            <a:off x="5945082" y="1143000"/>
            <a:ext cx="5400675" cy="5028148"/>
          </a:xfrm>
        </p:spPr>
        <p:txBody>
          <a:bodyPr/>
          <a:lstStyle>
            <a:lvl1pPr marL="342900" indent="-342900">
              <a:buClr>
                <a:srgbClr val="142D43"/>
              </a:buClr>
              <a:buSzPct val="110000"/>
              <a:buFont typeface="Arial" panose="020B0604020202020204" pitchFamily="34" charset="0"/>
              <a:buChar char="•"/>
              <a:defRPr>
                <a:solidFill>
                  <a:srgbClr val="142D43"/>
                </a:solidFill>
              </a:defRPr>
            </a:lvl1pPr>
            <a:lvl2pPr marL="800100" indent="-342900">
              <a:buClr>
                <a:srgbClr val="142D43"/>
              </a:buClr>
              <a:buSzPct val="110000"/>
              <a:buFont typeface="Arial" panose="020B0604020202020204" pitchFamily="34" charset="0"/>
              <a:buChar char="•"/>
              <a:defRPr>
                <a:solidFill>
                  <a:srgbClr val="142D43"/>
                </a:solidFill>
              </a:defRPr>
            </a:lvl2pPr>
            <a:lvl3pPr marL="1200150" indent="-285750">
              <a:buClr>
                <a:srgbClr val="142D43"/>
              </a:buClr>
              <a:buSzPct val="110000"/>
              <a:buFont typeface="Arial" panose="020B0604020202020204" pitchFamily="34" charset="0"/>
              <a:buChar char="•"/>
              <a:defRPr>
                <a:solidFill>
                  <a:srgbClr val="142D43"/>
                </a:solidFill>
              </a:defRPr>
            </a:lvl3pPr>
            <a:lvl4pPr marL="1657350" indent="-285750">
              <a:buClr>
                <a:srgbClr val="142D43"/>
              </a:buClr>
              <a:buSzPct val="110000"/>
              <a:buFont typeface="Arial" panose="020B0604020202020204" pitchFamily="34" charset="0"/>
              <a:buChar char="•"/>
              <a:defRPr>
                <a:solidFill>
                  <a:srgbClr val="142D43"/>
                </a:solidFill>
              </a:defRPr>
            </a:lvl4pPr>
            <a:lvl5pPr marL="2114550" indent="-285750">
              <a:buClr>
                <a:srgbClr val="142D43"/>
              </a:buClr>
              <a:buSzPct val="110000"/>
              <a:buFont typeface="Arial" panose="020B0604020202020204" pitchFamily="34" charset="0"/>
              <a:buChar char="•"/>
              <a:defRPr sz="1400">
                <a:solidFill>
                  <a:srgbClr val="142D4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61F72D15-49EE-CF08-A6E8-013C99A7F32B}"/>
              </a:ext>
            </a:extLst>
          </p:cNvPr>
          <p:cNvSpPr>
            <a:spLocks noGrp="1"/>
          </p:cNvSpPr>
          <p:nvPr>
            <p:ph type="sldNum" sz="quarter" idx="4"/>
          </p:nvPr>
        </p:nvSpPr>
        <p:spPr>
          <a:xfrm>
            <a:off x="11084140" y="6356351"/>
            <a:ext cx="688760" cy="365125"/>
          </a:xfrm>
          <a:prstGeom prst="rect">
            <a:avLst/>
          </a:prstGeom>
        </p:spPr>
        <p:txBody>
          <a:bodyPr vert="horz" lIns="91440" tIns="45720" rIns="91440" bIns="45720" rtlCol="0" anchor="ctr"/>
          <a:lstStyle>
            <a:lvl1pPr algn="r">
              <a:defRPr sz="1100" b="1">
                <a:solidFill>
                  <a:schemeClr val="bg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fld id="{5E94BA17-8AE8-4651-9FD9-8589E5D42325}" type="slidenum">
              <a:rPr lang="en-US" smtClean="0"/>
              <a:pPr/>
              <a:t>‹#›</a:t>
            </a:fld>
            <a:endParaRPr lang="en-US" sz="1100"/>
          </a:p>
        </p:txBody>
      </p:sp>
    </p:spTree>
    <p:extLst>
      <p:ext uri="{BB962C8B-B14F-4D97-AF65-F5344CB8AC3E}">
        <p14:creationId xmlns:p14="http://schemas.microsoft.com/office/powerpoint/2010/main" val="1400794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Slide">
    <p:bg>
      <p:bgPr>
        <a:solidFill>
          <a:srgbClr val="E9745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248" y="1141875"/>
            <a:ext cx="7027607" cy="1325563"/>
          </a:xfrm>
          <a:prstGeom prst="rect">
            <a:avLst/>
          </a:prstGeom>
        </p:spPr>
        <p:txBody>
          <a:bodyPr/>
          <a:lstStyle>
            <a:lvl1pPr>
              <a:defRPr>
                <a:solidFill>
                  <a:srgbClr val="142D43"/>
                </a:solidFill>
              </a:defRPr>
            </a:lvl1pPr>
          </a:lstStyle>
          <a:p>
            <a:r>
              <a:rPr lang="en-US"/>
              <a:t>Slide Title</a:t>
            </a:r>
          </a:p>
        </p:txBody>
      </p:sp>
      <p:sp>
        <p:nvSpPr>
          <p:cNvPr id="9" name="Rectangle 8"/>
          <p:cNvSpPr/>
          <p:nvPr userDrawn="1"/>
        </p:nvSpPr>
        <p:spPr>
          <a:xfrm>
            <a:off x="8078993" y="0"/>
            <a:ext cx="4113007" cy="6858000"/>
          </a:xfrm>
          <a:prstGeom prst="rect">
            <a:avLst/>
          </a:prstGeom>
          <a:gradFill flip="none" rotWithShape="1">
            <a:gsLst>
              <a:gs pos="0">
                <a:schemeClr val="bg1">
                  <a:alpha val="39000"/>
                </a:schemeClr>
              </a:gs>
              <a:gs pos="37000">
                <a:schemeClr val="bg1">
                  <a:alpha val="22000"/>
                </a:schemeClr>
              </a:gs>
              <a:gs pos="100000">
                <a:schemeClr val="accent1">
                  <a:lumMod val="30000"/>
                  <a:lumOff val="7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building, tower  Description automatically generated">
            <a:extLst>
              <a:ext uri="{FF2B5EF4-FFF2-40B4-BE49-F238E27FC236}">
                <a16:creationId xmlns:a16="http://schemas.microsoft.com/office/drawing/2014/main" id="{2298002F-6377-484A-B2F6-6D109732CD5D}"/>
              </a:ext>
            </a:extLst>
          </p:cNvPr>
          <p:cNvPicPr>
            <a:picLocks noChangeAspect="1"/>
          </p:cNvPicPr>
          <p:nvPr userDrawn="1"/>
        </p:nvPicPr>
        <p:blipFill rotWithShape="1">
          <a:blip r:embed="rId2">
            <a:alphaModFix amt="35000"/>
          </a:blip>
          <a:srcRect r="23361"/>
          <a:stretch/>
        </p:blipFill>
        <p:spPr>
          <a:xfrm flipH="1">
            <a:off x="0" y="2478196"/>
            <a:ext cx="4597881" cy="4486915"/>
          </a:xfrm>
          <a:prstGeom prst="rect">
            <a:avLst/>
          </a:prstGeom>
        </p:spPr>
      </p:pic>
      <p:sp>
        <p:nvSpPr>
          <p:cNvPr id="3" name="Slide Number Placeholder 5">
            <a:extLst>
              <a:ext uri="{FF2B5EF4-FFF2-40B4-BE49-F238E27FC236}">
                <a16:creationId xmlns:a16="http://schemas.microsoft.com/office/drawing/2014/main" id="{13DE0A56-05C6-63FB-8FD0-DBF8BD4EA10E}"/>
              </a:ext>
            </a:extLst>
          </p:cNvPr>
          <p:cNvSpPr>
            <a:spLocks noGrp="1"/>
          </p:cNvSpPr>
          <p:nvPr>
            <p:ph type="sldNum" sz="quarter" idx="4"/>
          </p:nvPr>
        </p:nvSpPr>
        <p:spPr>
          <a:xfrm>
            <a:off x="11084140" y="6356351"/>
            <a:ext cx="688760" cy="365125"/>
          </a:xfrm>
          <a:prstGeom prst="rect">
            <a:avLst/>
          </a:prstGeom>
        </p:spPr>
        <p:txBody>
          <a:bodyPr vert="horz" lIns="91440" tIns="45720" rIns="91440" bIns="45720" rtlCol="0" anchor="ctr"/>
          <a:lstStyle>
            <a:lvl1pPr algn="r">
              <a:defRPr sz="1100" b="1">
                <a:solidFill>
                  <a:schemeClr val="bg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fld id="{5E94BA17-8AE8-4651-9FD9-8589E5D42325}" type="slidenum">
              <a:rPr lang="en-US" smtClean="0"/>
              <a:pPr/>
              <a:t>‹#›</a:t>
            </a:fld>
            <a:endParaRPr lang="en-US" sz="1100"/>
          </a:p>
        </p:txBody>
      </p:sp>
    </p:spTree>
    <p:extLst>
      <p:ext uri="{BB962C8B-B14F-4D97-AF65-F5344CB8AC3E}">
        <p14:creationId xmlns:p14="http://schemas.microsoft.com/office/powerpoint/2010/main" val="3470494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022684"/>
            <a:ext cx="10515600" cy="5154279"/>
          </a:xfrm>
        </p:spPr>
        <p:txBody>
          <a:bodyPr>
            <a:normAutofit/>
          </a:bodyPr>
          <a:lstStyle>
            <a:lvl1pPr marL="0" indent="0">
              <a:buNone/>
              <a:defRPr sz="2800">
                <a:latin typeface="+mn-lt"/>
              </a:defRPr>
            </a:lvl1pPr>
            <a:lvl2pPr marL="461963" indent="-228600">
              <a:defRPr sz="2400">
                <a:latin typeface="+mn-lt"/>
              </a:defRPr>
            </a:lvl2pPr>
            <a:lvl3pPr marL="914400" indent="-228600">
              <a:defRPr sz="2000">
                <a:latin typeface="+mn-lt"/>
              </a:defRPr>
            </a:lvl3pPr>
            <a:lvl4pPr marL="1376363" indent="-228600">
              <a:defRPr sz="1800">
                <a:latin typeface="+mn-lt"/>
              </a:defRPr>
            </a:lvl4pPr>
            <a:lvl5pPr marL="1828800" indent="-228600">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FD2E39-A838-3623-CB98-D54E0253ADFF}"/>
              </a:ext>
            </a:extLst>
          </p:cNvPr>
          <p:cNvSpPr>
            <a:spLocks noGrp="1"/>
          </p:cNvSpPr>
          <p:nvPr>
            <p:ph type="dt" sz="half" idx="10"/>
          </p:nvPr>
        </p:nvSpPr>
        <p:spPr/>
        <p:txBody>
          <a:bodyPr/>
          <a:lstStyle/>
          <a:p>
            <a:fld id="{35B3EBAF-6A11-4A7D-9D46-FA61E0E3D563}" type="datetime1">
              <a:rPr lang="en-US" smtClean="0"/>
              <a:t>6/17/2026</a:t>
            </a:fld>
            <a:endParaRPr lang="en-US"/>
          </a:p>
        </p:txBody>
      </p:sp>
      <p:sp>
        <p:nvSpPr>
          <p:cNvPr id="8" name="Footer Placeholder 7">
            <a:extLst>
              <a:ext uri="{FF2B5EF4-FFF2-40B4-BE49-F238E27FC236}">
                <a16:creationId xmlns:a16="http://schemas.microsoft.com/office/drawing/2014/main" id="{2069C7AE-9B95-9DAE-A443-A48DC1D1BC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2E0FBB-9329-6501-D598-4889F987109B}"/>
              </a:ext>
            </a:extLst>
          </p:cNvPr>
          <p:cNvSpPr>
            <a:spLocks noGrp="1"/>
          </p:cNvSpPr>
          <p:nvPr>
            <p:ph type="sldNum" sz="quarter" idx="12"/>
          </p:nvPr>
        </p:nvSpPr>
        <p:spPr/>
        <p:txBody>
          <a:bodyPr/>
          <a:lstStyle/>
          <a:p>
            <a:fld id="{5E94BA17-8AE8-4651-9FD9-8589E5D42325}" type="slidenum">
              <a:rPr lang="en-US" smtClean="0"/>
              <a:pPr/>
              <a:t>‹#›</a:t>
            </a:fld>
            <a:endParaRPr lang="en-US"/>
          </a:p>
        </p:txBody>
      </p:sp>
      <p:sp>
        <p:nvSpPr>
          <p:cNvPr id="4" name="Title Placeholder 1">
            <a:extLst>
              <a:ext uri="{FF2B5EF4-FFF2-40B4-BE49-F238E27FC236}">
                <a16:creationId xmlns:a16="http://schemas.microsoft.com/office/drawing/2014/main" id="{2785DBB4-C962-CF03-57F8-06891EC003CC}"/>
              </a:ext>
            </a:extLst>
          </p:cNvPr>
          <p:cNvSpPr>
            <a:spLocks noGrp="1"/>
          </p:cNvSpPr>
          <p:nvPr>
            <p:ph type="title"/>
          </p:nvPr>
        </p:nvSpPr>
        <p:spPr>
          <a:xfrm>
            <a:off x="838200" y="135444"/>
            <a:ext cx="10515600" cy="729577"/>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489777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159099"/>
            <a:ext cx="5181600" cy="5017864"/>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159099"/>
            <a:ext cx="5181600" cy="5017864"/>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37D4E0-B57E-43C6-A6F8-A9DF8A709BEA}" type="datetime1">
              <a:rPr lang="en-US" smtClean="0"/>
              <a:t>6/17/2026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1082528" y="6355080"/>
            <a:ext cx="688760" cy="365125"/>
          </a:xfrm>
          <a:prstGeom prst="rect">
            <a:avLst/>
          </a:prstGeom>
        </p:spPr>
        <p:txBody>
          <a:bodyPr/>
          <a:lstStyle/>
          <a:p>
            <a:fld id="{5E94BA17-8AE8-4651-9FD9-8589E5D42325}" type="slidenum">
              <a:rPr lang="en-US" smtClean="0"/>
              <a:t>‹#›</a:t>
            </a:fld>
            <a:endParaRPr lang="en-US"/>
          </a:p>
        </p:txBody>
      </p:sp>
      <p:sp>
        <p:nvSpPr>
          <p:cNvPr id="2" name="Title Placeholder 1">
            <a:extLst>
              <a:ext uri="{FF2B5EF4-FFF2-40B4-BE49-F238E27FC236}">
                <a16:creationId xmlns:a16="http://schemas.microsoft.com/office/drawing/2014/main" id="{01CFBAC7-C798-4D35-335A-F3A86E53BB8F}"/>
              </a:ext>
            </a:extLst>
          </p:cNvPr>
          <p:cNvSpPr>
            <a:spLocks noGrp="1"/>
          </p:cNvSpPr>
          <p:nvPr>
            <p:ph type="title"/>
          </p:nvPr>
        </p:nvSpPr>
        <p:spPr>
          <a:xfrm>
            <a:off x="838200" y="135444"/>
            <a:ext cx="10515600" cy="729577"/>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695893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389878" y="6356350"/>
            <a:ext cx="932895" cy="365125"/>
          </a:xfrm>
        </p:spPr>
        <p:txBody>
          <a:bodyPr/>
          <a:lstStyle/>
          <a:p>
            <a:fld id="{BEDAE437-DB97-4C9C-A285-71673D83AE40}" type="datetime1">
              <a:rPr lang="en-US" smtClean="0"/>
              <a:t>6/17/2026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11084140" y="6356350"/>
            <a:ext cx="688760" cy="365125"/>
          </a:xfrm>
          <a:prstGeom prst="rect">
            <a:avLst/>
          </a:prstGeom>
        </p:spPr>
        <p:txBody>
          <a:bodyPr/>
          <a:lstStyle>
            <a:lvl1pPr>
              <a:defRPr sz="1100" b="1">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5E94BA17-8AE8-4651-9FD9-8589E5D42325}" type="slidenum">
              <a:rPr lang="en-US" smtClean="0"/>
              <a:pPr/>
              <a:t>‹#›</a:t>
            </a:fld>
            <a:endParaRPr lang="en-US">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8" name="Title Placeholder 1">
            <a:extLst>
              <a:ext uri="{FF2B5EF4-FFF2-40B4-BE49-F238E27FC236}">
                <a16:creationId xmlns:a16="http://schemas.microsoft.com/office/drawing/2014/main" id="{CD649767-ACC0-CB89-69C9-8C11474D73B9}"/>
              </a:ext>
            </a:extLst>
          </p:cNvPr>
          <p:cNvSpPr>
            <a:spLocks noGrp="1"/>
          </p:cNvSpPr>
          <p:nvPr>
            <p:ph type="title"/>
          </p:nvPr>
        </p:nvSpPr>
        <p:spPr>
          <a:xfrm>
            <a:off x="838200" y="135444"/>
            <a:ext cx="10515600" cy="729577"/>
          </a:xfrm>
          <a:prstGeom prst="rect">
            <a:avLst/>
          </a:prstGeom>
        </p:spPr>
        <p:txBody>
          <a:bodyPr vert="horz" lIns="91440" tIns="45720" rIns="91440" bIns="45720" rtlCol="0" anchor="ctr">
            <a:normAutofit/>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1894027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389878" y="6356350"/>
            <a:ext cx="932895" cy="365125"/>
          </a:xfrm>
        </p:spPr>
        <p:txBody>
          <a:bodyPr/>
          <a:lstStyle/>
          <a:p>
            <a:fld id="{49108734-122E-4936-B26D-0B18C1446D24}" type="datetime1">
              <a:rPr lang="en-US" smtClean="0"/>
              <a:t>6/17/2026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11084140" y="6356350"/>
            <a:ext cx="688760" cy="365125"/>
          </a:xfrm>
          <a:prstGeom prst="rect">
            <a:avLst/>
          </a:prstGeom>
        </p:spPr>
        <p:txBody>
          <a:bodyPr/>
          <a:lstStyle>
            <a:lvl1pPr>
              <a:defRPr sz="1100" b="1">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5E94BA17-8AE8-4651-9FD9-8589E5D42325}" type="slidenum">
              <a:rPr lang="en-US" smtClean="0"/>
              <a:pPr/>
              <a:t>‹#›</a:t>
            </a:fld>
            <a:endParaRPr lang="en-US">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 name="Picture Placeholder 2">
            <a:extLst>
              <a:ext uri="{FF2B5EF4-FFF2-40B4-BE49-F238E27FC236}">
                <a16:creationId xmlns:a16="http://schemas.microsoft.com/office/drawing/2014/main" id="{223A9F3D-CF95-C883-5B8F-9EB0EFF68271}"/>
              </a:ext>
            </a:extLst>
          </p:cNvPr>
          <p:cNvSpPr>
            <a:spLocks noGrp="1" noChangeAspect="1"/>
          </p:cNvSpPr>
          <p:nvPr>
            <p:ph type="pic" idx="13"/>
          </p:nvPr>
        </p:nvSpPr>
        <p:spPr>
          <a:xfrm>
            <a:off x="381000" y="1143000"/>
            <a:ext cx="11391900" cy="5029200"/>
          </a:xfrm>
          <a:prstGeom prst="rect">
            <a:avLst/>
          </a:prstGeom>
          <a:solidFill>
            <a:schemeClr val="bg2">
              <a:lumMod val="75000"/>
            </a:schemeClr>
          </a:solidFill>
          <a:ln>
            <a:no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7" name="Title Placeholder 1">
            <a:extLst>
              <a:ext uri="{FF2B5EF4-FFF2-40B4-BE49-F238E27FC236}">
                <a16:creationId xmlns:a16="http://schemas.microsoft.com/office/drawing/2014/main" id="{7EDD70C9-97D4-E530-B50A-F100098C9B89}"/>
              </a:ext>
            </a:extLst>
          </p:cNvPr>
          <p:cNvSpPr>
            <a:spLocks noGrp="1"/>
          </p:cNvSpPr>
          <p:nvPr>
            <p:ph type="title"/>
          </p:nvPr>
        </p:nvSpPr>
        <p:spPr>
          <a:xfrm>
            <a:off x="838200" y="135444"/>
            <a:ext cx="10515600" cy="729577"/>
          </a:xfrm>
          <a:prstGeom prst="rect">
            <a:avLst/>
          </a:prstGeom>
        </p:spPr>
        <p:txBody>
          <a:bodyPr vert="horz" lIns="91440" tIns="45720" rIns="91440" bIns="45720" rtlCol="0" anchor="ctr">
            <a:normAutofit/>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823966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E5E0F419-5DAC-17E4-E72D-19BDE21A7479}"/>
              </a:ext>
            </a:extLst>
          </p:cNvPr>
          <p:cNvSpPr>
            <a:spLocks noGrp="1" noChangeAspect="1"/>
          </p:cNvSpPr>
          <p:nvPr>
            <p:ph type="pic" idx="13"/>
          </p:nvPr>
        </p:nvSpPr>
        <p:spPr>
          <a:xfrm>
            <a:off x="0" y="0"/>
            <a:ext cx="12192000" cy="6861175"/>
          </a:xfrm>
          <a:prstGeom prst="rect">
            <a:avLst/>
          </a:prstGeom>
          <a:solidFill>
            <a:schemeClr val="bg2">
              <a:lumMod val="75000"/>
            </a:schemeClr>
          </a:solidFill>
          <a:ln>
            <a:no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3" name="Date Placeholder 2"/>
          <p:cNvSpPr>
            <a:spLocks noGrp="1"/>
          </p:cNvSpPr>
          <p:nvPr>
            <p:ph type="dt" sz="half" idx="10"/>
          </p:nvPr>
        </p:nvSpPr>
        <p:spPr>
          <a:xfrm>
            <a:off x="393192" y="6356350"/>
            <a:ext cx="932895" cy="365125"/>
          </a:xfrm>
        </p:spPr>
        <p:txBody>
          <a:bodyPr/>
          <a:lstStyle>
            <a:lvl1pPr>
              <a:defRPr>
                <a:solidFill>
                  <a:schemeClr val="bg1"/>
                </a:solidFill>
              </a:defRPr>
            </a:lvl1pPr>
          </a:lstStyle>
          <a:p>
            <a:fld id="{50314344-F87C-4E13-ABD1-536CD1C3F42E}" type="datetime1">
              <a:rPr lang="en-US" smtClean="0"/>
              <a:pPr/>
              <a:t>6/17/2026</a:t>
            </a:fld>
            <a:endParaRPr lang="en-US">
              <a:solidFill>
                <a:schemeClr val="bg1"/>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solidFill>
                <a:schemeClr val="bg1"/>
              </a:solidFill>
            </a:endParaRPr>
          </a:p>
        </p:txBody>
      </p:sp>
      <p:sp>
        <p:nvSpPr>
          <p:cNvPr id="5" name="Slide Number Placeholder 4"/>
          <p:cNvSpPr>
            <a:spLocks noGrp="1"/>
          </p:cNvSpPr>
          <p:nvPr>
            <p:ph type="sldNum" sz="quarter" idx="12"/>
          </p:nvPr>
        </p:nvSpPr>
        <p:spPr>
          <a:xfrm>
            <a:off x="11084140" y="6356350"/>
            <a:ext cx="688760" cy="365125"/>
          </a:xfrm>
          <a:prstGeom prst="rect">
            <a:avLst/>
          </a:prstGeom>
        </p:spPr>
        <p:txBody>
          <a:bodyPr/>
          <a:lstStyle>
            <a:lvl1pPr>
              <a:defRPr sz="1100" b="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5E94BA17-8AE8-4651-9FD9-8589E5D42325}" type="slidenum">
              <a:rPr lang="en-US" smtClean="0"/>
              <a:pPr/>
              <a:t>‹#›</a:t>
            </a:fld>
            <a:endParaRPr lang="en-US">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6" name="Title 1">
            <a:extLst>
              <a:ext uri="{FF2B5EF4-FFF2-40B4-BE49-F238E27FC236}">
                <a16:creationId xmlns:a16="http://schemas.microsoft.com/office/drawing/2014/main" id="{EC15FA58-67A2-3739-F415-1475207FA8E0}"/>
              </a:ext>
            </a:extLst>
          </p:cNvPr>
          <p:cNvSpPr>
            <a:spLocks noGrp="1"/>
          </p:cNvSpPr>
          <p:nvPr>
            <p:ph type="title"/>
          </p:nvPr>
        </p:nvSpPr>
        <p:spPr>
          <a:xfrm>
            <a:off x="838200" y="365127"/>
            <a:ext cx="10515600" cy="729577"/>
          </a:xfrm>
          <a:prstGeom prst="rect">
            <a:avLst/>
          </a:prstGeom>
        </p:spPr>
        <p:txBody>
          <a:bodyPr/>
          <a:lstStyle>
            <a:lvl1pPr>
              <a:defRPr lang="en-US" sz="3200" kern="1200" dirty="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2011167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hoto ">
    <p:spTree>
      <p:nvGrpSpPr>
        <p:cNvPr id="1" name=""/>
        <p:cNvGrpSpPr/>
        <p:nvPr/>
      </p:nvGrpSpPr>
      <p:grpSpPr>
        <a:xfrm>
          <a:off x="0" y="0"/>
          <a:ext cx="0" cy="0"/>
          <a:chOff x="0" y="0"/>
          <a:chExt cx="0" cy="0"/>
        </a:xfrm>
      </p:grpSpPr>
      <p:sp>
        <p:nvSpPr>
          <p:cNvPr id="6" name="Picture Placeholder 2"/>
          <p:cNvSpPr>
            <a:spLocks noGrp="1" noChangeAspect="1"/>
          </p:cNvSpPr>
          <p:nvPr>
            <p:ph type="pic" idx="13"/>
          </p:nvPr>
        </p:nvSpPr>
        <p:spPr>
          <a:xfrm>
            <a:off x="5436392" y="1138561"/>
            <a:ext cx="6336508" cy="5033640"/>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7" name="Content Placeholder 2"/>
          <p:cNvSpPr>
            <a:spLocks noGrp="1"/>
          </p:cNvSpPr>
          <p:nvPr>
            <p:ph sz="half" idx="1"/>
          </p:nvPr>
        </p:nvSpPr>
        <p:spPr>
          <a:xfrm>
            <a:off x="847447" y="1175618"/>
            <a:ext cx="4227991" cy="4996582"/>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4"/>
          </p:nvPr>
        </p:nvSpPr>
        <p:spPr/>
        <p:txBody>
          <a:bodyPr/>
          <a:lstStyle/>
          <a:p>
            <a:fld id="{F8402D4F-026E-484D-94A7-4656ACD9B50C}" type="datetime1">
              <a:rPr lang="en-US" smtClean="0"/>
              <a:t>6/17/2026</a:t>
            </a:fld>
            <a:endParaRPr lang="en-US"/>
          </a:p>
        </p:txBody>
      </p:sp>
      <p:sp>
        <p:nvSpPr>
          <p:cNvPr id="3" name="Footer Placeholder 2"/>
          <p:cNvSpPr>
            <a:spLocks noGrp="1"/>
          </p:cNvSpPr>
          <p:nvPr>
            <p:ph type="ftr" sz="quarter" idx="15"/>
          </p:nvPr>
        </p:nvSpPr>
        <p:spPr/>
        <p:txBody>
          <a:bodyPr/>
          <a:lstStyle/>
          <a:p>
            <a:endParaRPr lang="en-US"/>
          </a:p>
        </p:txBody>
      </p:sp>
      <p:sp>
        <p:nvSpPr>
          <p:cNvPr id="4" name="Slide Number Placeholder 3"/>
          <p:cNvSpPr>
            <a:spLocks noGrp="1"/>
          </p:cNvSpPr>
          <p:nvPr>
            <p:ph type="sldNum" sz="quarter" idx="16"/>
          </p:nvPr>
        </p:nvSpPr>
        <p:spPr>
          <a:xfrm>
            <a:off x="11082528" y="6355080"/>
            <a:ext cx="688760" cy="365125"/>
          </a:xfrm>
          <a:prstGeom prst="rect">
            <a:avLst/>
          </a:prstGeom>
        </p:spPr>
        <p:txBody>
          <a:bodyPr/>
          <a:lstStyle/>
          <a:p>
            <a:fld id="{5E94BA17-8AE8-4651-9FD9-8589E5D42325}" type="slidenum">
              <a:rPr lang="en-US" smtClean="0"/>
              <a:pPr/>
              <a:t>‹#›</a:t>
            </a:fld>
            <a:endParaRPr lang="en-US"/>
          </a:p>
        </p:txBody>
      </p:sp>
      <p:sp>
        <p:nvSpPr>
          <p:cNvPr id="8" name="Title 1">
            <a:extLst>
              <a:ext uri="{FF2B5EF4-FFF2-40B4-BE49-F238E27FC236}">
                <a16:creationId xmlns:a16="http://schemas.microsoft.com/office/drawing/2014/main" id="{82D781F0-6EA6-5294-44D0-E2587D3CF1B6}"/>
              </a:ext>
            </a:extLst>
          </p:cNvPr>
          <p:cNvSpPr>
            <a:spLocks noGrp="1"/>
          </p:cNvSpPr>
          <p:nvPr>
            <p:ph type="title"/>
          </p:nvPr>
        </p:nvSpPr>
        <p:spPr>
          <a:xfrm>
            <a:off x="841248" y="365760"/>
            <a:ext cx="10515600" cy="731520"/>
          </a:xfrm>
          <a:prstGeom prst="rect">
            <a:avLst/>
          </a:prstGeom>
        </p:spPr>
        <p:txBody>
          <a:bodyPr/>
          <a:lstStyle>
            <a:lvl1pPr>
              <a:defRPr lang="en-US" sz="3200" b="1" kern="1200" dirty="0">
                <a:solidFill>
                  <a:srgbClr val="142D43"/>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3522252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hape 0">
            <a:extLst>
              <a:ext uri="{FF2B5EF4-FFF2-40B4-BE49-F238E27FC236}">
                <a16:creationId xmlns:a16="http://schemas.microsoft.com/office/drawing/2014/main" id="{F93BF6DD-152B-A19D-2664-00DD378B4A51}"/>
              </a:ext>
            </a:extLst>
          </p:cNvPr>
          <p:cNvSpPr/>
          <p:nvPr userDrawn="1"/>
        </p:nvSpPr>
        <p:spPr>
          <a:xfrm>
            <a:off x="0" y="-1"/>
            <a:ext cx="12192000" cy="865021"/>
          </a:xfrm>
          <a:prstGeom prst="rect">
            <a:avLst/>
          </a:prstGeom>
          <a:solidFill>
            <a:srgbClr val="1B2A4A"/>
          </a:solidFill>
          <a:ln/>
        </p:spPr>
        <p:txBody>
          <a:bodyPr/>
          <a:lstStyle/>
          <a:p>
            <a:endParaRPr lang="en-US" sz="2400"/>
          </a:p>
        </p:txBody>
      </p:sp>
      <p:sp>
        <p:nvSpPr>
          <p:cNvPr id="2" name="Title Placeholder 1"/>
          <p:cNvSpPr>
            <a:spLocks noGrp="1"/>
          </p:cNvSpPr>
          <p:nvPr>
            <p:ph type="title"/>
          </p:nvPr>
        </p:nvSpPr>
        <p:spPr>
          <a:xfrm>
            <a:off x="838200" y="135444"/>
            <a:ext cx="10515600" cy="72957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984443"/>
            <a:ext cx="10515600" cy="51925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89878" y="6356351"/>
            <a:ext cx="932895" cy="365125"/>
          </a:xfrm>
          <a:prstGeom prst="rect">
            <a:avLst/>
          </a:prstGeom>
        </p:spPr>
        <p:txBody>
          <a:bodyPr vert="horz" lIns="91440" tIns="45720" rIns="91440" bIns="45720" rtlCol="0" anchor="ctr"/>
          <a:lstStyle>
            <a:lvl1pPr algn="l">
              <a:defRPr sz="10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fld id="{1A4791EF-5037-430A-93F5-A124FA324F97}" type="datetime1">
              <a:rPr lang="en-US" smtClean="0"/>
              <a:t>6/17/2026</a:t>
            </a:fld>
            <a:endParaRPr lang="en-US"/>
          </a:p>
        </p:txBody>
      </p:sp>
      <p:sp>
        <p:nvSpPr>
          <p:cNvPr id="5" name="Footer Placeholder 4"/>
          <p:cNvSpPr>
            <a:spLocks noGrp="1"/>
          </p:cNvSpPr>
          <p:nvPr>
            <p:ph type="ftr" sz="quarter" idx="3"/>
          </p:nvPr>
        </p:nvSpPr>
        <p:spPr>
          <a:xfrm>
            <a:off x="4038600" y="6357431"/>
            <a:ext cx="4114800" cy="365125"/>
          </a:xfrm>
          <a:prstGeom prst="rect">
            <a:avLst/>
          </a:prstGeom>
        </p:spPr>
        <p:txBody>
          <a:bodyPr vert="horz" lIns="91440" tIns="45720" rIns="91440" bIns="45720" rtlCol="0" anchor="ctr"/>
          <a:lstStyle>
            <a:lvl1pPr algn="l">
              <a:defRPr sz="1000">
                <a:solidFill>
                  <a:schemeClr val="tx1">
                    <a:tint val="75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endParaRPr lang="en-US"/>
          </a:p>
        </p:txBody>
      </p:sp>
      <p:sp>
        <p:nvSpPr>
          <p:cNvPr id="10" name="Slide Number Placeholder 5">
            <a:extLst>
              <a:ext uri="{FF2B5EF4-FFF2-40B4-BE49-F238E27FC236}">
                <a16:creationId xmlns:a16="http://schemas.microsoft.com/office/drawing/2014/main" id="{ACCE4E26-6202-304E-B0BB-E9919FA96672}"/>
              </a:ext>
            </a:extLst>
          </p:cNvPr>
          <p:cNvSpPr>
            <a:spLocks noGrp="1"/>
          </p:cNvSpPr>
          <p:nvPr>
            <p:ph type="sldNum" sz="quarter" idx="4"/>
          </p:nvPr>
        </p:nvSpPr>
        <p:spPr>
          <a:xfrm>
            <a:off x="11084140" y="6356351"/>
            <a:ext cx="688760" cy="365125"/>
          </a:xfrm>
          <a:prstGeom prst="rect">
            <a:avLst/>
          </a:prstGeom>
        </p:spPr>
        <p:txBody>
          <a:bodyPr vert="horz" lIns="91440" tIns="45720" rIns="91440" bIns="45720" rtlCol="0" anchor="ctr"/>
          <a:lstStyle>
            <a:lvl1pPr algn="r">
              <a:defRPr sz="1100" b="1">
                <a:solidFill>
                  <a:schemeClr val="bg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fld id="{5E94BA17-8AE8-4651-9FD9-8589E5D42325}" type="slidenum">
              <a:rPr lang="en-US" smtClean="0"/>
              <a:pPr/>
              <a:t>‹#›</a:t>
            </a:fld>
            <a:endParaRPr lang="en-US" sz="1100"/>
          </a:p>
        </p:txBody>
      </p:sp>
      <p:pic>
        <p:nvPicPr>
          <p:cNvPr id="8" name="Picture 7" descr="A picture containing building, tower  Description automatically generated">
            <a:extLst>
              <a:ext uri="{FF2B5EF4-FFF2-40B4-BE49-F238E27FC236}">
                <a16:creationId xmlns:a16="http://schemas.microsoft.com/office/drawing/2014/main" id="{69EE0015-AF11-9205-8285-3AEC529CF441}"/>
              </a:ext>
            </a:extLst>
          </p:cNvPr>
          <p:cNvPicPr>
            <a:picLocks noChangeAspect="1"/>
          </p:cNvPicPr>
          <p:nvPr userDrawn="1"/>
        </p:nvPicPr>
        <p:blipFill>
          <a:blip r:embed="rId19"/>
          <a:stretch>
            <a:fillRect/>
          </a:stretch>
        </p:blipFill>
        <p:spPr>
          <a:xfrm>
            <a:off x="11256938" y="365127"/>
            <a:ext cx="515962" cy="389633"/>
          </a:xfrm>
          <a:prstGeom prst="rect">
            <a:avLst/>
          </a:prstGeom>
        </p:spPr>
      </p:pic>
    </p:spTree>
    <p:extLst>
      <p:ext uri="{BB962C8B-B14F-4D97-AF65-F5344CB8AC3E}">
        <p14:creationId xmlns:p14="http://schemas.microsoft.com/office/powerpoint/2010/main" val="39074716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4" r:id="rId3"/>
    <p:sldLayoutId id="2147483683" r:id="rId4"/>
    <p:sldLayoutId id="2147483665" r:id="rId5"/>
    <p:sldLayoutId id="2147483666" r:id="rId6"/>
    <p:sldLayoutId id="2147483697" r:id="rId7"/>
    <p:sldLayoutId id="2147483698" r:id="rId8"/>
    <p:sldLayoutId id="2147483688" r:id="rId9"/>
    <p:sldLayoutId id="2147483687" r:id="rId10"/>
    <p:sldLayoutId id="2147483701" r:id="rId11"/>
    <p:sldLayoutId id="2147483672" r:id="rId12"/>
    <p:sldLayoutId id="2147483699" r:id="rId13"/>
    <p:sldLayoutId id="2147483700" r:id="rId14"/>
    <p:sldLayoutId id="2147483703" r:id="rId15"/>
    <p:sldLayoutId id="2147483702" r:id="rId16"/>
    <p:sldLayoutId id="2147483721" r:id="rId17"/>
  </p:sldLayoutIdLst>
  <p:hf hdr="0" ftr="0"/>
  <p:txStyles>
    <p:titleStyle>
      <a:lvl1pPr algn="l" defTabSz="914400" rtl="0" eaLnBrk="1" latinLnBrk="0" hangingPunct="1">
        <a:lnSpc>
          <a:spcPct val="90000"/>
        </a:lnSpc>
        <a:spcBef>
          <a:spcPct val="0"/>
        </a:spcBef>
        <a:buNone/>
        <a:defRPr sz="3600" kern="1200">
          <a:solidFill>
            <a:schemeClr val="bg1"/>
          </a:solidFill>
          <a:latin typeface="+mj-lt"/>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userDrawn="1">
          <p15:clr>
            <a:srgbClr val="F26B43"/>
          </p15:clr>
        </p15:guide>
        <p15:guide id="2" pos="528" userDrawn="1">
          <p15:clr>
            <a:srgbClr val="F26B43"/>
          </p15:clr>
        </p15:guide>
        <p15:guide id="3" pos="7152" userDrawn="1">
          <p15:clr>
            <a:srgbClr val="F26B43"/>
          </p15:clr>
        </p15:guide>
        <p15:guide id="4" pos="240" userDrawn="1">
          <p15:clr>
            <a:srgbClr val="F26B43"/>
          </p15:clr>
        </p15:guide>
        <p15:guide id="5" pos="7416" userDrawn="1">
          <p15:clr>
            <a:srgbClr val="F26B43"/>
          </p15:clr>
        </p15:guide>
        <p15:guide id="6" orient="horz" pos="72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hape 0">
            <a:extLst>
              <a:ext uri="{FF2B5EF4-FFF2-40B4-BE49-F238E27FC236}">
                <a16:creationId xmlns:a16="http://schemas.microsoft.com/office/drawing/2014/main" id="{F93BF6DD-152B-A19D-2664-00DD378B4A51}"/>
              </a:ext>
            </a:extLst>
          </p:cNvPr>
          <p:cNvSpPr/>
          <p:nvPr userDrawn="1"/>
        </p:nvSpPr>
        <p:spPr>
          <a:xfrm>
            <a:off x="0" y="-1"/>
            <a:ext cx="12192000" cy="865021"/>
          </a:xfrm>
          <a:prstGeom prst="rect">
            <a:avLst/>
          </a:prstGeom>
          <a:solidFill>
            <a:srgbClr val="D85A30"/>
          </a:solidFill>
          <a:ln>
            <a:solidFill>
              <a:srgbClr val="D85A30"/>
            </a:solidFill>
          </a:ln>
        </p:spPr>
        <p:txBody>
          <a:bodyPr/>
          <a:lstStyle/>
          <a:p>
            <a:endParaRPr lang="en-US" sz="2400"/>
          </a:p>
        </p:txBody>
      </p:sp>
      <p:sp>
        <p:nvSpPr>
          <p:cNvPr id="2" name="Title Placeholder 1"/>
          <p:cNvSpPr>
            <a:spLocks noGrp="1"/>
          </p:cNvSpPr>
          <p:nvPr>
            <p:ph type="title"/>
          </p:nvPr>
        </p:nvSpPr>
        <p:spPr>
          <a:xfrm>
            <a:off x="838200" y="135444"/>
            <a:ext cx="10515600" cy="72957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984443"/>
            <a:ext cx="10515600" cy="51925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89878" y="6356351"/>
            <a:ext cx="932895" cy="365125"/>
          </a:xfrm>
          <a:prstGeom prst="rect">
            <a:avLst/>
          </a:prstGeom>
        </p:spPr>
        <p:txBody>
          <a:bodyPr vert="horz" lIns="91440" tIns="45720" rIns="91440" bIns="45720" rtlCol="0" anchor="ctr"/>
          <a:lstStyle>
            <a:lvl1pPr algn="l">
              <a:defRPr sz="10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fld id="{1A4791EF-5037-430A-93F5-A124FA324F97}" type="datetime1">
              <a:rPr lang="en-US" smtClean="0"/>
              <a:t>6/17/2026</a:t>
            </a:fld>
            <a:endParaRPr lang="en-US"/>
          </a:p>
        </p:txBody>
      </p:sp>
      <p:sp>
        <p:nvSpPr>
          <p:cNvPr id="5" name="Footer Placeholder 4"/>
          <p:cNvSpPr>
            <a:spLocks noGrp="1"/>
          </p:cNvSpPr>
          <p:nvPr>
            <p:ph type="ftr" sz="quarter" idx="3"/>
          </p:nvPr>
        </p:nvSpPr>
        <p:spPr>
          <a:xfrm>
            <a:off x="4038600" y="6357431"/>
            <a:ext cx="4114800" cy="365125"/>
          </a:xfrm>
          <a:prstGeom prst="rect">
            <a:avLst/>
          </a:prstGeom>
        </p:spPr>
        <p:txBody>
          <a:bodyPr vert="horz" lIns="91440" tIns="45720" rIns="91440" bIns="45720" rtlCol="0" anchor="ctr"/>
          <a:lstStyle>
            <a:lvl1pPr algn="l">
              <a:defRPr sz="1000">
                <a:solidFill>
                  <a:schemeClr val="tx1">
                    <a:tint val="75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endParaRPr lang="en-US"/>
          </a:p>
        </p:txBody>
      </p:sp>
      <p:sp>
        <p:nvSpPr>
          <p:cNvPr id="10" name="Slide Number Placeholder 5">
            <a:extLst>
              <a:ext uri="{FF2B5EF4-FFF2-40B4-BE49-F238E27FC236}">
                <a16:creationId xmlns:a16="http://schemas.microsoft.com/office/drawing/2014/main" id="{ACCE4E26-6202-304E-B0BB-E9919FA96672}"/>
              </a:ext>
            </a:extLst>
          </p:cNvPr>
          <p:cNvSpPr>
            <a:spLocks noGrp="1"/>
          </p:cNvSpPr>
          <p:nvPr>
            <p:ph type="sldNum" sz="quarter" idx="4"/>
          </p:nvPr>
        </p:nvSpPr>
        <p:spPr>
          <a:xfrm>
            <a:off x="11084140" y="6356351"/>
            <a:ext cx="688760" cy="365125"/>
          </a:xfrm>
          <a:prstGeom prst="rect">
            <a:avLst/>
          </a:prstGeom>
        </p:spPr>
        <p:txBody>
          <a:bodyPr vert="horz" lIns="91440" tIns="45720" rIns="91440" bIns="45720" rtlCol="0" anchor="ctr"/>
          <a:lstStyle>
            <a:lvl1pPr algn="r">
              <a:defRPr sz="1100" b="1">
                <a:solidFill>
                  <a:schemeClr val="bg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fld id="{5E94BA17-8AE8-4651-9FD9-8589E5D42325}" type="slidenum">
              <a:rPr lang="en-US" smtClean="0"/>
              <a:pPr/>
              <a:t>‹#›</a:t>
            </a:fld>
            <a:endParaRPr lang="en-US" sz="1100"/>
          </a:p>
        </p:txBody>
      </p:sp>
      <p:pic>
        <p:nvPicPr>
          <p:cNvPr id="8" name="Picture 7" descr="A picture containing building, tower  Description automatically generated">
            <a:extLst>
              <a:ext uri="{FF2B5EF4-FFF2-40B4-BE49-F238E27FC236}">
                <a16:creationId xmlns:a16="http://schemas.microsoft.com/office/drawing/2014/main" id="{69EE0015-AF11-9205-8285-3AEC529CF441}"/>
              </a:ext>
            </a:extLst>
          </p:cNvPr>
          <p:cNvPicPr>
            <a:picLocks noChangeAspect="1"/>
          </p:cNvPicPr>
          <p:nvPr userDrawn="1"/>
        </p:nvPicPr>
        <p:blipFill>
          <a:blip r:embed="rId3"/>
          <a:stretch>
            <a:fillRect/>
          </a:stretch>
        </p:blipFill>
        <p:spPr>
          <a:xfrm>
            <a:off x="11256938" y="365127"/>
            <a:ext cx="515962" cy="389633"/>
          </a:xfrm>
          <a:prstGeom prst="rect">
            <a:avLst/>
          </a:prstGeom>
        </p:spPr>
      </p:pic>
    </p:spTree>
    <p:extLst>
      <p:ext uri="{BB962C8B-B14F-4D97-AF65-F5344CB8AC3E}">
        <p14:creationId xmlns:p14="http://schemas.microsoft.com/office/powerpoint/2010/main" val="1890279467"/>
      </p:ext>
    </p:extLst>
  </p:cSld>
  <p:clrMap bg1="lt1" tx1="dk1" bg2="lt2" tx2="dk2" accent1="accent1" accent2="accent2" accent3="accent3" accent4="accent4" accent5="accent5" accent6="accent6" hlink="hlink" folHlink="folHlink"/>
  <p:sldLayoutIdLst>
    <p:sldLayoutId id="2147483720" r:id="rId1"/>
  </p:sldLayoutIdLst>
  <p:hf hdr="0" ftr="0"/>
  <p:txStyles>
    <p:titleStyle>
      <a:lvl1pPr algn="l" defTabSz="914400" rtl="0" eaLnBrk="1" latinLnBrk="0" hangingPunct="1">
        <a:lnSpc>
          <a:spcPct val="90000"/>
        </a:lnSpc>
        <a:spcBef>
          <a:spcPct val="0"/>
        </a:spcBef>
        <a:buNone/>
        <a:defRPr sz="3600" kern="1200">
          <a:solidFill>
            <a:schemeClr val="bg1"/>
          </a:solidFill>
          <a:latin typeface="+mj-lt"/>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p15:clr>
            <a:srgbClr val="F26B43"/>
          </p15:clr>
        </p15:guide>
        <p15:guide id="2" pos="528">
          <p15:clr>
            <a:srgbClr val="F26B43"/>
          </p15:clr>
        </p15:guide>
        <p15:guide id="3" pos="7152">
          <p15:clr>
            <a:srgbClr val="F26B43"/>
          </p15:clr>
        </p15:guide>
        <p15:guide id="4" pos="240">
          <p15:clr>
            <a:srgbClr val="F26B43"/>
          </p15:clr>
        </p15:guide>
        <p15:guide id="5" pos="7416">
          <p15:clr>
            <a:srgbClr val="F26B43"/>
          </p15:clr>
        </p15:guide>
        <p15:guide id="6" orient="horz" pos="7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microsoft.com/office/2007/relationships/hdphoto" Target="../media/hdphoto1.wdp"/><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3.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14.png"/><Relationship Id="rId9" Type="http://schemas.openxmlformats.org/officeDocument/2006/relationships/image" Target="../media/image49.svg"/></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52.jpeg"/><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55.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8.jpeg"/><Relationship Id="rId7" Type="http://schemas.openxmlformats.org/officeDocument/2006/relationships/image" Target="../media/image81.png"/><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80.png"/><Relationship Id="rId5" Type="http://schemas.openxmlformats.org/officeDocument/2006/relationships/image" Target="../media/image64.png"/><Relationship Id="rId10" Type="http://schemas.openxmlformats.org/officeDocument/2006/relationships/image" Target="../media/image84.png"/><Relationship Id="rId4" Type="http://schemas.openxmlformats.org/officeDocument/2006/relationships/image" Target="../media/image79.png"/><Relationship Id="rId9" Type="http://schemas.openxmlformats.org/officeDocument/2006/relationships/image" Target="../media/image83.png"/></Relationships>
</file>

<file path=ppt/slides/_rels/slide4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6.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hyperlink" Target="https://www.iesve.com/discoveries/view/60813/fundamentals-of-building-performance-modeling" TargetMode="External"/><Relationship Id="rId5" Type="http://schemas.openxmlformats.org/officeDocument/2006/relationships/image" Target="../media/image88.jpeg"/><Relationship Id="rId4" Type="http://schemas.openxmlformats.org/officeDocument/2006/relationships/hyperlink" Target="https://go.iesve.com/go.iesve.com/building-performance-modeling-student-handbook/web"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90.png"/></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5.xml"/><Relationship Id="rId1" Type="http://schemas.openxmlformats.org/officeDocument/2006/relationships/slideLayout" Target="../slideLayouts/slideLayout16.xml"/><Relationship Id="rId4" Type="http://schemas.openxmlformats.org/officeDocument/2006/relationships/image" Target="../media/image97.png"/></Relationships>
</file>

<file path=ppt/slides/_rels/slide56.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8.png"/><Relationship Id="rId7" Type="http://schemas.openxmlformats.org/officeDocument/2006/relationships/image" Target="../media/image100.png"/><Relationship Id="rId2" Type="http://schemas.openxmlformats.org/officeDocument/2006/relationships/notesSlide" Target="../notesSlides/notesSlide56.xml"/><Relationship Id="rId1" Type="http://schemas.openxmlformats.org/officeDocument/2006/relationships/slideLayout" Target="../slideLayouts/slideLayout16.xml"/><Relationship Id="rId6" Type="http://schemas.openxmlformats.org/officeDocument/2006/relationships/image" Target="../media/image92.png"/><Relationship Id="rId5" Type="http://schemas.openxmlformats.org/officeDocument/2006/relationships/image" Target="../media/image95.png"/><Relationship Id="rId4" Type="http://schemas.openxmlformats.org/officeDocument/2006/relationships/image" Target="../media/image99.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8" Type="http://schemas.openxmlformats.org/officeDocument/2006/relationships/hyperlink" Target="https://usgbc-ca.org/" TargetMode="External"/><Relationship Id="rId13"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4.jpeg"/><Relationship Id="rId12" Type="http://schemas.openxmlformats.org/officeDocument/2006/relationships/image" Target="../media/image106.png"/><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hyperlink" Target="https://cabec.org/" TargetMode="External"/><Relationship Id="rId11" Type="http://schemas.openxmlformats.org/officeDocument/2006/relationships/hyperlink" Target="https://calbem.ibpsa.us/" TargetMode="External"/><Relationship Id="rId5" Type="http://schemas.openxmlformats.org/officeDocument/2006/relationships/image" Target="../media/image103.jpeg"/><Relationship Id="rId10" Type="http://schemas.openxmlformats.org/officeDocument/2006/relationships/hyperlink" Target="https://www.3c-ren.org/" TargetMode="External"/><Relationship Id="rId4" Type="http://schemas.openxmlformats.org/officeDocument/2006/relationships/hyperlink" Target="https://energycodeace.com/" TargetMode="External"/><Relationship Id="rId9" Type="http://schemas.openxmlformats.org/officeDocument/2006/relationships/image" Target="../media/image105.jpeg"/><Relationship Id="rId1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hyperlink" Target="https://www.pge.com/en/business-resources/business-education-and-tools.html" TargetMode="External"/><Relationship Id="rId2" Type="http://schemas.openxmlformats.org/officeDocument/2006/relationships/notesSlide" Target="../notesSlides/notesSlide60.xml"/><Relationship Id="rId1" Type="http://schemas.openxmlformats.org/officeDocument/2006/relationships/slideLayout" Target="../slideLayouts/slideLayout6.xml"/><Relationship Id="rId6" Type="http://schemas.openxmlformats.org/officeDocument/2006/relationships/hyperlink" Target="https://www.sce.com/clean-energy-efficiency/workforce-development-programs" TargetMode="External"/><Relationship Id="rId5" Type="http://schemas.openxmlformats.org/officeDocument/2006/relationships/hyperlink" Target="https://www.sce.com/clean-energy-efficiency/energy-education/class-categories-descriptions" TargetMode="External"/><Relationship Id="rId4" Type="http://schemas.openxmlformats.org/officeDocument/2006/relationships/image" Target="../media/image109.png"/></Relationships>
</file>

<file path=ppt/slides/_rels/slide61.xml.rels><?xml version="1.0" encoding="UTF-8" standalone="yes"?>
<Relationships xmlns="http://schemas.openxmlformats.org/package/2006/relationships"><Relationship Id="rId8" Type="http://schemas.openxmlformats.org/officeDocument/2006/relationships/hyperlink" Target="https://cabec.org/mentorship-program/" TargetMode="External"/><Relationship Id="rId3" Type="http://schemas.openxmlformats.org/officeDocument/2006/relationships/image" Target="../media/image110.png"/><Relationship Id="rId7" Type="http://schemas.openxmlformats.org/officeDocument/2006/relationships/image" Target="../media/image112.png"/><Relationship Id="rId2" Type="http://schemas.openxmlformats.org/officeDocument/2006/relationships/notesSlide" Target="../notesSlides/notesSlide61.xml"/><Relationship Id="rId1" Type="http://schemas.openxmlformats.org/officeDocument/2006/relationships/slideLayout" Target="../slideLayouts/slideLayout6.xml"/><Relationship Id="rId6" Type="http://schemas.openxmlformats.org/officeDocument/2006/relationships/hyperlink" Target="https://www.ibpsa.us/jobs/" TargetMode="External"/><Relationship Id="rId5" Type="http://schemas.openxmlformats.org/officeDocument/2006/relationships/image" Target="../media/image111.png"/><Relationship Id="rId4" Type="http://schemas.openxmlformats.org/officeDocument/2006/relationships/hyperlink" Target="https://usgbc-ca.org/career-center/"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2.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64.xml"/><Relationship Id="rId1" Type="http://schemas.openxmlformats.org/officeDocument/2006/relationships/slideLayout" Target="../slideLayouts/slideLayout6.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6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5.xml"/><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6.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ome/claude/assets/photo_glass_tower.jpg"/>
          <p:cNvPicPr>
            <a:picLocks noChangeAspect="1"/>
          </p:cNvPicPr>
          <p:nvPr/>
        </p:nvPicPr>
        <p:blipFill>
          <a:blip r:embed="rId3"/>
          <a:src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000000">
              <a:alpha val="60000"/>
            </a:srgbClr>
          </a:solidFill>
          <a:ln/>
        </p:spPr>
        <p:txBody>
          <a:bodyPr/>
          <a:lstStyle/>
          <a:p>
            <a:endParaRPr lang="en-US" sz="2400"/>
          </a:p>
        </p:txBody>
      </p:sp>
      <p:sp>
        <p:nvSpPr>
          <p:cNvPr id="4" name="Text 1"/>
          <p:cNvSpPr/>
          <p:nvPr/>
        </p:nvSpPr>
        <p:spPr>
          <a:xfrm>
            <a:off x="975360" y="1219200"/>
            <a:ext cx="9753600" cy="487680"/>
          </a:xfrm>
          <a:prstGeom prst="rect">
            <a:avLst/>
          </a:prstGeom>
          <a:noFill/>
          <a:ln/>
        </p:spPr>
        <p:txBody>
          <a:bodyPr wrap="square" lIns="0" tIns="0" rIns="0" bIns="0" rtlCol="0" anchor="ctr"/>
          <a:lstStyle/>
          <a:p>
            <a:r>
              <a:rPr lang="en-US" sz="2133">
                <a:solidFill>
                  <a:srgbClr val="FFFFFF"/>
                </a:solidFill>
                <a:latin typeface="Calibri" pitchFamily="34" charset="0"/>
                <a:ea typeface="Calibri" pitchFamily="34" charset="-122"/>
                <a:cs typeface="Calibri" pitchFamily="34" charset="-120"/>
              </a:rPr>
              <a:t>Exploring Career Pathways in</a:t>
            </a:r>
            <a:endParaRPr lang="en-US" sz="2133"/>
          </a:p>
        </p:txBody>
      </p:sp>
      <p:sp>
        <p:nvSpPr>
          <p:cNvPr id="5" name="Text 2"/>
          <p:cNvSpPr/>
          <p:nvPr/>
        </p:nvSpPr>
        <p:spPr>
          <a:xfrm>
            <a:off x="975360" y="1828800"/>
            <a:ext cx="9753600" cy="2194560"/>
          </a:xfrm>
          <a:prstGeom prst="rect">
            <a:avLst/>
          </a:prstGeom>
          <a:noFill/>
          <a:ln/>
        </p:spPr>
        <p:txBody>
          <a:bodyPr wrap="square" lIns="0" tIns="0" rIns="0" bIns="0" rtlCol="0" anchor="ctr"/>
          <a:lstStyle/>
          <a:p>
            <a:r>
              <a:rPr lang="en-US" sz="6133" b="1">
                <a:solidFill>
                  <a:srgbClr val="FFFFFF"/>
                </a:solidFill>
                <a:latin typeface="Trebuchet MS" pitchFamily="34" charset="0"/>
                <a:ea typeface="Trebuchet MS" pitchFamily="34" charset="-122"/>
                <a:cs typeface="Trebuchet MS" pitchFamily="34" charset="-120"/>
              </a:rPr>
              <a:t>Building Energy</a:t>
            </a:r>
            <a:endParaRPr lang="en-US" sz="6133"/>
          </a:p>
          <a:p>
            <a:r>
              <a:rPr lang="en-US" sz="6133" b="1">
                <a:solidFill>
                  <a:srgbClr val="FFFFFF"/>
                </a:solidFill>
                <a:latin typeface="Trebuchet MS" pitchFamily="34" charset="0"/>
                <a:ea typeface="Trebuchet MS" pitchFamily="34" charset="-122"/>
                <a:cs typeface="Trebuchet MS" pitchFamily="34" charset="-120"/>
              </a:rPr>
              <a:t>Modeling</a:t>
            </a:r>
            <a:endParaRPr lang="en-US" sz="6133"/>
          </a:p>
        </p:txBody>
      </p:sp>
      <p:sp>
        <p:nvSpPr>
          <p:cNvPr id="6" name="Text 3"/>
          <p:cNvSpPr/>
          <p:nvPr/>
        </p:nvSpPr>
        <p:spPr>
          <a:xfrm>
            <a:off x="975360" y="4145280"/>
            <a:ext cx="8534400" cy="731520"/>
          </a:xfrm>
          <a:prstGeom prst="rect">
            <a:avLst/>
          </a:prstGeom>
          <a:noFill/>
          <a:ln/>
        </p:spPr>
        <p:txBody>
          <a:bodyPr wrap="square" lIns="0" tIns="0" rIns="0" bIns="0" rtlCol="0" anchor="ctr"/>
          <a:lstStyle/>
          <a:p>
            <a:r>
              <a:rPr lang="en-US" sz="1867">
                <a:solidFill>
                  <a:srgbClr val="FFFFFF"/>
                </a:solidFill>
                <a:latin typeface="Calibri" pitchFamily="34" charset="0"/>
                <a:ea typeface="Calibri" pitchFamily="34" charset="-122"/>
                <a:cs typeface="Calibri" pitchFamily="34" charset="-120"/>
              </a:rPr>
              <a:t>A fast, practical tour of what BEM is, why it matters,</a:t>
            </a:r>
            <a:endParaRPr lang="en-US" sz="1867"/>
          </a:p>
          <a:p>
            <a:r>
              <a:rPr lang="en-US" sz="1867">
                <a:solidFill>
                  <a:srgbClr val="FFFFFF"/>
                </a:solidFill>
                <a:latin typeface="Calibri" pitchFamily="34" charset="0"/>
                <a:ea typeface="Calibri" pitchFamily="34" charset="-122"/>
                <a:cs typeface="Calibri" pitchFamily="34" charset="-120"/>
              </a:rPr>
              <a:t>and how people actually use it on real projects.</a:t>
            </a:r>
            <a:endParaRPr lang="en-US" sz="1867"/>
          </a:p>
        </p:txBody>
      </p:sp>
      <p:sp>
        <p:nvSpPr>
          <p:cNvPr id="7" name="Shape 4"/>
          <p:cNvSpPr/>
          <p:nvPr/>
        </p:nvSpPr>
        <p:spPr>
          <a:xfrm>
            <a:off x="975360" y="5608320"/>
            <a:ext cx="7315200" cy="785368"/>
          </a:xfrm>
          <a:prstGeom prst="rect">
            <a:avLst/>
          </a:prstGeom>
          <a:solidFill>
            <a:srgbClr val="000000">
              <a:alpha val="60000"/>
            </a:srgbClr>
          </a:solidFill>
          <a:ln/>
        </p:spPr>
        <p:txBody>
          <a:bodyPr/>
          <a:lstStyle/>
          <a:p>
            <a:endParaRPr lang="en-US" sz="2400"/>
          </a:p>
        </p:txBody>
      </p:sp>
      <p:sp>
        <p:nvSpPr>
          <p:cNvPr id="8" name="Text 5"/>
          <p:cNvSpPr/>
          <p:nvPr/>
        </p:nvSpPr>
        <p:spPr>
          <a:xfrm>
            <a:off x="1133566" y="5595112"/>
            <a:ext cx="5842000" cy="798576"/>
          </a:xfrm>
          <a:prstGeom prst="rect">
            <a:avLst/>
          </a:prstGeom>
          <a:noFill/>
          <a:ln/>
        </p:spPr>
        <p:txBody>
          <a:bodyPr wrap="square" lIns="0" tIns="0" rIns="0" bIns="0" rtlCol="0" anchor="ctr"/>
          <a:lstStyle/>
          <a:p>
            <a:r>
              <a:rPr lang="en-US" sz="1333" b="1" i="1" err="1">
                <a:solidFill>
                  <a:srgbClr val="FFFFFF"/>
                </a:solidFill>
                <a:latin typeface="Calibri" pitchFamily="34" charset="0"/>
                <a:ea typeface="Calibri" pitchFamily="34" charset="-122"/>
                <a:cs typeface="Calibri" pitchFamily="34" charset="-120"/>
              </a:rPr>
              <a:t>CalBEM</a:t>
            </a:r>
            <a:r>
              <a:rPr lang="en-US" sz="1333" i="1">
                <a:solidFill>
                  <a:srgbClr val="FFFFFF"/>
                </a:solidFill>
                <a:latin typeface="Calibri" pitchFamily="34" charset="0"/>
                <a:ea typeface="Calibri" pitchFamily="34" charset="-122"/>
                <a:cs typeface="Calibri" pitchFamily="34" charset="-120"/>
              </a:rPr>
              <a:t>, a collaborative initiative sponsored by Southern California Edison, brings together California’s building energy modeling (BEM) community to advance solutions for high-performance buildings.</a:t>
            </a:r>
            <a:endParaRPr lang="en-US" sz="1333" i="1"/>
          </a:p>
        </p:txBody>
      </p:sp>
      <p:pic>
        <p:nvPicPr>
          <p:cNvPr id="11" name="Image 3" descr="/home/claude/assets/logo_calbem_bear_dark.png"/>
          <p:cNvPicPr>
            <a:picLocks noChangeAspect="1"/>
          </p:cNvPicPr>
          <p:nvPr/>
        </p:nvPicPr>
        <p:blipFill>
          <a:blip r:embed="rId4"/>
          <a:stretch>
            <a:fillRect/>
          </a:stretch>
        </p:blipFill>
        <p:spPr>
          <a:xfrm>
            <a:off x="7133772" y="5703824"/>
            <a:ext cx="830217" cy="58115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1E485A-F0B6-0CFE-96B5-6E1257FA5C3C}"/>
              </a:ext>
            </a:extLst>
          </p:cNvPr>
          <p:cNvSpPr>
            <a:spLocks noGrp="1"/>
          </p:cNvSpPr>
          <p:nvPr>
            <p:ph idx="1"/>
          </p:nvPr>
        </p:nvSpPr>
        <p:spPr>
          <a:xfrm>
            <a:off x="838199" y="1022684"/>
            <a:ext cx="5081337" cy="5154279"/>
          </a:xfrm>
        </p:spPr>
        <p:txBody>
          <a:bodyPr anchor="ctr">
            <a:normAutofit/>
          </a:bodyPr>
          <a:lstStyle/>
          <a:p>
            <a:r>
              <a:rPr lang="en-US" sz="3200"/>
              <a:t>A </a:t>
            </a:r>
            <a:r>
              <a:rPr lang="en-US" sz="3200" b="1"/>
              <a:t>virtual building </a:t>
            </a:r>
            <a:r>
              <a:rPr lang="en-US" sz="3200"/>
              <a:t>that simulates </a:t>
            </a:r>
            <a:r>
              <a:rPr lang="en-US" sz="3200" b="1"/>
              <a:t>how</a:t>
            </a:r>
            <a:r>
              <a:rPr lang="en-US" sz="3200"/>
              <a:t> </a:t>
            </a:r>
            <a:r>
              <a:rPr lang="en-US" sz="3200" b="1"/>
              <a:t>everything,</a:t>
            </a:r>
            <a:r>
              <a:rPr lang="en-US" sz="3200"/>
              <a:t> the climate, the walls, the windows, the lights, the AC, and the people inside, </a:t>
            </a:r>
            <a:r>
              <a:rPr lang="en-US" sz="3200" b="1"/>
              <a:t>adds up to energy use </a:t>
            </a:r>
            <a:r>
              <a:rPr lang="en-US" sz="3200"/>
              <a:t>across a whole year.</a:t>
            </a:r>
          </a:p>
        </p:txBody>
      </p:sp>
      <p:sp>
        <p:nvSpPr>
          <p:cNvPr id="4" name="Slide Number Placeholder 3">
            <a:extLst>
              <a:ext uri="{FF2B5EF4-FFF2-40B4-BE49-F238E27FC236}">
                <a16:creationId xmlns:a16="http://schemas.microsoft.com/office/drawing/2014/main" id="{F3659280-D58C-33E3-6059-CD6F3518D89D}"/>
              </a:ext>
            </a:extLst>
          </p:cNvPr>
          <p:cNvSpPr>
            <a:spLocks noGrp="1"/>
          </p:cNvSpPr>
          <p:nvPr>
            <p:ph type="sldNum" sz="quarter" idx="12"/>
          </p:nvPr>
        </p:nvSpPr>
        <p:spPr/>
        <p:txBody>
          <a:bodyPr/>
          <a:lstStyle/>
          <a:p>
            <a:fld id="{5E94BA17-8AE8-4651-9FD9-8589E5D42325}" type="slidenum">
              <a:rPr lang="en-US" smtClean="0"/>
              <a:pPr/>
              <a:t>10</a:t>
            </a:fld>
            <a:endParaRPr lang="en-US"/>
          </a:p>
        </p:txBody>
      </p:sp>
      <p:sp>
        <p:nvSpPr>
          <p:cNvPr id="5" name="Title 4">
            <a:extLst>
              <a:ext uri="{FF2B5EF4-FFF2-40B4-BE49-F238E27FC236}">
                <a16:creationId xmlns:a16="http://schemas.microsoft.com/office/drawing/2014/main" id="{0CB57789-6385-2683-DA55-8DBCBD56179C}"/>
              </a:ext>
            </a:extLst>
          </p:cNvPr>
          <p:cNvSpPr>
            <a:spLocks noGrp="1"/>
          </p:cNvSpPr>
          <p:nvPr>
            <p:ph type="title"/>
          </p:nvPr>
        </p:nvSpPr>
        <p:spPr/>
        <p:txBody>
          <a:bodyPr/>
          <a:lstStyle/>
          <a:p>
            <a:r>
              <a:rPr lang="en-US"/>
              <a:t>What Is Building Energy Modeling?</a:t>
            </a:r>
          </a:p>
        </p:txBody>
      </p:sp>
      <p:pic>
        <p:nvPicPr>
          <p:cNvPr id="7" name="Picture 6">
            <a:extLst>
              <a:ext uri="{FF2B5EF4-FFF2-40B4-BE49-F238E27FC236}">
                <a16:creationId xmlns:a16="http://schemas.microsoft.com/office/drawing/2014/main" id="{A5DFBEBC-79F6-F707-A289-6F972255CC2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8333" t="11650" r="8333" b="4619"/>
          <a:stretch>
            <a:fillRect/>
          </a:stretch>
        </p:blipFill>
        <p:spPr>
          <a:xfrm>
            <a:off x="5914574" y="2205457"/>
            <a:ext cx="5533200" cy="4150894"/>
          </a:xfrm>
          <a:prstGeom prst="rect">
            <a:avLst/>
          </a:prstGeom>
        </p:spPr>
      </p:pic>
      <p:grpSp>
        <p:nvGrpSpPr>
          <p:cNvPr id="37" name="Group 36">
            <a:extLst>
              <a:ext uri="{FF2B5EF4-FFF2-40B4-BE49-F238E27FC236}">
                <a16:creationId xmlns:a16="http://schemas.microsoft.com/office/drawing/2014/main" id="{2D6D99AC-DC82-E121-8852-636E0C97ED6B}"/>
              </a:ext>
            </a:extLst>
          </p:cNvPr>
          <p:cNvGrpSpPr/>
          <p:nvPr/>
        </p:nvGrpSpPr>
        <p:grpSpPr>
          <a:xfrm>
            <a:off x="7548302" y="5431976"/>
            <a:ext cx="744987" cy="744987"/>
            <a:chOff x="5575274" y="5864760"/>
            <a:chExt cx="411480" cy="411480"/>
          </a:xfrm>
        </p:grpSpPr>
        <p:sp>
          <p:nvSpPr>
            <p:cNvPr id="33" name="Shape 25">
              <a:extLst>
                <a:ext uri="{FF2B5EF4-FFF2-40B4-BE49-F238E27FC236}">
                  <a16:creationId xmlns:a16="http://schemas.microsoft.com/office/drawing/2014/main" id="{3D4FF3EC-BD6B-22C7-6087-666686C49856}"/>
                </a:ext>
              </a:extLst>
            </p:cNvPr>
            <p:cNvSpPr/>
            <p:nvPr/>
          </p:nvSpPr>
          <p:spPr>
            <a:xfrm>
              <a:off x="5575274" y="5864760"/>
              <a:ext cx="411480" cy="411480"/>
            </a:xfrm>
            <a:prstGeom prst="rect">
              <a:avLst/>
            </a:prstGeom>
            <a:solidFill>
              <a:srgbClr val="7B61A0"/>
            </a:solidFill>
            <a:ln/>
          </p:spPr>
          <p:txBody>
            <a:bodyPr/>
            <a:lstStyle/>
            <a:p>
              <a:endParaRPr lang="en-US"/>
            </a:p>
          </p:txBody>
        </p:sp>
        <p:pic>
          <p:nvPicPr>
            <p:cNvPr id="34" name="Image 6" descr="preencoded.png">
              <a:extLst>
                <a:ext uri="{FF2B5EF4-FFF2-40B4-BE49-F238E27FC236}">
                  <a16:creationId xmlns:a16="http://schemas.microsoft.com/office/drawing/2014/main" id="{85DC1352-4FDA-6A58-2B36-B6F3420A2422}"/>
                </a:ext>
              </a:extLst>
            </p:cNvPr>
            <p:cNvPicPr>
              <a:picLocks noChangeAspect="1"/>
            </p:cNvPicPr>
            <p:nvPr/>
          </p:nvPicPr>
          <p:blipFill>
            <a:blip r:embed="rId5"/>
            <a:stretch>
              <a:fillRect/>
            </a:stretch>
          </p:blipFill>
          <p:spPr>
            <a:xfrm>
              <a:off x="5665800" y="5955286"/>
              <a:ext cx="230429" cy="230429"/>
            </a:xfrm>
            <a:prstGeom prst="rect">
              <a:avLst/>
            </a:prstGeom>
          </p:spPr>
        </p:pic>
      </p:grpSp>
      <p:sp>
        <p:nvSpPr>
          <p:cNvPr id="36" name="TextBox 35">
            <a:extLst>
              <a:ext uri="{FF2B5EF4-FFF2-40B4-BE49-F238E27FC236}">
                <a16:creationId xmlns:a16="http://schemas.microsoft.com/office/drawing/2014/main" id="{0CF542FC-2C00-E6E3-5490-E3159B221DB6}"/>
              </a:ext>
            </a:extLst>
          </p:cNvPr>
          <p:cNvSpPr txBox="1"/>
          <p:nvPr/>
        </p:nvSpPr>
        <p:spPr>
          <a:xfrm>
            <a:off x="7224095" y="6194760"/>
            <a:ext cx="1393400" cy="369332"/>
          </a:xfrm>
          <a:prstGeom prst="rect">
            <a:avLst/>
          </a:prstGeom>
          <a:noFill/>
        </p:spPr>
        <p:txBody>
          <a:bodyPr wrap="square" rtlCol="0">
            <a:spAutoFit/>
          </a:bodyPr>
          <a:lstStyle/>
          <a:p>
            <a:pPr algn="ctr"/>
            <a:r>
              <a:rPr lang="en-US">
                <a:latin typeface="+mj-lt"/>
                <a:ea typeface="Open Sans Light" panose="020B0306030504020204" pitchFamily="34" charset="0"/>
                <a:cs typeface="Open Sans Light" panose="020B0306030504020204" pitchFamily="34" charset="0"/>
              </a:rPr>
              <a:t>People</a:t>
            </a:r>
          </a:p>
        </p:txBody>
      </p:sp>
      <p:grpSp>
        <p:nvGrpSpPr>
          <p:cNvPr id="64" name="Group 63">
            <a:extLst>
              <a:ext uri="{FF2B5EF4-FFF2-40B4-BE49-F238E27FC236}">
                <a16:creationId xmlns:a16="http://schemas.microsoft.com/office/drawing/2014/main" id="{3B348B0E-5555-0F1E-5DE0-20404BB74313}"/>
              </a:ext>
            </a:extLst>
          </p:cNvPr>
          <p:cNvGrpSpPr/>
          <p:nvPr/>
        </p:nvGrpSpPr>
        <p:grpSpPr>
          <a:xfrm>
            <a:off x="7883010" y="1572722"/>
            <a:ext cx="1950772" cy="790785"/>
            <a:chOff x="8617495" y="2043436"/>
            <a:chExt cx="1015072" cy="411480"/>
          </a:xfrm>
        </p:grpSpPr>
        <p:sp>
          <p:nvSpPr>
            <p:cNvPr id="39" name="Shape 5">
              <a:extLst>
                <a:ext uri="{FF2B5EF4-FFF2-40B4-BE49-F238E27FC236}">
                  <a16:creationId xmlns:a16="http://schemas.microsoft.com/office/drawing/2014/main" id="{7257A717-F953-3AB5-A608-5FC5F57CB771}"/>
                </a:ext>
              </a:extLst>
            </p:cNvPr>
            <p:cNvSpPr/>
            <p:nvPr/>
          </p:nvSpPr>
          <p:spPr>
            <a:xfrm>
              <a:off x="8617495" y="2043436"/>
              <a:ext cx="411480" cy="411480"/>
            </a:xfrm>
            <a:prstGeom prst="rect">
              <a:avLst/>
            </a:prstGeom>
            <a:solidFill>
              <a:srgbClr val="0A8A7A"/>
            </a:solidFill>
            <a:ln/>
          </p:spPr>
          <p:txBody>
            <a:bodyPr/>
            <a:lstStyle/>
            <a:p>
              <a:endParaRPr lang="en-US"/>
            </a:p>
          </p:txBody>
        </p:sp>
        <p:pic>
          <p:nvPicPr>
            <p:cNvPr id="40" name="Image 1" descr="preencoded.png">
              <a:extLst>
                <a:ext uri="{FF2B5EF4-FFF2-40B4-BE49-F238E27FC236}">
                  <a16:creationId xmlns:a16="http://schemas.microsoft.com/office/drawing/2014/main" id="{A41CA71A-392E-2982-E638-740574D3C655}"/>
                </a:ext>
              </a:extLst>
            </p:cNvPr>
            <p:cNvPicPr>
              <a:picLocks noChangeAspect="1"/>
            </p:cNvPicPr>
            <p:nvPr/>
          </p:nvPicPr>
          <p:blipFill>
            <a:blip r:embed="rId6"/>
            <a:stretch>
              <a:fillRect/>
            </a:stretch>
          </p:blipFill>
          <p:spPr>
            <a:xfrm>
              <a:off x="8708021" y="2133962"/>
              <a:ext cx="230429" cy="230429"/>
            </a:xfrm>
            <a:prstGeom prst="rect">
              <a:avLst/>
            </a:prstGeom>
          </p:spPr>
        </p:pic>
        <p:sp>
          <p:nvSpPr>
            <p:cNvPr id="41" name="Text 6">
              <a:extLst>
                <a:ext uri="{FF2B5EF4-FFF2-40B4-BE49-F238E27FC236}">
                  <a16:creationId xmlns:a16="http://schemas.microsoft.com/office/drawing/2014/main" id="{5CDE565A-6286-563F-1366-2B916CB7BDCF}"/>
                </a:ext>
              </a:extLst>
            </p:cNvPr>
            <p:cNvSpPr/>
            <p:nvPr/>
          </p:nvSpPr>
          <p:spPr>
            <a:xfrm>
              <a:off x="9074115" y="2096613"/>
              <a:ext cx="558452" cy="320040"/>
            </a:xfrm>
            <a:prstGeom prst="rect">
              <a:avLst/>
            </a:prstGeom>
            <a:noFill/>
            <a:ln/>
          </p:spPr>
          <p:txBody>
            <a:bodyPr wrap="square" lIns="0" tIns="0" rIns="0" bIns="0" rtlCol="0" anchor="ctr"/>
            <a:lstStyle/>
            <a:p>
              <a:pPr marL="0" indent="0">
                <a:buNone/>
              </a:pPr>
              <a:r>
                <a:rPr lang="en-US">
                  <a:solidFill>
                    <a:srgbClr val="1B2A4A"/>
                  </a:solidFill>
                  <a:latin typeface="Trebuchet MS" pitchFamily="34" charset="0"/>
                  <a:ea typeface="Trebuchet MS" pitchFamily="34" charset="-122"/>
                  <a:cs typeface="Trebuchet MS" pitchFamily="34" charset="-120"/>
                </a:rPr>
                <a:t>Walls &amp; Windows</a:t>
              </a:r>
              <a:endParaRPr lang="en-US"/>
            </a:p>
          </p:txBody>
        </p:sp>
      </p:grpSp>
      <p:grpSp>
        <p:nvGrpSpPr>
          <p:cNvPr id="60" name="Group 59">
            <a:extLst>
              <a:ext uri="{FF2B5EF4-FFF2-40B4-BE49-F238E27FC236}">
                <a16:creationId xmlns:a16="http://schemas.microsoft.com/office/drawing/2014/main" id="{CEA71BB8-31E7-02C7-D882-0D7FB5EB0C14}"/>
              </a:ext>
            </a:extLst>
          </p:cNvPr>
          <p:cNvGrpSpPr/>
          <p:nvPr/>
        </p:nvGrpSpPr>
        <p:grpSpPr>
          <a:xfrm>
            <a:off x="10069841" y="1905413"/>
            <a:ext cx="1939952" cy="790785"/>
            <a:chOff x="-4236721" y="3204496"/>
            <a:chExt cx="1009442" cy="411480"/>
          </a:xfrm>
        </p:grpSpPr>
        <p:sp>
          <p:nvSpPr>
            <p:cNvPr id="44" name="Shape 9">
              <a:extLst>
                <a:ext uri="{FF2B5EF4-FFF2-40B4-BE49-F238E27FC236}">
                  <a16:creationId xmlns:a16="http://schemas.microsoft.com/office/drawing/2014/main" id="{FF67DE2A-3D31-C963-4BD3-7BCB047C915D}"/>
                </a:ext>
              </a:extLst>
            </p:cNvPr>
            <p:cNvSpPr/>
            <p:nvPr/>
          </p:nvSpPr>
          <p:spPr>
            <a:xfrm>
              <a:off x="-4236721" y="3204496"/>
              <a:ext cx="411480" cy="411480"/>
            </a:xfrm>
            <a:prstGeom prst="rect">
              <a:avLst/>
            </a:prstGeom>
            <a:solidFill>
              <a:srgbClr val="E8912D"/>
            </a:solidFill>
            <a:ln/>
          </p:spPr>
          <p:txBody>
            <a:bodyPr/>
            <a:lstStyle/>
            <a:p>
              <a:endParaRPr lang="en-US"/>
            </a:p>
          </p:txBody>
        </p:sp>
        <p:pic>
          <p:nvPicPr>
            <p:cNvPr id="45" name="Image 2" descr="preencoded.png">
              <a:extLst>
                <a:ext uri="{FF2B5EF4-FFF2-40B4-BE49-F238E27FC236}">
                  <a16:creationId xmlns:a16="http://schemas.microsoft.com/office/drawing/2014/main" id="{248392A8-535C-41A2-3B4F-D7EFB6AEE9FF}"/>
                </a:ext>
              </a:extLst>
            </p:cNvPr>
            <p:cNvPicPr>
              <a:picLocks noChangeAspect="1"/>
            </p:cNvPicPr>
            <p:nvPr/>
          </p:nvPicPr>
          <p:blipFill>
            <a:blip r:embed="rId7"/>
            <a:stretch>
              <a:fillRect/>
            </a:stretch>
          </p:blipFill>
          <p:spPr>
            <a:xfrm>
              <a:off x="-4146195" y="3295022"/>
              <a:ext cx="230429" cy="230429"/>
            </a:xfrm>
            <a:prstGeom prst="rect">
              <a:avLst/>
            </a:prstGeom>
          </p:spPr>
        </p:pic>
        <p:sp>
          <p:nvSpPr>
            <p:cNvPr id="46" name="Text 10">
              <a:extLst>
                <a:ext uri="{FF2B5EF4-FFF2-40B4-BE49-F238E27FC236}">
                  <a16:creationId xmlns:a16="http://schemas.microsoft.com/office/drawing/2014/main" id="{789CEB69-C246-05D8-323E-4F2D50804677}"/>
                </a:ext>
              </a:extLst>
            </p:cNvPr>
            <p:cNvSpPr/>
            <p:nvPr/>
          </p:nvSpPr>
          <p:spPr>
            <a:xfrm>
              <a:off x="-3748740" y="3241831"/>
              <a:ext cx="521461" cy="320040"/>
            </a:xfrm>
            <a:prstGeom prst="rect">
              <a:avLst/>
            </a:prstGeom>
            <a:noFill/>
            <a:ln/>
          </p:spPr>
          <p:txBody>
            <a:bodyPr wrap="square" lIns="0" tIns="0" rIns="0" bIns="0" rtlCol="0" anchor="ctr"/>
            <a:lstStyle/>
            <a:p>
              <a:pPr marL="0" indent="0">
                <a:buNone/>
              </a:pPr>
              <a:r>
                <a:rPr lang="en-US">
                  <a:solidFill>
                    <a:srgbClr val="1B2A4A"/>
                  </a:solidFill>
                  <a:latin typeface="Trebuchet MS" pitchFamily="34" charset="0"/>
                  <a:ea typeface="Trebuchet MS" pitchFamily="34" charset="-122"/>
                  <a:cs typeface="Trebuchet MS" pitchFamily="34" charset="-120"/>
                </a:rPr>
                <a:t>Heating &amp; Cooling</a:t>
              </a:r>
              <a:endParaRPr lang="en-US"/>
            </a:p>
          </p:txBody>
        </p:sp>
      </p:grpSp>
      <p:grpSp>
        <p:nvGrpSpPr>
          <p:cNvPr id="59" name="Group 58">
            <a:extLst>
              <a:ext uri="{FF2B5EF4-FFF2-40B4-BE49-F238E27FC236}">
                <a16:creationId xmlns:a16="http://schemas.microsoft.com/office/drawing/2014/main" id="{DA8AF9E2-2923-2C58-9E7A-B1BBB462DB59}"/>
              </a:ext>
            </a:extLst>
          </p:cNvPr>
          <p:cNvGrpSpPr/>
          <p:nvPr/>
        </p:nvGrpSpPr>
        <p:grpSpPr>
          <a:xfrm>
            <a:off x="10831656" y="4223054"/>
            <a:ext cx="971337" cy="1344588"/>
            <a:chOff x="-1402081" y="3204496"/>
            <a:chExt cx="505429" cy="699648"/>
          </a:xfrm>
        </p:grpSpPr>
        <p:sp>
          <p:nvSpPr>
            <p:cNvPr id="48" name="Shape 13">
              <a:extLst>
                <a:ext uri="{FF2B5EF4-FFF2-40B4-BE49-F238E27FC236}">
                  <a16:creationId xmlns:a16="http://schemas.microsoft.com/office/drawing/2014/main" id="{5D08C533-D54E-FBED-6BEB-40BFF7284422}"/>
                </a:ext>
              </a:extLst>
            </p:cNvPr>
            <p:cNvSpPr/>
            <p:nvPr/>
          </p:nvSpPr>
          <p:spPr>
            <a:xfrm>
              <a:off x="-1402081" y="3204496"/>
              <a:ext cx="411480" cy="411480"/>
            </a:xfrm>
            <a:prstGeom prst="rect">
              <a:avLst/>
            </a:prstGeom>
            <a:solidFill>
              <a:srgbClr val="1B2A4A"/>
            </a:solidFill>
            <a:ln/>
          </p:spPr>
          <p:txBody>
            <a:bodyPr/>
            <a:lstStyle/>
            <a:p>
              <a:endParaRPr lang="en-US"/>
            </a:p>
          </p:txBody>
        </p:sp>
        <p:pic>
          <p:nvPicPr>
            <p:cNvPr id="49" name="Image 3" descr="preencoded.png">
              <a:extLst>
                <a:ext uri="{FF2B5EF4-FFF2-40B4-BE49-F238E27FC236}">
                  <a16:creationId xmlns:a16="http://schemas.microsoft.com/office/drawing/2014/main" id="{4D4A3749-3E59-0729-2169-E3A3C76998DF}"/>
                </a:ext>
              </a:extLst>
            </p:cNvPr>
            <p:cNvPicPr>
              <a:picLocks noChangeAspect="1"/>
            </p:cNvPicPr>
            <p:nvPr/>
          </p:nvPicPr>
          <p:blipFill>
            <a:blip r:embed="rId8"/>
            <a:stretch>
              <a:fillRect/>
            </a:stretch>
          </p:blipFill>
          <p:spPr>
            <a:xfrm>
              <a:off x="-1311555" y="3295022"/>
              <a:ext cx="230429" cy="230429"/>
            </a:xfrm>
            <a:prstGeom prst="rect">
              <a:avLst/>
            </a:prstGeom>
          </p:spPr>
        </p:pic>
        <p:sp>
          <p:nvSpPr>
            <p:cNvPr id="50" name="Text 14">
              <a:extLst>
                <a:ext uri="{FF2B5EF4-FFF2-40B4-BE49-F238E27FC236}">
                  <a16:creationId xmlns:a16="http://schemas.microsoft.com/office/drawing/2014/main" id="{DCAEC0CA-01DB-8F34-A097-4B00780A4781}"/>
                </a:ext>
              </a:extLst>
            </p:cNvPr>
            <p:cNvSpPr/>
            <p:nvPr/>
          </p:nvSpPr>
          <p:spPr>
            <a:xfrm>
              <a:off x="-1402081" y="3584104"/>
              <a:ext cx="505429" cy="320040"/>
            </a:xfrm>
            <a:prstGeom prst="rect">
              <a:avLst/>
            </a:prstGeom>
            <a:noFill/>
            <a:ln/>
          </p:spPr>
          <p:txBody>
            <a:bodyPr wrap="square" lIns="0" tIns="0" rIns="0" bIns="0" rtlCol="0" anchor="ctr"/>
            <a:lstStyle/>
            <a:p>
              <a:pPr marL="0" indent="0">
                <a:buNone/>
              </a:pPr>
              <a:r>
                <a:rPr lang="en-US">
                  <a:solidFill>
                    <a:srgbClr val="1B2A4A"/>
                  </a:solidFill>
                  <a:latin typeface="Trebuchet MS" pitchFamily="34" charset="0"/>
                  <a:ea typeface="Trebuchet MS" pitchFamily="34" charset="-122"/>
                  <a:cs typeface="Trebuchet MS" pitchFamily="34" charset="-120"/>
                </a:rPr>
                <a:t>Lighting</a:t>
              </a:r>
              <a:endParaRPr lang="en-US"/>
            </a:p>
          </p:txBody>
        </p:sp>
      </p:grpSp>
      <p:grpSp>
        <p:nvGrpSpPr>
          <p:cNvPr id="63" name="Group 62">
            <a:extLst>
              <a:ext uri="{FF2B5EF4-FFF2-40B4-BE49-F238E27FC236}">
                <a16:creationId xmlns:a16="http://schemas.microsoft.com/office/drawing/2014/main" id="{4DC036B7-89B9-5B7D-D333-917FACD8C975}"/>
              </a:ext>
            </a:extLst>
          </p:cNvPr>
          <p:cNvGrpSpPr/>
          <p:nvPr/>
        </p:nvGrpSpPr>
        <p:grpSpPr>
          <a:xfrm>
            <a:off x="9382618" y="4861132"/>
            <a:ext cx="1376396" cy="1321565"/>
            <a:chOff x="-7071361" y="4621816"/>
            <a:chExt cx="716199" cy="687668"/>
          </a:xfrm>
        </p:grpSpPr>
        <p:grpSp>
          <p:nvGrpSpPr>
            <p:cNvPr id="62" name="Group 61">
              <a:extLst>
                <a:ext uri="{FF2B5EF4-FFF2-40B4-BE49-F238E27FC236}">
                  <a16:creationId xmlns:a16="http://schemas.microsoft.com/office/drawing/2014/main" id="{EC6E0AD8-ECA5-EB20-99D3-E32C20DD69BF}"/>
                </a:ext>
              </a:extLst>
            </p:cNvPr>
            <p:cNvGrpSpPr/>
            <p:nvPr/>
          </p:nvGrpSpPr>
          <p:grpSpPr>
            <a:xfrm>
              <a:off x="-7071361" y="4621816"/>
              <a:ext cx="411480" cy="411480"/>
              <a:chOff x="-7071361" y="4621816"/>
              <a:chExt cx="411480" cy="411480"/>
            </a:xfrm>
          </p:grpSpPr>
          <p:sp>
            <p:nvSpPr>
              <p:cNvPr id="51" name="Shape 17">
                <a:extLst>
                  <a:ext uri="{FF2B5EF4-FFF2-40B4-BE49-F238E27FC236}">
                    <a16:creationId xmlns:a16="http://schemas.microsoft.com/office/drawing/2014/main" id="{53FF835A-8AE9-EB27-9AAF-D03EBE2ABAFE}"/>
                  </a:ext>
                </a:extLst>
              </p:cNvPr>
              <p:cNvSpPr/>
              <p:nvPr/>
            </p:nvSpPr>
            <p:spPr>
              <a:xfrm>
                <a:off x="-7071361" y="4621816"/>
                <a:ext cx="411480" cy="411480"/>
              </a:xfrm>
              <a:prstGeom prst="rect">
                <a:avLst/>
              </a:prstGeom>
              <a:solidFill>
                <a:srgbClr val="E25B4E"/>
              </a:solidFill>
              <a:ln/>
            </p:spPr>
            <p:txBody>
              <a:bodyPr/>
              <a:lstStyle/>
              <a:p>
                <a:endParaRPr lang="en-US"/>
              </a:p>
            </p:txBody>
          </p:sp>
          <p:pic>
            <p:nvPicPr>
              <p:cNvPr id="52" name="Image 4" descr="preencoded.png">
                <a:extLst>
                  <a:ext uri="{FF2B5EF4-FFF2-40B4-BE49-F238E27FC236}">
                    <a16:creationId xmlns:a16="http://schemas.microsoft.com/office/drawing/2014/main" id="{44A0180F-4606-B760-2F7F-4A338A006788}"/>
                  </a:ext>
                </a:extLst>
              </p:cNvPr>
              <p:cNvPicPr>
                <a:picLocks noChangeAspect="1"/>
              </p:cNvPicPr>
              <p:nvPr/>
            </p:nvPicPr>
            <p:blipFill>
              <a:blip r:embed="rId9"/>
              <a:stretch>
                <a:fillRect/>
              </a:stretch>
            </p:blipFill>
            <p:spPr>
              <a:xfrm>
                <a:off x="-6980835" y="4712342"/>
                <a:ext cx="230429" cy="230429"/>
              </a:xfrm>
              <a:prstGeom prst="rect">
                <a:avLst/>
              </a:prstGeom>
            </p:spPr>
          </p:pic>
        </p:grpSp>
        <p:sp>
          <p:nvSpPr>
            <p:cNvPr id="53" name="Text 18">
              <a:extLst>
                <a:ext uri="{FF2B5EF4-FFF2-40B4-BE49-F238E27FC236}">
                  <a16:creationId xmlns:a16="http://schemas.microsoft.com/office/drawing/2014/main" id="{10405993-07C6-1BE0-532F-4CBB833E81B6}"/>
                </a:ext>
              </a:extLst>
            </p:cNvPr>
            <p:cNvSpPr/>
            <p:nvPr/>
          </p:nvSpPr>
          <p:spPr>
            <a:xfrm>
              <a:off x="-7049739" y="4989444"/>
              <a:ext cx="694577" cy="320040"/>
            </a:xfrm>
            <a:prstGeom prst="rect">
              <a:avLst/>
            </a:prstGeom>
            <a:noFill/>
            <a:ln/>
          </p:spPr>
          <p:txBody>
            <a:bodyPr wrap="square" lIns="0" tIns="0" rIns="0" bIns="0" rtlCol="0" anchor="ctr"/>
            <a:lstStyle/>
            <a:p>
              <a:pPr marL="0" indent="0">
                <a:buNone/>
              </a:pPr>
              <a:r>
                <a:rPr lang="en-US">
                  <a:solidFill>
                    <a:srgbClr val="1B2A4A"/>
                  </a:solidFill>
                  <a:latin typeface="Trebuchet MS" pitchFamily="34" charset="0"/>
                  <a:ea typeface="Trebuchet MS" pitchFamily="34" charset="-122"/>
                  <a:cs typeface="Trebuchet MS" pitchFamily="34" charset="-120"/>
                </a:rPr>
                <a:t>Plug Loads</a:t>
              </a:r>
              <a:endParaRPr lang="en-US"/>
            </a:p>
          </p:txBody>
        </p:sp>
      </p:grpSp>
      <p:grpSp>
        <p:nvGrpSpPr>
          <p:cNvPr id="61" name="Group 60">
            <a:extLst>
              <a:ext uri="{FF2B5EF4-FFF2-40B4-BE49-F238E27FC236}">
                <a16:creationId xmlns:a16="http://schemas.microsoft.com/office/drawing/2014/main" id="{A24A95EF-89D0-10DE-33F3-CDCA7E9031B9}"/>
              </a:ext>
            </a:extLst>
          </p:cNvPr>
          <p:cNvGrpSpPr/>
          <p:nvPr/>
        </p:nvGrpSpPr>
        <p:grpSpPr>
          <a:xfrm>
            <a:off x="6187303" y="2392852"/>
            <a:ext cx="4211972" cy="790785"/>
            <a:chOff x="-4236721" y="4621816"/>
            <a:chExt cx="2191673" cy="411480"/>
          </a:xfrm>
        </p:grpSpPr>
        <p:sp>
          <p:nvSpPr>
            <p:cNvPr id="54" name="Shape 21">
              <a:extLst>
                <a:ext uri="{FF2B5EF4-FFF2-40B4-BE49-F238E27FC236}">
                  <a16:creationId xmlns:a16="http://schemas.microsoft.com/office/drawing/2014/main" id="{EF485BDF-5BB4-4AFA-6BD3-C80F5D82043F}"/>
                </a:ext>
              </a:extLst>
            </p:cNvPr>
            <p:cNvSpPr/>
            <p:nvPr/>
          </p:nvSpPr>
          <p:spPr>
            <a:xfrm>
              <a:off x="-4236721" y="4621816"/>
              <a:ext cx="411480" cy="411480"/>
            </a:xfrm>
            <a:prstGeom prst="rect">
              <a:avLst/>
            </a:prstGeom>
            <a:solidFill>
              <a:srgbClr val="2E9E6B"/>
            </a:solidFill>
            <a:ln/>
          </p:spPr>
          <p:txBody>
            <a:bodyPr/>
            <a:lstStyle/>
            <a:p>
              <a:endParaRPr lang="en-US"/>
            </a:p>
          </p:txBody>
        </p:sp>
        <p:pic>
          <p:nvPicPr>
            <p:cNvPr id="55" name="Image 5" descr="preencoded.png">
              <a:extLst>
                <a:ext uri="{FF2B5EF4-FFF2-40B4-BE49-F238E27FC236}">
                  <a16:creationId xmlns:a16="http://schemas.microsoft.com/office/drawing/2014/main" id="{D94EA106-C00A-F197-6322-ADF9EF6E426F}"/>
                </a:ext>
              </a:extLst>
            </p:cNvPr>
            <p:cNvPicPr>
              <a:picLocks noChangeAspect="1"/>
            </p:cNvPicPr>
            <p:nvPr/>
          </p:nvPicPr>
          <p:blipFill>
            <a:blip r:embed="rId10"/>
            <a:stretch>
              <a:fillRect/>
            </a:stretch>
          </p:blipFill>
          <p:spPr>
            <a:xfrm>
              <a:off x="-4146195" y="4712342"/>
              <a:ext cx="230429" cy="230429"/>
            </a:xfrm>
            <a:prstGeom prst="rect">
              <a:avLst/>
            </a:prstGeom>
          </p:spPr>
        </p:pic>
        <p:sp>
          <p:nvSpPr>
            <p:cNvPr id="56" name="Text 22">
              <a:extLst>
                <a:ext uri="{FF2B5EF4-FFF2-40B4-BE49-F238E27FC236}">
                  <a16:creationId xmlns:a16="http://schemas.microsoft.com/office/drawing/2014/main" id="{E618CB78-2AED-A28B-3134-1B83430207E2}"/>
                </a:ext>
              </a:extLst>
            </p:cNvPr>
            <p:cNvSpPr/>
            <p:nvPr/>
          </p:nvSpPr>
          <p:spPr>
            <a:xfrm>
              <a:off x="-3782408" y="4670154"/>
              <a:ext cx="1737360" cy="320040"/>
            </a:xfrm>
            <a:prstGeom prst="rect">
              <a:avLst/>
            </a:prstGeom>
            <a:noFill/>
            <a:ln/>
          </p:spPr>
          <p:txBody>
            <a:bodyPr wrap="square" lIns="0" tIns="0" rIns="0" bIns="0" rtlCol="0" anchor="ctr"/>
            <a:lstStyle/>
            <a:p>
              <a:pPr marL="0" indent="0">
                <a:buNone/>
              </a:pPr>
              <a:r>
                <a:rPr lang="en-US">
                  <a:solidFill>
                    <a:srgbClr val="1B2A4A"/>
                  </a:solidFill>
                  <a:latin typeface="Trebuchet MS" pitchFamily="34" charset="0"/>
                  <a:ea typeface="Trebuchet MS" pitchFamily="34" charset="-122"/>
                  <a:cs typeface="Trebuchet MS" pitchFamily="34" charset="-120"/>
                </a:rPr>
                <a:t>Renewables</a:t>
              </a:r>
              <a:endParaRPr lang="en-US"/>
            </a:p>
          </p:txBody>
        </p:sp>
      </p:grpSp>
    </p:spTree>
    <p:extLst>
      <p:ext uri="{BB962C8B-B14F-4D97-AF65-F5344CB8AC3E}">
        <p14:creationId xmlns:p14="http://schemas.microsoft.com/office/powerpoint/2010/main" val="2772095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4"/>
          <p:cNvSpPr/>
          <p:nvPr/>
        </p:nvSpPr>
        <p:spPr>
          <a:xfrm>
            <a:off x="609600" y="1834590"/>
            <a:ext cx="3474720" cy="1463040"/>
          </a:xfrm>
          <a:prstGeom prst="rect">
            <a:avLst/>
          </a:prstGeom>
          <a:solidFill>
            <a:srgbClr val="FFFFFF"/>
          </a:solidFill>
          <a:ln/>
          <a:effectLst>
            <a:outerShdw blurRad="38100" dist="12700" dir="8100000" algn="bl" rotWithShape="0">
              <a:srgbClr val="000000">
                <a:alpha val="6000"/>
              </a:srgbClr>
            </a:outerShdw>
          </a:effectLst>
        </p:spPr>
        <p:txBody>
          <a:bodyPr/>
          <a:lstStyle/>
          <a:p>
            <a:endParaRPr lang="en-US" sz="2400"/>
          </a:p>
        </p:txBody>
      </p:sp>
      <p:sp>
        <p:nvSpPr>
          <p:cNvPr id="8" name="Shape 5"/>
          <p:cNvSpPr/>
          <p:nvPr/>
        </p:nvSpPr>
        <p:spPr>
          <a:xfrm>
            <a:off x="792480" y="2017470"/>
            <a:ext cx="609600" cy="609600"/>
          </a:xfrm>
          <a:prstGeom prst="rect">
            <a:avLst/>
          </a:prstGeom>
          <a:solidFill>
            <a:srgbClr val="0A8A7A"/>
          </a:solidFill>
          <a:ln/>
        </p:spPr>
        <p:txBody>
          <a:bodyPr/>
          <a:lstStyle/>
          <a:p>
            <a:endParaRPr lang="en-US" sz="2400"/>
          </a:p>
        </p:txBody>
      </p:sp>
      <p:pic>
        <p:nvPicPr>
          <p:cNvPr id="9" name="Image 1" descr="preencoded.png"/>
          <p:cNvPicPr>
            <a:picLocks noChangeAspect="1"/>
          </p:cNvPicPr>
          <p:nvPr/>
        </p:nvPicPr>
        <p:blipFill>
          <a:blip r:embed="rId3"/>
          <a:stretch>
            <a:fillRect/>
          </a:stretch>
        </p:blipFill>
        <p:spPr>
          <a:xfrm>
            <a:off x="926592" y="2151582"/>
            <a:ext cx="341376" cy="341376"/>
          </a:xfrm>
          <a:prstGeom prst="rect">
            <a:avLst/>
          </a:prstGeom>
        </p:spPr>
      </p:pic>
      <p:sp>
        <p:nvSpPr>
          <p:cNvPr id="10" name="Text 6"/>
          <p:cNvSpPr/>
          <p:nvPr/>
        </p:nvSpPr>
        <p:spPr>
          <a:xfrm>
            <a:off x="1584960" y="1895550"/>
            <a:ext cx="2194560" cy="609600"/>
          </a:xfrm>
          <a:prstGeom prst="rect">
            <a:avLst/>
          </a:prstGeom>
          <a:noFill/>
          <a:ln/>
        </p:spPr>
        <p:txBody>
          <a:bodyPr wrap="square" lIns="0" tIns="0" rIns="0" bIns="0" rtlCol="0" anchor="ctr"/>
          <a:lstStyle/>
          <a:p>
            <a:r>
              <a:rPr lang="en-US" sz="3467" b="1">
                <a:solidFill>
                  <a:srgbClr val="1B2A4A"/>
                </a:solidFill>
                <a:latin typeface="Trebuchet MS" pitchFamily="34" charset="0"/>
                <a:ea typeface="Trebuchet MS" pitchFamily="34" charset="-122"/>
                <a:cs typeface="Trebuchet MS" pitchFamily="34" charset="-120"/>
              </a:rPr>
              <a:t>≈ 40%</a:t>
            </a:r>
            <a:endParaRPr lang="en-US" sz="3467"/>
          </a:p>
        </p:txBody>
      </p:sp>
      <p:sp>
        <p:nvSpPr>
          <p:cNvPr id="11" name="Text 7"/>
          <p:cNvSpPr/>
          <p:nvPr/>
        </p:nvSpPr>
        <p:spPr>
          <a:xfrm>
            <a:off x="1584960" y="2505150"/>
            <a:ext cx="2560320" cy="609600"/>
          </a:xfrm>
          <a:prstGeom prst="rect">
            <a:avLst/>
          </a:prstGeom>
          <a:noFill/>
          <a:ln/>
        </p:spPr>
        <p:txBody>
          <a:bodyPr wrap="square" lIns="0" tIns="0" rIns="0" bIns="0" rtlCol="0" anchor="ctr"/>
          <a:lstStyle/>
          <a:p>
            <a:r>
              <a:rPr lang="en-US" sz="2400">
                <a:solidFill>
                  <a:srgbClr val="6B7B78"/>
                </a:solidFill>
                <a:latin typeface="Calibri" pitchFamily="34" charset="0"/>
                <a:ea typeface="Calibri" pitchFamily="34" charset="-122"/>
                <a:cs typeface="Calibri" pitchFamily="34" charset="-120"/>
              </a:rPr>
              <a:t>of total U.S. </a:t>
            </a:r>
            <a:r>
              <a:rPr lang="en-US" sz="2400" b="1">
                <a:latin typeface="Calibri" pitchFamily="34" charset="0"/>
                <a:ea typeface="Calibri" pitchFamily="34" charset="-122"/>
                <a:cs typeface="Calibri" pitchFamily="34" charset="-120"/>
              </a:rPr>
              <a:t>energy</a:t>
            </a:r>
            <a:r>
              <a:rPr lang="en-US" sz="2400">
                <a:solidFill>
                  <a:srgbClr val="6B7B78"/>
                </a:solidFill>
                <a:latin typeface="Calibri" pitchFamily="34" charset="0"/>
                <a:ea typeface="Calibri" pitchFamily="34" charset="-122"/>
                <a:cs typeface="Calibri" pitchFamily="34" charset="-120"/>
              </a:rPr>
              <a:t> use in buildings</a:t>
            </a:r>
            <a:endParaRPr lang="en-US" sz="2400"/>
          </a:p>
        </p:txBody>
      </p:sp>
      <p:sp>
        <p:nvSpPr>
          <p:cNvPr id="12" name="Shape 8"/>
          <p:cNvSpPr/>
          <p:nvPr/>
        </p:nvSpPr>
        <p:spPr>
          <a:xfrm>
            <a:off x="4450080" y="1834590"/>
            <a:ext cx="3474720" cy="1463040"/>
          </a:xfrm>
          <a:prstGeom prst="rect">
            <a:avLst/>
          </a:prstGeom>
          <a:solidFill>
            <a:srgbClr val="FFFFFF"/>
          </a:solidFill>
          <a:ln/>
          <a:effectLst>
            <a:outerShdw blurRad="38100" dist="12700" dir="8100000" algn="bl" rotWithShape="0">
              <a:srgbClr val="000000">
                <a:alpha val="6000"/>
              </a:srgbClr>
            </a:outerShdw>
          </a:effectLst>
        </p:spPr>
        <p:txBody>
          <a:bodyPr/>
          <a:lstStyle/>
          <a:p>
            <a:endParaRPr lang="en-US" sz="2400"/>
          </a:p>
        </p:txBody>
      </p:sp>
      <p:sp>
        <p:nvSpPr>
          <p:cNvPr id="13" name="Shape 9"/>
          <p:cNvSpPr/>
          <p:nvPr/>
        </p:nvSpPr>
        <p:spPr>
          <a:xfrm>
            <a:off x="4632960" y="2017470"/>
            <a:ext cx="609600" cy="609600"/>
          </a:xfrm>
          <a:prstGeom prst="rect">
            <a:avLst/>
          </a:prstGeom>
          <a:solidFill>
            <a:srgbClr val="E8912D"/>
          </a:solidFill>
          <a:ln/>
        </p:spPr>
        <p:txBody>
          <a:bodyPr/>
          <a:lstStyle/>
          <a:p>
            <a:endParaRPr lang="en-US" sz="2400"/>
          </a:p>
        </p:txBody>
      </p:sp>
      <p:pic>
        <p:nvPicPr>
          <p:cNvPr id="14" name="Image 2" descr="preencoded.png"/>
          <p:cNvPicPr>
            <a:picLocks noChangeAspect="1"/>
          </p:cNvPicPr>
          <p:nvPr/>
        </p:nvPicPr>
        <p:blipFill>
          <a:blip r:embed="rId4"/>
          <a:stretch>
            <a:fillRect/>
          </a:stretch>
        </p:blipFill>
        <p:spPr>
          <a:xfrm>
            <a:off x="4767072" y="2151582"/>
            <a:ext cx="341376" cy="341376"/>
          </a:xfrm>
          <a:prstGeom prst="rect">
            <a:avLst/>
          </a:prstGeom>
        </p:spPr>
      </p:pic>
      <p:sp>
        <p:nvSpPr>
          <p:cNvPr id="15" name="Text 10"/>
          <p:cNvSpPr/>
          <p:nvPr/>
        </p:nvSpPr>
        <p:spPr>
          <a:xfrm>
            <a:off x="5425440" y="1895550"/>
            <a:ext cx="2194560" cy="609600"/>
          </a:xfrm>
          <a:prstGeom prst="rect">
            <a:avLst/>
          </a:prstGeom>
          <a:noFill/>
          <a:ln/>
        </p:spPr>
        <p:txBody>
          <a:bodyPr wrap="square" lIns="0" tIns="0" rIns="0" bIns="0" rtlCol="0" anchor="ctr"/>
          <a:lstStyle/>
          <a:p>
            <a:r>
              <a:rPr lang="en-US" sz="3467" b="1">
                <a:solidFill>
                  <a:srgbClr val="1B2A4A"/>
                </a:solidFill>
                <a:latin typeface="Trebuchet MS" pitchFamily="34" charset="0"/>
                <a:ea typeface="Trebuchet MS" pitchFamily="34" charset="-122"/>
                <a:cs typeface="Trebuchet MS" pitchFamily="34" charset="-120"/>
              </a:rPr>
              <a:t>≈ 75%</a:t>
            </a:r>
            <a:endParaRPr lang="en-US" sz="3467"/>
          </a:p>
        </p:txBody>
      </p:sp>
      <p:sp>
        <p:nvSpPr>
          <p:cNvPr id="16" name="Text 11"/>
          <p:cNvSpPr/>
          <p:nvPr/>
        </p:nvSpPr>
        <p:spPr>
          <a:xfrm>
            <a:off x="5425440" y="2505150"/>
            <a:ext cx="2194560" cy="609600"/>
          </a:xfrm>
          <a:prstGeom prst="rect">
            <a:avLst/>
          </a:prstGeom>
          <a:noFill/>
          <a:ln/>
        </p:spPr>
        <p:txBody>
          <a:bodyPr wrap="square" lIns="0" tIns="0" rIns="0" bIns="0" rtlCol="0" anchor="ctr"/>
          <a:lstStyle/>
          <a:p>
            <a:r>
              <a:rPr lang="en-US" sz="2400">
                <a:solidFill>
                  <a:srgbClr val="6B7B78"/>
                </a:solidFill>
                <a:latin typeface="Calibri" pitchFamily="34" charset="0"/>
                <a:ea typeface="Calibri" pitchFamily="34" charset="-122"/>
                <a:cs typeface="Calibri" pitchFamily="34" charset="-120"/>
              </a:rPr>
              <a:t>of U.S. </a:t>
            </a:r>
            <a:r>
              <a:rPr lang="en-US" sz="2400" b="1">
                <a:latin typeface="Calibri" pitchFamily="34" charset="0"/>
                <a:ea typeface="Calibri" pitchFamily="34" charset="-122"/>
                <a:cs typeface="Calibri" pitchFamily="34" charset="-120"/>
              </a:rPr>
              <a:t>electricity</a:t>
            </a:r>
            <a:r>
              <a:rPr lang="en-US" sz="2400">
                <a:solidFill>
                  <a:srgbClr val="6B7B78"/>
                </a:solidFill>
                <a:latin typeface="Calibri" pitchFamily="34" charset="0"/>
                <a:ea typeface="Calibri" pitchFamily="34" charset="-122"/>
                <a:cs typeface="Calibri" pitchFamily="34" charset="-120"/>
              </a:rPr>
              <a:t> is from </a:t>
            </a:r>
            <a:r>
              <a:rPr lang="en-US" sz="2400" b="1">
                <a:latin typeface="Calibri" pitchFamily="34" charset="0"/>
                <a:ea typeface="Calibri" pitchFamily="34" charset="-122"/>
                <a:cs typeface="Calibri" pitchFamily="34" charset="-120"/>
              </a:rPr>
              <a:t>buildings</a:t>
            </a:r>
            <a:endParaRPr lang="en-US" sz="2400" b="1"/>
          </a:p>
        </p:txBody>
      </p:sp>
      <p:sp>
        <p:nvSpPr>
          <p:cNvPr id="17" name="Shape 12"/>
          <p:cNvSpPr/>
          <p:nvPr/>
        </p:nvSpPr>
        <p:spPr>
          <a:xfrm>
            <a:off x="8290560" y="1834590"/>
            <a:ext cx="3474720" cy="1463040"/>
          </a:xfrm>
          <a:prstGeom prst="rect">
            <a:avLst/>
          </a:prstGeom>
          <a:solidFill>
            <a:srgbClr val="FFFFFF"/>
          </a:solidFill>
          <a:ln/>
          <a:effectLst>
            <a:outerShdw blurRad="38100" dist="12700" dir="8100000" algn="bl" rotWithShape="0">
              <a:srgbClr val="000000">
                <a:alpha val="6000"/>
              </a:srgbClr>
            </a:outerShdw>
          </a:effectLst>
        </p:spPr>
        <p:txBody>
          <a:bodyPr/>
          <a:lstStyle/>
          <a:p>
            <a:endParaRPr lang="en-US" sz="2400"/>
          </a:p>
        </p:txBody>
      </p:sp>
      <p:sp>
        <p:nvSpPr>
          <p:cNvPr id="18" name="Shape 13"/>
          <p:cNvSpPr/>
          <p:nvPr/>
        </p:nvSpPr>
        <p:spPr>
          <a:xfrm>
            <a:off x="8473440" y="2017470"/>
            <a:ext cx="609600" cy="609600"/>
          </a:xfrm>
          <a:prstGeom prst="rect">
            <a:avLst/>
          </a:prstGeom>
          <a:solidFill>
            <a:srgbClr val="1B2A4A"/>
          </a:solidFill>
          <a:ln/>
        </p:spPr>
        <p:txBody>
          <a:bodyPr/>
          <a:lstStyle/>
          <a:p>
            <a:endParaRPr lang="en-US" sz="2400"/>
          </a:p>
        </p:txBody>
      </p:sp>
      <p:pic>
        <p:nvPicPr>
          <p:cNvPr id="19" name="Image 3" descr="preencoded.png"/>
          <p:cNvPicPr>
            <a:picLocks noChangeAspect="1"/>
          </p:cNvPicPr>
          <p:nvPr/>
        </p:nvPicPr>
        <p:blipFill>
          <a:blip r:embed="rId5"/>
          <a:stretch>
            <a:fillRect/>
          </a:stretch>
        </p:blipFill>
        <p:spPr>
          <a:xfrm>
            <a:off x="8607552" y="2151582"/>
            <a:ext cx="341376" cy="341376"/>
          </a:xfrm>
          <a:prstGeom prst="rect">
            <a:avLst/>
          </a:prstGeom>
        </p:spPr>
      </p:pic>
      <p:sp>
        <p:nvSpPr>
          <p:cNvPr id="20" name="Text 14"/>
          <p:cNvSpPr/>
          <p:nvPr/>
        </p:nvSpPr>
        <p:spPr>
          <a:xfrm>
            <a:off x="9265920" y="1895550"/>
            <a:ext cx="2194560" cy="609600"/>
          </a:xfrm>
          <a:prstGeom prst="rect">
            <a:avLst/>
          </a:prstGeom>
          <a:noFill/>
          <a:ln/>
        </p:spPr>
        <p:txBody>
          <a:bodyPr wrap="square" lIns="0" tIns="0" rIns="0" bIns="0" rtlCol="0" anchor="ctr"/>
          <a:lstStyle/>
          <a:p>
            <a:r>
              <a:rPr lang="en-US" sz="3467" b="1">
                <a:solidFill>
                  <a:srgbClr val="1B2A4A"/>
                </a:solidFill>
                <a:latin typeface="Trebuchet MS" pitchFamily="34" charset="0"/>
                <a:ea typeface="Trebuchet MS" pitchFamily="34" charset="-122"/>
                <a:cs typeface="Trebuchet MS" pitchFamily="34" charset="-120"/>
              </a:rPr>
              <a:t>≈ 35%</a:t>
            </a:r>
            <a:endParaRPr lang="en-US" sz="3467"/>
          </a:p>
        </p:txBody>
      </p:sp>
      <p:sp>
        <p:nvSpPr>
          <p:cNvPr id="21" name="Text 15"/>
          <p:cNvSpPr/>
          <p:nvPr/>
        </p:nvSpPr>
        <p:spPr>
          <a:xfrm>
            <a:off x="9265920" y="2505150"/>
            <a:ext cx="2194560" cy="609600"/>
          </a:xfrm>
          <a:prstGeom prst="rect">
            <a:avLst/>
          </a:prstGeom>
          <a:noFill/>
          <a:ln/>
        </p:spPr>
        <p:txBody>
          <a:bodyPr wrap="square" lIns="0" tIns="0" rIns="0" bIns="0" rtlCol="0" anchor="ctr"/>
          <a:lstStyle/>
          <a:p>
            <a:r>
              <a:rPr lang="en-US" sz="2400">
                <a:solidFill>
                  <a:srgbClr val="6B7B78"/>
                </a:solidFill>
                <a:latin typeface="Calibri" pitchFamily="34" charset="0"/>
                <a:ea typeface="Calibri" pitchFamily="34" charset="-122"/>
                <a:cs typeface="Calibri" pitchFamily="34" charset="-120"/>
              </a:rPr>
              <a:t>of U.S. </a:t>
            </a:r>
            <a:r>
              <a:rPr lang="en-US" sz="2400" b="1">
                <a:latin typeface="Calibri" pitchFamily="34" charset="0"/>
                <a:ea typeface="Calibri" pitchFamily="34" charset="-122"/>
                <a:cs typeface="Calibri" pitchFamily="34" charset="-120"/>
              </a:rPr>
              <a:t>CO₂ emissions</a:t>
            </a:r>
            <a:endParaRPr lang="en-US" sz="2400"/>
          </a:p>
        </p:txBody>
      </p:sp>
      <p:sp>
        <p:nvSpPr>
          <p:cNvPr id="22" name="Shape 16"/>
          <p:cNvSpPr/>
          <p:nvPr/>
        </p:nvSpPr>
        <p:spPr>
          <a:xfrm>
            <a:off x="609600" y="3785310"/>
            <a:ext cx="10972800" cy="853440"/>
          </a:xfrm>
          <a:prstGeom prst="rect">
            <a:avLst/>
          </a:prstGeom>
          <a:solidFill>
            <a:srgbClr val="EDF7F5"/>
          </a:solidFill>
          <a:ln/>
        </p:spPr>
        <p:txBody>
          <a:bodyPr/>
          <a:lstStyle/>
          <a:p>
            <a:endParaRPr lang="en-US" sz="2400"/>
          </a:p>
        </p:txBody>
      </p:sp>
      <p:sp>
        <p:nvSpPr>
          <p:cNvPr id="23" name="Shape 17"/>
          <p:cNvSpPr/>
          <p:nvPr/>
        </p:nvSpPr>
        <p:spPr>
          <a:xfrm>
            <a:off x="609600" y="3785310"/>
            <a:ext cx="73152" cy="853440"/>
          </a:xfrm>
          <a:prstGeom prst="rect">
            <a:avLst/>
          </a:prstGeom>
          <a:solidFill>
            <a:srgbClr val="0D6B5E"/>
          </a:solidFill>
          <a:ln/>
        </p:spPr>
        <p:txBody>
          <a:bodyPr/>
          <a:lstStyle/>
          <a:p>
            <a:endParaRPr lang="en-US" sz="2400"/>
          </a:p>
        </p:txBody>
      </p:sp>
      <p:sp>
        <p:nvSpPr>
          <p:cNvPr id="24" name="Text 18"/>
          <p:cNvSpPr/>
          <p:nvPr/>
        </p:nvSpPr>
        <p:spPr>
          <a:xfrm>
            <a:off x="1079079" y="3785310"/>
            <a:ext cx="2006478" cy="853440"/>
          </a:xfrm>
          <a:prstGeom prst="rect">
            <a:avLst/>
          </a:prstGeom>
          <a:noFill/>
          <a:ln/>
        </p:spPr>
        <p:txBody>
          <a:bodyPr wrap="square" lIns="0" tIns="0" rIns="0" bIns="0" rtlCol="0" anchor="ctr"/>
          <a:lstStyle/>
          <a:p>
            <a:r>
              <a:rPr lang="en-US" sz="2400" b="1">
                <a:solidFill>
                  <a:srgbClr val="1B2A4A"/>
                </a:solidFill>
                <a:latin typeface="Calibri" pitchFamily="34" charset="0"/>
                <a:ea typeface="Calibri" pitchFamily="34" charset="-122"/>
                <a:cs typeface="Calibri" pitchFamily="34" charset="-120"/>
              </a:rPr>
              <a:t>So what?   -&gt;</a:t>
            </a:r>
            <a:endParaRPr lang="en-US" sz="2400"/>
          </a:p>
        </p:txBody>
      </p:sp>
      <p:sp>
        <p:nvSpPr>
          <p:cNvPr id="25" name="Shape 19"/>
          <p:cNvSpPr/>
          <p:nvPr/>
        </p:nvSpPr>
        <p:spPr>
          <a:xfrm>
            <a:off x="609600" y="4882590"/>
            <a:ext cx="10972800" cy="1097280"/>
          </a:xfrm>
          <a:prstGeom prst="rect">
            <a:avLst/>
          </a:prstGeom>
          <a:solidFill>
            <a:srgbClr val="FFFFFF"/>
          </a:solidFill>
          <a:ln/>
          <a:effectLst>
            <a:outerShdw blurRad="38100" dist="12700" dir="8100000" algn="bl" rotWithShape="0">
              <a:srgbClr val="000000">
                <a:alpha val="6000"/>
              </a:srgbClr>
            </a:outerShdw>
          </a:effectLst>
        </p:spPr>
        <p:txBody>
          <a:bodyPr/>
          <a:lstStyle/>
          <a:p>
            <a:endParaRPr lang="en-US" sz="2400"/>
          </a:p>
        </p:txBody>
      </p:sp>
      <p:sp>
        <p:nvSpPr>
          <p:cNvPr id="26" name="Shape 20"/>
          <p:cNvSpPr/>
          <p:nvPr/>
        </p:nvSpPr>
        <p:spPr>
          <a:xfrm>
            <a:off x="609600" y="4882590"/>
            <a:ext cx="73152" cy="1097280"/>
          </a:xfrm>
          <a:prstGeom prst="rect">
            <a:avLst/>
          </a:prstGeom>
          <a:solidFill>
            <a:srgbClr val="0D6B5E"/>
          </a:solidFill>
          <a:ln/>
        </p:spPr>
        <p:txBody>
          <a:bodyPr/>
          <a:lstStyle/>
          <a:p>
            <a:endParaRPr lang="en-US" sz="2400"/>
          </a:p>
        </p:txBody>
      </p:sp>
      <p:sp>
        <p:nvSpPr>
          <p:cNvPr id="27" name="Text 21"/>
          <p:cNvSpPr/>
          <p:nvPr/>
        </p:nvSpPr>
        <p:spPr>
          <a:xfrm>
            <a:off x="1079078" y="4943550"/>
            <a:ext cx="10465764" cy="975360"/>
          </a:xfrm>
          <a:prstGeom prst="rect">
            <a:avLst/>
          </a:prstGeom>
          <a:noFill/>
          <a:ln/>
        </p:spPr>
        <p:txBody>
          <a:bodyPr wrap="square" lIns="0" tIns="0" rIns="0" bIns="0" rtlCol="0" anchor="ctr"/>
          <a:lstStyle/>
          <a:p>
            <a:r>
              <a:rPr lang="en-US" sz="1467" b="1">
                <a:solidFill>
                  <a:srgbClr val="1C2B2A"/>
                </a:solidFill>
                <a:latin typeface="Calibri" pitchFamily="34" charset="0"/>
                <a:ea typeface="Calibri" pitchFamily="34" charset="-122"/>
                <a:cs typeface="Calibri" pitchFamily="34" charset="-120"/>
              </a:rPr>
              <a:t>BEM helps teams answer questions like:</a:t>
            </a:r>
            <a:endParaRPr lang="en-US" sz="1467"/>
          </a:p>
          <a:p>
            <a:r>
              <a:rPr lang="en-US" sz="1467">
                <a:solidFill>
                  <a:srgbClr val="1C2B2A"/>
                </a:solidFill>
                <a:latin typeface="Calibri" pitchFamily="34" charset="0"/>
                <a:ea typeface="Calibri" pitchFamily="34" charset="-122"/>
                <a:cs typeface="Calibri" pitchFamily="34" charset="-120"/>
              </a:rPr>
              <a:t>Should we spend budget on windows, insulation, or HVAC?  ·  Will occupants actually be comfortable?  ·  How do we comply with energy codes keeping flexibility?</a:t>
            </a:r>
            <a:endParaRPr lang="en-US" sz="1467"/>
          </a:p>
        </p:txBody>
      </p:sp>
      <p:sp>
        <p:nvSpPr>
          <p:cNvPr id="28" name="Title 27">
            <a:extLst>
              <a:ext uri="{FF2B5EF4-FFF2-40B4-BE49-F238E27FC236}">
                <a16:creationId xmlns:a16="http://schemas.microsoft.com/office/drawing/2014/main" id="{CF658BD8-2BE9-DA60-9C2B-25EB2F7D63A5}"/>
              </a:ext>
            </a:extLst>
          </p:cNvPr>
          <p:cNvSpPr>
            <a:spLocks noGrp="1"/>
          </p:cNvSpPr>
          <p:nvPr>
            <p:ph type="title"/>
          </p:nvPr>
        </p:nvSpPr>
        <p:spPr/>
        <p:txBody>
          <a:bodyPr/>
          <a:lstStyle/>
          <a:p>
            <a:r>
              <a:rPr lang="en-US"/>
              <a:t>Why Buildings Matter</a:t>
            </a:r>
          </a:p>
        </p:txBody>
      </p:sp>
      <p:sp>
        <p:nvSpPr>
          <p:cNvPr id="2" name="Text 18">
            <a:extLst>
              <a:ext uri="{FF2B5EF4-FFF2-40B4-BE49-F238E27FC236}">
                <a16:creationId xmlns:a16="http://schemas.microsoft.com/office/drawing/2014/main" id="{EBB7A5BF-D4DC-C8C7-A3AB-9C2BF9B6A8DA}"/>
              </a:ext>
            </a:extLst>
          </p:cNvPr>
          <p:cNvSpPr/>
          <p:nvPr/>
        </p:nvSpPr>
        <p:spPr>
          <a:xfrm>
            <a:off x="3085557" y="3785310"/>
            <a:ext cx="8374921" cy="853440"/>
          </a:xfrm>
          <a:prstGeom prst="rect">
            <a:avLst/>
          </a:prstGeom>
          <a:noFill/>
          <a:ln/>
        </p:spPr>
        <p:txBody>
          <a:bodyPr wrap="square" lIns="0" tIns="0" rIns="0" bIns="0" rtlCol="0" anchor="ctr"/>
          <a:lstStyle/>
          <a:p>
            <a:r>
              <a:rPr lang="en-US" sz="2400" b="1">
                <a:solidFill>
                  <a:srgbClr val="1B2A4A"/>
                </a:solidFill>
                <a:latin typeface="Calibri" pitchFamily="34" charset="0"/>
                <a:ea typeface="Calibri" pitchFamily="34" charset="-122"/>
                <a:cs typeface="Calibri" pitchFamily="34" charset="-120"/>
              </a:rPr>
              <a:t>If you can predict energy you can optimize a design, reducing waste, saving cost and carbon</a:t>
            </a:r>
            <a:endParaRPr lang="en-US" sz="2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3"/>
          <p:cNvSpPr/>
          <p:nvPr/>
        </p:nvSpPr>
        <p:spPr>
          <a:xfrm>
            <a:off x="609600" y="1249680"/>
            <a:ext cx="10972800" cy="426720"/>
          </a:xfrm>
          <a:prstGeom prst="rect">
            <a:avLst/>
          </a:prstGeom>
          <a:noFill/>
          <a:ln/>
        </p:spPr>
        <p:txBody>
          <a:bodyPr wrap="square" lIns="0" tIns="0" rIns="0" bIns="0" rtlCol="0" anchor="ctr"/>
          <a:lstStyle/>
          <a:p>
            <a:r>
              <a:rPr lang="en-US" sz="2400">
                <a:latin typeface="Calibri" pitchFamily="34" charset="0"/>
                <a:ea typeface="Calibri" pitchFamily="34" charset="-122"/>
                <a:cs typeface="Calibri" pitchFamily="34" charset="-120"/>
              </a:rPr>
              <a:t>California has a 2045 target: 85% GHG reduction + carbon neutrality.</a:t>
            </a:r>
            <a:endParaRPr lang="en-US" sz="2400"/>
          </a:p>
        </p:txBody>
      </p:sp>
      <p:sp>
        <p:nvSpPr>
          <p:cNvPr id="7" name="Text 4"/>
          <p:cNvSpPr/>
          <p:nvPr/>
        </p:nvSpPr>
        <p:spPr>
          <a:xfrm>
            <a:off x="609600" y="2560320"/>
            <a:ext cx="5242560" cy="463296"/>
          </a:xfrm>
          <a:prstGeom prst="rect">
            <a:avLst/>
          </a:prstGeom>
          <a:noFill/>
          <a:ln/>
        </p:spPr>
        <p:txBody>
          <a:bodyPr wrap="square" lIns="0" tIns="0" rIns="0" bIns="0" rtlCol="0" anchor="ctr"/>
          <a:lstStyle/>
          <a:p>
            <a:r>
              <a:rPr lang="en-US" sz="3467" b="1">
                <a:solidFill>
                  <a:srgbClr val="0D6B5E"/>
                </a:solidFill>
                <a:latin typeface="Trebuchet MS" pitchFamily="34" charset="0"/>
                <a:ea typeface="Trebuchet MS" pitchFamily="34" charset="-122"/>
                <a:cs typeface="Trebuchet MS" pitchFamily="34" charset="-120"/>
              </a:rPr>
              <a:t>14.5M+</a:t>
            </a:r>
            <a:endParaRPr lang="en-US" sz="3467"/>
          </a:p>
        </p:txBody>
      </p:sp>
      <p:sp>
        <p:nvSpPr>
          <p:cNvPr id="8" name="Text 5"/>
          <p:cNvSpPr/>
          <p:nvPr/>
        </p:nvSpPr>
        <p:spPr>
          <a:xfrm>
            <a:off x="609600" y="2999232"/>
            <a:ext cx="5242560" cy="365760"/>
          </a:xfrm>
          <a:prstGeom prst="rect">
            <a:avLst/>
          </a:prstGeom>
          <a:noFill/>
          <a:ln/>
        </p:spPr>
        <p:txBody>
          <a:bodyPr wrap="square" lIns="0" tIns="0" rIns="0" bIns="0" rtlCol="0" anchor="ctr"/>
          <a:lstStyle/>
          <a:p>
            <a:r>
              <a:rPr lang="en-US" sz="2400">
                <a:latin typeface="Calibri" pitchFamily="34" charset="0"/>
                <a:ea typeface="Calibri" pitchFamily="34" charset="-122"/>
                <a:cs typeface="Calibri" pitchFamily="34" charset="-120"/>
              </a:rPr>
              <a:t>Housing units statewide</a:t>
            </a:r>
            <a:endParaRPr lang="en-US" sz="2400"/>
          </a:p>
        </p:txBody>
      </p:sp>
      <p:sp>
        <p:nvSpPr>
          <p:cNvPr id="9" name="Text 6"/>
          <p:cNvSpPr/>
          <p:nvPr/>
        </p:nvSpPr>
        <p:spPr>
          <a:xfrm>
            <a:off x="609600" y="3535680"/>
            <a:ext cx="5242560" cy="463296"/>
          </a:xfrm>
          <a:prstGeom prst="rect">
            <a:avLst/>
          </a:prstGeom>
          <a:noFill/>
          <a:ln/>
        </p:spPr>
        <p:txBody>
          <a:bodyPr wrap="square" lIns="0" tIns="0" rIns="0" bIns="0" rtlCol="0" anchor="ctr"/>
          <a:lstStyle/>
          <a:p>
            <a:r>
              <a:rPr lang="en-US" sz="3467" b="1">
                <a:solidFill>
                  <a:srgbClr val="0D6B5E"/>
                </a:solidFill>
                <a:latin typeface="Trebuchet MS" pitchFamily="34" charset="0"/>
                <a:ea typeface="Trebuchet MS" pitchFamily="34" charset="-122"/>
                <a:cs typeface="Trebuchet MS" pitchFamily="34" charset="-120"/>
              </a:rPr>
              <a:t>160M square feet</a:t>
            </a:r>
            <a:endParaRPr lang="en-US" sz="3467"/>
          </a:p>
        </p:txBody>
      </p:sp>
      <p:sp>
        <p:nvSpPr>
          <p:cNvPr id="10" name="Text 7"/>
          <p:cNvSpPr/>
          <p:nvPr/>
        </p:nvSpPr>
        <p:spPr>
          <a:xfrm>
            <a:off x="609600" y="3974592"/>
            <a:ext cx="5242560" cy="365760"/>
          </a:xfrm>
          <a:prstGeom prst="rect">
            <a:avLst/>
          </a:prstGeom>
          <a:noFill/>
          <a:ln/>
        </p:spPr>
        <p:txBody>
          <a:bodyPr wrap="square" lIns="0" tIns="0" rIns="0" bIns="0" rtlCol="0" anchor="ctr"/>
          <a:lstStyle/>
          <a:p>
            <a:r>
              <a:rPr lang="en-US" sz="2400" b="1">
                <a:solidFill>
                  <a:srgbClr val="2563EB"/>
                </a:solidFill>
                <a:latin typeface="Calibri" pitchFamily="34" charset="0"/>
                <a:ea typeface="Calibri" pitchFamily="34" charset="-122"/>
                <a:cs typeface="Calibri" pitchFamily="34" charset="-120"/>
              </a:rPr>
              <a:t>New</a:t>
            </a:r>
            <a:r>
              <a:rPr lang="en-US" sz="2400">
                <a:latin typeface="Calibri" pitchFamily="34" charset="0"/>
                <a:ea typeface="Calibri" pitchFamily="34" charset="-122"/>
                <a:cs typeface="Calibri" pitchFamily="34" charset="-120"/>
              </a:rPr>
              <a:t> Non-residential built per year</a:t>
            </a:r>
            <a:endParaRPr lang="en-US" sz="2400"/>
          </a:p>
        </p:txBody>
      </p:sp>
      <p:sp>
        <p:nvSpPr>
          <p:cNvPr id="11" name="Text 8"/>
          <p:cNvSpPr/>
          <p:nvPr/>
        </p:nvSpPr>
        <p:spPr>
          <a:xfrm>
            <a:off x="609600" y="4511040"/>
            <a:ext cx="5242560" cy="463296"/>
          </a:xfrm>
          <a:prstGeom prst="rect">
            <a:avLst/>
          </a:prstGeom>
          <a:noFill/>
          <a:ln/>
        </p:spPr>
        <p:txBody>
          <a:bodyPr wrap="square" lIns="0" tIns="0" rIns="0" bIns="0" rtlCol="0" anchor="ctr"/>
          <a:lstStyle/>
          <a:p>
            <a:r>
              <a:rPr lang="en-US" sz="3467" b="1">
                <a:solidFill>
                  <a:srgbClr val="0D6B5E"/>
                </a:solidFill>
                <a:latin typeface="Trebuchet MS" pitchFamily="34" charset="0"/>
                <a:ea typeface="Trebuchet MS" pitchFamily="34" charset="-122"/>
                <a:cs typeface="Trebuchet MS" pitchFamily="34" charset="-120"/>
              </a:rPr>
              <a:t>170K</a:t>
            </a:r>
            <a:endParaRPr lang="en-US" sz="3467"/>
          </a:p>
        </p:txBody>
      </p:sp>
      <p:sp>
        <p:nvSpPr>
          <p:cNvPr id="12" name="Text 9"/>
          <p:cNvSpPr/>
          <p:nvPr/>
        </p:nvSpPr>
        <p:spPr>
          <a:xfrm>
            <a:off x="609600" y="4949952"/>
            <a:ext cx="5242560" cy="365760"/>
          </a:xfrm>
          <a:prstGeom prst="rect">
            <a:avLst/>
          </a:prstGeom>
          <a:noFill/>
          <a:ln/>
        </p:spPr>
        <p:txBody>
          <a:bodyPr wrap="square" lIns="0" tIns="0" rIns="0" bIns="0" rtlCol="0" anchor="ctr"/>
          <a:lstStyle/>
          <a:p>
            <a:r>
              <a:rPr lang="en-US" sz="2400" b="1">
                <a:solidFill>
                  <a:srgbClr val="2563EB"/>
                </a:solidFill>
                <a:latin typeface="Calibri" pitchFamily="34" charset="0"/>
                <a:ea typeface="Calibri" pitchFamily="34" charset="-122"/>
                <a:cs typeface="Calibri" pitchFamily="34" charset="-120"/>
              </a:rPr>
              <a:t>New</a:t>
            </a:r>
            <a:r>
              <a:rPr lang="en-US" sz="2400">
                <a:latin typeface="Calibri" pitchFamily="34" charset="0"/>
                <a:ea typeface="Calibri" pitchFamily="34" charset="-122"/>
                <a:cs typeface="Calibri" pitchFamily="34" charset="-120"/>
              </a:rPr>
              <a:t> homes per year</a:t>
            </a:r>
            <a:endParaRPr lang="en-US" sz="2400"/>
          </a:p>
        </p:txBody>
      </p:sp>
      <p:pic>
        <p:nvPicPr>
          <p:cNvPr id="13" name="Image 1" descr="/home/claude/assets/photo_california_aerial.jpg"/>
          <p:cNvPicPr>
            <a:picLocks noChangeAspect="1"/>
          </p:cNvPicPr>
          <p:nvPr/>
        </p:nvPicPr>
        <p:blipFill>
          <a:blip r:embed="rId3"/>
          <a:srcRect/>
          <a:stretch/>
        </p:blipFill>
        <p:spPr>
          <a:xfrm>
            <a:off x="6096000" y="2061059"/>
            <a:ext cx="5486400" cy="4267200"/>
          </a:xfrm>
          <a:prstGeom prst="rect">
            <a:avLst/>
          </a:prstGeom>
        </p:spPr>
      </p:pic>
      <p:sp>
        <p:nvSpPr>
          <p:cNvPr id="14" name="Shape 10"/>
          <p:cNvSpPr/>
          <p:nvPr/>
        </p:nvSpPr>
        <p:spPr>
          <a:xfrm>
            <a:off x="6096000" y="2061059"/>
            <a:ext cx="5486400" cy="4267200"/>
          </a:xfrm>
          <a:prstGeom prst="rect">
            <a:avLst/>
          </a:prstGeom>
          <a:solidFill>
            <a:srgbClr val="000000">
              <a:alpha val="35000"/>
            </a:srgbClr>
          </a:solidFill>
          <a:ln/>
        </p:spPr>
        <p:txBody>
          <a:bodyPr/>
          <a:lstStyle/>
          <a:p>
            <a:endParaRPr lang="en-US" sz="2400"/>
          </a:p>
        </p:txBody>
      </p:sp>
      <p:sp>
        <p:nvSpPr>
          <p:cNvPr id="15" name="Text 11"/>
          <p:cNvSpPr/>
          <p:nvPr/>
        </p:nvSpPr>
        <p:spPr>
          <a:xfrm>
            <a:off x="6339840" y="2548739"/>
            <a:ext cx="4998720" cy="2633472"/>
          </a:xfrm>
          <a:prstGeom prst="rect">
            <a:avLst/>
          </a:prstGeom>
          <a:noFill/>
          <a:ln/>
        </p:spPr>
        <p:txBody>
          <a:bodyPr wrap="square" lIns="0" tIns="0" rIns="0" bIns="0" rtlCol="0" anchor="ctr"/>
          <a:lstStyle/>
          <a:p>
            <a:pPr algn="ctr"/>
            <a:r>
              <a:rPr lang="en-US" sz="8000" b="1">
                <a:solidFill>
                  <a:srgbClr val="FFFFFF"/>
                </a:solidFill>
                <a:latin typeface="Trebuchet MS" pitchFamily="34" charset="0"/>
                <a:ea typeface="Trebuchet MS" pitchFamily="34" charset="-122"/>
                <a:cs typeface="Trebuchet MS" pitchFamily="34" charset="-120"/>
              </a:rPr>
              <a:t>85% Savings Target</a:t>
            </a:r>
            <a:endParaRPr lang="en-US" sz="8000"/>
          </a:p>
        </p:txBody>
      </p:sp>
      <p:sp>
        <p:nvSpPr>
          <p:cNvPr id="16" name="Text 12"/>
          <p:cNvSpPr/>
          <p:nvPr/>
        </p:nvSpPr>
        <p:spPr>
          <a:xfrm>
            <a:off x="6339840" y="5729087"/>
            <a:ext cx="4998720" cy="487680"/>
          </a:xfrm>
          <a:prstGeom prst="rect">
            <a:avLst/>
          </a:prstGeom>
          <a:noFill/>
          <a:ln/>
        </p:spPr>
        <p:txBody>
          <a:bodyPr wrap="square" lIns="0" tIns="0" rIns="0" bIns="0" rtlCol="0" anchor="ctr"/>
          <a:lstStyle/>
          <a:p>
            <a:pPr algn="ctr"/>
            <a:r>
              <a:rPr lang="en-US" sz="2400" b="1">
                <a:solidFill>
                  <a:srgbClr val="FFFFFF"/>
                </a:solidFill>
                <a:latin typeface="Calibri" pitchFamily="34" charset="0"/>
                <a:ea typeface="Calibri" pitchFamily="34" charset="-122"/>
                <a:cs typeface="Calibri" pitchFamily="34" charset="-120"/>
              </a:rPr>
              <a:t>below 1990 levels by 2045</a:t>
            </a:r>
            <a:endParaRPr lang="en-US" sz="2400" b="1"/>
          </a:p>
        </p:txBody>
      </p:sp>
      <p:sp>
        <p:nvSpPr>
          <p:cNvPr id="17" name="Title 16">
            <a:extLst>
              <a:ext uri="{FF2B5EF4-FFF2-40B4-BE49-F238E27FC236}">
                <a16:creationId xmlns:a16="http://schemas.microsoft.com/office/drawing/2014/main" id="{370AA2B3-BCB2-FEA0-1DB9-721C7CC35E13}"/>
              </a:ext>
            </a:extLst>
          </p:cNvPr>
          <p:cNvSpPr>
            <a:spLocks noGrp="1"/>
          </p:cNvSpPr>
          <p:nvPr>
            <p:ph type="title"/>
          </p:nvPr>
        </p:nvSpPr>
        <p:spPr/>
        <p:txBody>
          <a:bodyPr/>
          <a:lstStyle/>
          <a:p>
            <a:r>
              <a:rPr lang="en-US"/>
              <a:t>Why Buildings Matter in California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1"/>
          <p:cNvSpPr/>
          <p:nvPr/>
        </p:nvSpPr>
        <p:spPr>
          <a:xfrm>
            <a:off x="792480" y="0"/>
            <a:ext cx="9753600" cy="670560"/>
          </a:xfrm>
          <a:prstGeom prst="rect">
            <a:avLst/>
          </a:prstGeom>
          <a:noFill/>
          <a:ln/>
        </p:spPr>
        <p:txBody>
          <a:bodyPr wrap="square" lIns="0" tIns="0" rIns="0" bIns="0" rtlCol="0" anchor="ctr"/>
          <a:lstStyle/>
          <a:p>
            <a:endParaRPr lang="en-US" sz="1600"/>
          </a:p>
        </p:txBody>
      </p:sp>
      <p:sp>
        <p:nvSpPr>
          <p:cNvPr id="6" name="Text 3"/>
          <p:cNvSpPr/>
          <p:nvPr/>
        </p:nvSpPr>
        <p:spPr>
          <a:xfrm>
            <a:off x="609600" y="1371600"/>
            <a:ext cx="10972800" cy="426720"/>
          </a:xfrm>
          <a:prstGeom prst="rect">
            <a:avLst/>
          </a:prstGeom>
          <a:noFill/>
          <a:ln/>
        </p:spPr>
        <p:txBody>
          <a:bodyPr wrap="square" lIns="0" tIns="0" rIns="0" bIns="0" rtlCol="0" anchor="ctr"/>
          <a:lstStyle/>
          <a:p>
            <a:r>
              <a:rPr lang="en-US" sz="3600">
                <a:solidFill>
                  <a:srgbClr val="0070C0"/>
                </a:solidFill>
                <a:latin typeface="Calibri" pitchFamily="34" charset="0"/>
                <a:ea typeface="Calibri" pitchFamily="34" charset="-122"/>
                <a:cs typeface="Calibri" pitchFamily="34" charset="-120"/>
              </a:rPr>
              <a:t>In a typical building, where does most energy go?</a:t>
            </a:r>
            <a:endParaRPr lang="en-US" sz="3600">
              <a:solidFill>
                <a:srgbClr val="0070C0"/>
              </a:solidFill>
            </a:endParaRPr>
          </a:p>
        </p:txBody>
      </p:sp>
      <p:sp>
        <p:nvSpPr>
          <p:cNvPr id="7" name="Shape 4"/>
          <p:cNvSpPr/>
          <p:nvPr/>
        </p:nvSpPr>
        <p:spPr>
          <a:xfrm>
            <a:off x="5486400" y="2307251"/>
            <a:ext cx="2863725" cy="947098"/>
          </a:xfrm>
          <a:prstGeom prst="rect">
            <a:avLst/>
          </a:prstGeom>
          <a:solidFill>
            <a:srgbClr val="FFFFFF"/>
          </a:solidFill>
          <a:ln/>
          <a:effectLst>
            <a:outerShdw blurRad="38100" dist="12700" dir="8100000" algn="bl" rotWithShape="0">
              <a:srgbClr val="000000">
                <a:alpha val="6000"/>
              </a:srgbClr>
            </a:outerShdw>
          </a:effectLst>
        </p:spPr>
        <p:txBody>
          <a:bodyPr/>
          <a:lstStyle/>
          <a:p>
            <a:endParaRPr lang="en-US" sz="2400"/>
          </a:p>
        </p:txBody>
      </p:sp>
      <p:sp>
        <p:nvSpPr>
          <p:cNvPr id="8" name="Shape 5"/>
          <p:cNvSpPr/>
          <p:nvPr/>
        </p:nvSpPr>
        <p:spPr>
          <a:xfrm>
            <a:off x="5717460" y="2491409"/>
            <a:ext cx="578782" cy="578782"/>
          </a:xfrm>
          <a:prstGeom prst="rect">
            <a:avLst/>
          </a:prstGeom>
          <a:solidFill>
            <a:srgbClr val="E8912D"/>
          </a:solidFill>
          <a:ln/>
        </p:spPr>
        <p:txBody>
          <a:bodyPr/>
          <a:lstStyle/>
          <a:p>
            <a:endParaRPr lang="en-US" sz="2400"/>
          </a:p>
        </p:txBody>
      </p:sp>
      <p:pic>
        <p:nvPicPr>
          <p:cNvPr id="9" name="Image 1" descr="preencoded.png"/>
          <p:cNvPicPr>
            <a:picLocks noChangeAspect="1"/>
          </p:cNvPicPr>
          <p:nvPr/>
        </p:nvPicPr>
        <p:blipFill>
          <a:blip r:embed="rId3"/>
          <a:stretch>
            <a:fillRect/>
          </a:stretch>
        </p:blipFill>
        <p:spPr>
          <a:xfrm>
            <a:off x="5824602" y="2598551"/>
            <a:ext cx="324117" cy="324117"/>
          </a:xfrm>
          <a:prstGeom prst="rect">
            <a:avLst/>
          </a:prstGeom>
        </p:spPr>
      </p:pic>
      <p:sp>
        <p:nvSpPr>
          <p:cNvPr id="10" name="Text 6"/>
          <p:cNvSpPr/>
          <p:nvPr/>
        </p:nvSpPr>
        <p:spPr>
          <a:xfrm>
            <a:off x="6638998" y="2288653"/>
            <a:ext cx="1711127" cy="947098"/>
          </a:xfrm>
          <a:prstGeom prst="rect">
            <a:avLst/>
          </a:prstGeom>
          <a:noFill/>
          <a:ln/>
        </p:spPr>
        <p:txBody>
          <a:bodyPr wrap="square" lIns="0" tIns="0" rIns="0" bIns="0" rtlCol="0" anchor="ctr"/>
          <a:lstStyle/>
          <a:p>
            <a:r>
              <a:rPr lang="en-US" sz="2133" b="1">
                <a:solidFill>
                  <a:srgbClr val="1B2A4A"/>
                </a:solidFill>
                <a:latin typeface="Trebuchet MS" pitchFamily="34" charset="0"/>
                <a:ea typeface="Trebuchet MS" pitchFamily="34" charset="-122"/>
                <a:cs typeface="Trebuchet MS" pitchFamily="34" charset="-120"/>
              </a:rPr>
              <a:t>Heating</a:t>
            </a:r>
            <a:endParaRPr lang="en-US" sz="2133"/>
          </a:p>
        </p:txBody>
      </p:sp>
      <p:sp>
        <p:nvSpPr>
          <p:cNvPr id="11" name="Shape 7"/>
          <p:cNvSpPr/>
          <p:nvPr/>
        </p:nvSpPr>
        <p:spPr>
          <a:xfrm>
            <a:off x="8697340" y="2297070"/>
            <a:ext cx="2863725" cy="947098"/>
          </a:xfrm>
          <a:prstGeom prst="rect">
            <a:avLst/>
          </a:prstGeom>
          <a:solidFill>
            <a:srgbClr val="FFFFFF"/>
          </a:solidFill>
          <a:ln/>
          <a:effectLst>
            <a:outerShdw blurRad="38100" dist="12700" dir="8100000" algn="bl" rotWithShape="0">
              <a:srgbClr val="000000">
                <a:alpha val="6000"/>
              </a:srgbClr>
            </a:outerShdw>
          </a:effectLst>
        </p:spPr>
        <p:txBody>
          <a:bodyPr/>
          <a:lstStyle/>
          <a:p>
            <a:endParaRPr lang="en-US" sz="2400"/>
          </a:p>
        </p:txBody>
      </p:sp>
      <p:sp>
        <p:nvSpPr>
          <p:cNvPr id="12" name="Shape 8"/>
          <p:cNvSpPr/>
          <p:nvPr/>
        </p:nvSpPr>
        <p:spPr>
          <a:xfrm>
            <a:off x="8878215" y="2491409"/>
            <a:ext cx="578782" cy="578782"/>
          </a:xfrm>
          <a:prstGeom prst="rect">
            <a:avLst/>
          </a:prstGeom>
          <a:solidFill>
            <a:srgbClr val="0A8A7A"/>
          </a:solidFill>
          <a:ln/>
        </p:spPr>
        <p:txBody>
          <a:bodyPr/>
          <a:lstStyle/>
          <a:p>
            <a:endParaRPr lang="en-US" sz="2400"/>
          </a:p>
        </p:txBody>
      </p:sp>
      <p:pic>
        <p:nvPicPr>
          <p:cNvPr id="13" name="Image 2" descr="preencoded.png"/>
          <p:cNvPicPr>
            <a:picLocks noChangeAspect="1"/>
          </p:cNvPicPr>
          <p:nvPr/>
        </p:nvPicPr>
        <p:blipFill>
          <a:blip r:embed="rId4"/>
          <a:stretch>
            <a:fillRect/>
          </a:stretch>
        </p:blipFill>
        <p:spPr>
          <a:xfrm>
            <a:off x="8985357" y="2598551"/>
            <a:ext cx="324117" cy="324117"/>
          </a:xfrm>
          <a:prstGeom prst="rect">
            <a:avLst/>
          </a:prstGeom>
        </p:spPr>
      </p:pic>
      <p:sp>
        <p:nvSpPr>
          <p:cNvPr id="14" name="Text 9"/>
          <p:cNvSpPr/>
          <p:nvPr/>
        </p:nvSpPr>
        <p:spPr>
          <a:xfrm>
            <a:off x="9804212" y="2306077"/>
            <a:ext cx="1651960" cy="947098"/>
          </a:xfrm>
          <a:prstGeom prst="rect">
            <a:avLst/>
          </a:prstGeom>
          <a:noFill/>
          <a:ln/>
        </p:spPr>
        <p:txBody>
          <a:bodyPr wrap="square" lIns="0" tIns="0" rIns="0" bIns="0" rtlCol="0" anchor="ctr"/>
          <a:lstStyle/>
          <a:p>
            <a:r>
              <a:rPr lang="en-US" sz="2133" b="1">
                <a:solidFill>
                  <a:srgbClr val="1B2A4A"/>
                </a:solidFill>
                <a:latin typeface="Trebuchet MS" pitchFamily="34" charset="0"/>
                <a:ea typeface="Trebuchet MS" pitchFamily="34" charset="-122"/>
                <a:cs typeface="Trebuchet MS" pitchFamily="34" charset="-120"/>
              </a:rPr>
              <a:t>Cooling</a:t>
            </a:r>
            <a:endParaRPr lang="en-US" sz="2133"/>
          </a:p>
        </p:txBody>
      </p:sp>
      <p:sp>
        <p:nvSpPr>
          <p:cNvPr id="15" name="Shape 10"/>
          <p:cNvSpPr/>
          <p:nvPr/>
        </p:nvSpPr>
        <p:spPr>
          <a:xfrm>
            <a:off x="8692881" y="3457105"/>
            <a:ext cx="2863725" cy="947098"/>
          </a:xfrm>
          <a:prstGeom prst="rect">
            <a:avLst/>
          </a:prstGeom>
          <a:solidFill>
            <a:srgbClr val="FFFFFF"/>
          </a:solidFill>
          <a:ln/>
          <a:effectLst>
            <a:outerShdw blurRad="38100" dist="12700" dir="8100000" algn="bl" rotWithShape="0">
              <a:srgbClr val="000000">
                <a:alpha val="6000"/>
              </a:srgbClr>
            </a:outerShdw>
          </a:effectLst>
        </p:spPr>
        <p:txBody>
          <a:bodyPr/>
          <a:lstStyle/>
          <a:p>
            <a:endParaRPr lang="en-US" sz="2400"/>
          </a:p>
        </p:txBody>
      </p:sp>
      <p:sp>
        <p:nvSpPr>
          <p:cNvPr id="16" name="Shape 11"/>
          <p:cNvSpPr/>
          <p:nvPr/>
        </p:nvSpPr>
        <p:spPr>
          <a:xfrm>
            <a:off x="8923941" y="3662386"/>
            <a:ext cx="578782" cy="578782"/>
          </a:xfrm>
          <a:prstGeom prst="rect">
            <a:avLst/>
          </a:prstGeom>
          <a:solidFill>
            <a:srgbClr val="1B2A4A"/>
          </a:solidFill>
          <a:ln/>
        </p:spPr>
        <p:txBody>
          <a:bodyPr/>
          <a:lstStyle/>
          <a:p>
            <a:endParaRPr lang="en-US" sz="2400"/>
          </a:p>
        </p:txBody>
      </p:sp>
      <p:pic>
        <p:nvPicPr>
          <p:cNvPr id="17" name="Image 3" descr="preencoded.png"/>
          <p:cNvPicPr>
            <a:picLocks noChangeAspect="1"/>
          </p:cNvPicPr>
          <p:nvPr/>
        </p:nvPicPr>
        <p:blipFill>
          <a:blip r:embed="rId5"/>
          <a:stretch>
            <a:fillRect/>
          </a:stretch>
        </p:blipFill>
        <p:spPr>
          <a:xfrm>
            <a:off x="9031083" y="3769528"/>
            <a:ext cx="324117" cy="324117"/>
          </a:xfrm>
          <a:prstGeom prst="rect">
            <a:avLst/>
          </a:prstGeom>
        </p:spPr>
      </p:pic>
      <p:sp>
        <p:nvSpPr>
          <p:cNvPr id="18" name="Text 12"/>
          <p:cNvSpPr/>
          <p:nvPr/>
        </p:nvSpPr>
        <p:spPr>
          <a:xfrm>
            <a:off x="9845479" y="3457105"/>
            <a:ext cx="1367250" cy="947098"/>
          </a:xfrm>
          <a:prstGeom prst="rect">
            <a:avLst/>
          </a:prstGeom>
          <a:noFill/>
          <a:ln/>
        </p:spPr>
        <p:txBody>
          <a:bodyPr wrap="square" lIns="0" tIns="0" rIns="0" bIns="0" rtlCol="0" anchor="ctr"/>
          <a:lstStyle/>
          <a:p>
            <a:r>
              <a:rPr lang="en-US" sz="2133" b="1">
                <a:solidFill>
                  <a:srgbClr val="1B2A4A"/>
                </a:solidFill>
                <a:latin typeface="Trebuchet MS" pitchFamily="34" charset="0"/>
                <a:ea typeface="Trebuchet MS" pitchFamily="34" charset="-122"/>
                <a:cs typeface="Trebuchet MS" pitchFamily="34" charset="-120"/>
              </a:rPr>
              <a:t>Lighting</a:t>
            </a:r>
            <a:endParaRPr lang="en-US" sz="2133"/>
          </a:p>
        </p:txBody>
      </p:sp>
      <p:sp>
        <p:nvSpPr>
          <p:cNvPr id="19" name="Shape 13"/>
          <p:cNvSpPr/>
          <p:nvPr/>
        </p:nvSpPr>
        <p:spPr>
          <a:xfrm>
            <a:off x="5486400" y="4598974"/>
            <a:ext cx="2863725" cy="947098"/>
          </a:xfrm>
          <a:prstGeom prst="rect">
            <a:avLst/>
          </a:prstGeom>
          <a:solidFill>
            <a:srgbClr val="FFFFFF"/>
          </a:solidFill>
          <a:ln/>
          <a:effectLst>
            <a:outerShdw blurRad="38100" dist="12700" dir="8100000" algn="bl" rotWithShape="0">
              <a:srgbClr val="000000">
                <a:alpha val="6000"/>
              </a:srgbClr>
            </a:outerShdw>
          </a:effectLst>
        </p:spPr>
        <p:txBody>
          <a:bodyPr/>
          <a:lstStyle/>
          <a:p>
            <a:endParaRPr lang="en-US" sz="2400"/>
          </a:p>
        </p:txBody>
      </p:sp>
      <p:sp>
        <p:nvSpPr>
          <p:cNvPr id="20" name="Shape 14"/>
          <p:cNvSpPr/>
          <p:nvPr/>
        </p:nvSpPr>
        <p:spPr>
          <a:xfrm>
            <a:off x="5667275" y="4804255"/>
            <a:ext cx="578782" cy="578782"/>
          </a:xfrm>
          <a:prstGeom prst="rect">
            <a:avLst/>
          </a:prstGeom>
          <a:solidFill>
            <a:srgbClr val="E25B4E"/>
          </a:solidFill>
          <a:ln/>
        </p:spPr>
        <p:txBody>
          <a:bodyPr/>
          <a:lstStyle/>
          <a:p>
            <a:endParaRPr lang="en-US" sz="2400"/>
          </a:p>
        </p:txBody>
      </p:sp>
      <p:pic>
        <p:nvPicPr>
          <p:cNvPr id="21" name="Image 4" descr="preencoded.png"/>
          <p:cNvPicPr>
            <a:picLocks noChangeAspect="1"/>
          </p:cNvPicPr>
          <p:nvPr/>
        </p:nvPicPr>
        <p:blipFill>
          <a:blip r:embed="rId6"/>
          <a:stretch>
            <a:fillRect/>
          </a:stretch>
        </p:blipFill>
        <p:spPr>
          <a:xfrm>
            <a:off x="5774417" y="4911397"/>
            <a:ext cx="324117" cy="324117"/>
          </a:xfrm>
          <a:prstGeom prst="rect">
            <a:avLst/>
          </a:prstGeom>
        </p:spPr>
      </p:pic>
      <p:sp>
        <p:nvSpPr>
          <p:cNvPr id="22" name="Text 15"/>
          <p:cNvSpPr/>
          <p:nvPr/>
        </p:nvSpPr>
        <p:spPr>
          <a:xfrm>
            <a:off x="6593272" y="4589967"/>
            <a:ext cx="1433130" cy="947098"/>
          </a:xfrm>
          <a:prstGeom prst="rect">
            <a:avLst/>
          </a:prstGeom>
          <a:noFill/>
          <a:ln/>
        </p:spPr>
        <p:txBody>
          <a:bodyPr wrap="square" lIns="0" tIns="0" rIns="0" bIns="0" rtlCol="0" anchor="ctr"/>
          <a:lstStyle/>
          <a:p>
            <a:r>
              <a:rPr lang="en-US" sz="2133" b="1">
                <a:solidFill>
                  <a:srgbClr val="1B2A4A"/>
                </a:solidFill>
                <a:latin typeface="Trebuchet MS" pitchFamily="34" charset="0"/>
                <a:ea typeface="Trebuchet MS" pitchFamily="34" charset="-122"/>
                <a:cs typeface="Trebuchet MS" pitchFamily="34" charset="-120"/>
              </a:rPr>
              <a:t>Plug loads</a:t>
            </a:r>
            <a:endParaRPr lang="en-US" sz="2133"/>
          </a:p>
        </p:txBody>
      </p:sp>
      <p:sp>
        <p:nvSpPr>
          <p:cNvPr id="23" name="Shape 16"/>
          <p:cNvSpPr/>
          <p:nvPr/>
        </p:nvSpPr>
        <p:spPr>
          <a:xfrm>
            <a:off x="5486400" y="3438507"/>
            <a:ext cx="2863725" cy="947098"/>
          </a:xfrm>
          <a:prstGeom prst="rect">
            <a:avLst/>
          </a:prstGeom>
          <a:solidFill>
            <a:srgbClr val="FFFFFF"/>
          </a:solidFill>
          <a:ln/>
          <a:effectLst>
            <a:outerShdw blurRad="38100" dist="12700" dir="8100000" algn="bl" rotWithShape="0">
              <a:srgbClr val="000000">
                <a:alpha val="6000"/>
              </a:srgbClr>
            </a:outerShdw>
          </a:effectLst>
        </p:spPr>
        <p:txBody>
          <a:bodyPr/>
          <a:lstStyle/>
          <a:p>
            <a:endParaRPr lang="en-US" sz="2400"/>
          </a:p>
        </p:txBody>
      </p:sp>
      <p:sp>
        <p:nvSpPr>
          <p:cNvPr id="24" name="Shape 17"/>
          <p:cNvSpPr/>
          <p:nvPr/>
        </p:nvSpPr>
        <p:spPr>
          <a:xfrm>
            <a:off x="5717460" y="3624271"/>
            <a:ext cx="578782" cy="578782"/>
          </a:xfrm>
          <a:prstGeom prst="rect">
            <a:avLst/>
          </a:prstGeom>
          <a:solidFill>
            <a:srgbClr val="2E9E6B"/>
          </a:solidFill>
          <a:ln/>
        </p:spPr>
        <p:txBody>
          <a:bodyPr/>
          <a:lstStyle/>
          <a:p>
            <a:endParaRPr lang="en-US" sz="2400"/>
          </a:p>
        </p:txBody>
      </p:sp>
      <p:pic>
        <p:nvPicPr>
          <p:cNvPr id="25" name="Image 5" descr="preencoded.png"/>
          <p:cNvPicPr>
            <a:picLocks noChangeAspect="1"/>
          </p:cNvPicPr>
          <p:nvPr/>
        </p:nvPicPr>
        <p:blipFill>
          <a:blip r:embed="rId7"/>
          <a:stretch>
            <a:fillRect/>
          </a:stretch>
        </p:blipFill>
        <p:spPr>
          <a:xfrm>
            <a:off x="5824602" y="3731413"/>
            <a:ext cx="324117" cy="324117"/>
          </a:xfrm>
          <a:prstGeom prst="rect">
            <a:avLst/>
          </a:prstGeom>
        </p:spPr>
      </p:pic>
      <p:sp>
        <p:nvSpPr>
          <p:cNvPr id="26" name="Text 18"/>
          <p:cNvSpPr/>
          <p:nvPr/>
        </p:nvSpPr>
        <p:spPr>
          <a:xfrm>
            <a:off x="6638998" y="3457105"/>
            <a:ext cx="1367250" cy="947098"/>
          </a:xfrm>
          <a:prstGeom prst="rect">
            <a:avLst/>
          </a:prstGeom>
          <a:noFill/>
          <a:ln/>
        </p:spPr>
        <p:txBody>
          <a:bodyPr wrap="square" lIns="0" tIns="0" rIns="0" bIns="0" rtlCol="0" anchor="ctr"/>
          <a:lstStyle/>
          <a:p>
            <a:r>
              <a:rPr lang="en-US" sz="2133" b="1">
                <a:solidFill>
                  <a:srgbClr val="1B2A4A"/>
                </a:solidFill>
                <a:latin typeface="Trebuchet MS" pitchFamily="34" charset="0"/>
                <a:ea typeface="Trebuchet MS" pitchFamily="34" charset="-122"/>
                <a:cs typeface="Trebuchet MS" pitchFamily="34" charset="-120"/>
              </a:rPr>
              <a:t>Hot water</a:t>
            </a:r>
            <a:endParaRPr lang="en-US" sz="2133"/>
          </a:p>
        </p:txBody>
      </p:sp>
      <p:sp>
        <p:nvSpPr>
          <p:cNvPr id="30" name="Title 29">
            <a:extLst>
              <a:ext uri="{FF2B5EF4-FFF2-40B4-BE49-F238E27FC236}">
                <a16:creationId xmlns:a16="http://schemas.microsoft.com/office/drawing/2014/main" id="{705FF0B8-FAC7-6B11-0BB7-4E9D4D84FEF5}"/>
              </a:ext>
            </a:extLst>
          </p:cNvPr>
          <p:cNvSpPr>
            <a:spLocks noGrp="1"/>
          </p:cNvSpPr>
          <p:nvPr>
            <p:ph type="title"/>
          </p:nvPr>
        </p:nvSpPr>
        <p:spPr/>
        <p:txBody>
          <a:bodyPr/>
          <a:lstStyle/>
          <a:p>
            <a:r>
              <a:rPr lang="en-US"/>
              <a:t>Energy Detective</a:t>
            </a:r>
          </a:p>
        </p:txBody>
      </p:sp>
      <p:pic>
        <p:nvPicPr>
          <p:cNvPr id="2" name="Picture 8" descr="Foundation Stabilizers - Foundation Repair's #1 Solution">
            <a:extLst>
              <a:ext uri="{FF2B5EF4-FFF2-40B4-BE49-F238E27FC236}">
                <a16:creationId xmlns:a16="http://schemas.microsoft.com/office/drawing/2014/main" id="{C997CEBB-EA00-F3A9-7BC3-08F1C9666BD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059" r="15563"/>
          <a:stretch>
            <a:fillRect/>
          </a:stretch>
        </p:blipFill>
        <p:spPr bwMode="auto">
          <a:xfrm>
            <a:off x="609274" y="2057114"/>
            <a:ext cx="4639029" cy="37470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3"/>
          <p:cNvSpPr/>
          <p:nvPr/>
        </p:nvSpPr>
        <p:spPr>
          <a:xfrm>
            <a:off x="609600" y="1194511"/>
            <a:ext cx="10972800" cy="426720"/>
          </a:xfrm>
          <a:prstGeom prst="rect">
            <a:avLst/>
          </a:prstGeom>
          <a:noFill/>
          <a:ln/>
        </p:spPr>
        <p:txBody>
          <a:bodyPr wrap="square" lIns="0" tIns="0" rIns="0" bIns="0" rtlCol="0" anchor="ctr"/>
          <a:lstStyle/>
          <a:p>
            <a:r>
              <a:rPr lang="en-US" sz="2800">
                <a:solidFill>
                  <a:srgbClr val="0070C0"/>
                </a:solidFill>
                <a:latin typeface="Calibri" pitchFamily="34" charset="0"/>
                <a:ea typeface="Calibri" pitchFamily="34" charset="-122"/>
                <a:cs typeface="Calibri" pitchFamily="34" charset="-120"/>
              </a:rPr>
              <a:t>In most homes, space heating is #1. And "lots of small stuff" adds up.</a:t>
            </a:r>
            <a:endParaRPr lang="en-US" sz="2800">
              <a:solidFill>
                <a:srgbClr val="0070C0"/>
              </a:solidFill>
            </a:endParaRPr>
          </a:p>
        </p:txBody>
      </p:sp>
      <p:pic>
        <p:nvPicPr>
          <p:cNvPr id="14" name="Picture 4">
            <a:extLst>
              <a:ext uri="{FF2B5EF4-FFF2-40B4-BE49-F238E27FC236}">
                <a16:creationId xmlns:a16="http://schemas.microsoft.com/office/drawing/2014/main" id="{0581BCC2-C798-38D8-E811-17E1F363E6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427"/>
          <a:stretch>
            <a:fillRect/>
          </a:stretch>
        </p:blipFill>
        <p:spPr bwMode="auto">
          <a:xfrm>
            <a:off x="927643" y="1820779"/>
            <a:ext cx="5613365" cy="4724400"/>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4">
            <a:extLst>
              <a:ext uri="{FF2B5EF4-FFF2-40B4-BE49-F238E27FC236}">
                <a16:creationId xmlns:a16="http://schemas.microsoft.com/office/drawing/2014/main" id="{71659024-73C0-0620-E50C-A7F8C2420DC4}"/>
              </a:ext>
            </a:extLst>
          </p:cNvPr>
          <p:cNvSpPr>
            <a:spLocks noGrp="1"/>
          </p:cNvSpPr>
          <p:nvPr>
            <p:ph type="title"/>
          </p:nvPr>
        </p:nvSpPr>
        <p:spPr/>
        <p:txBody>
          <a:bodyPr/>
          <a:lstStyle/>
          <a:p>
            <a:r>
              <a:rPr lang="en-US"/>
              <a:t>Where Does Energy Actually Go?</a:t>
            </a:r>
          </a:p>
        </p:txBody>
      </p:sp>
      <p:pic>
        <p:nvPicPr>
          <p:cNvPr id="2" name="Picture 1" descr="A green house with white trim  AI-generated content may be incorrect.">
            <a:extLst>
              <a:ext uri="{FF2B5EF4-FFF2-40B4-BE49-F238E27FC236}">
                <a16:creationId xmlns:a16="http://schemas.microsoft.com/office/drawing/2014/main" id="{08FACCA2-BF1B-DC7E-EB3F-557A019DBE62}"/>
              </a:ext>
            </a:extLst>
          </p:cNvPr>
          <p:cNvPicPr>
            <a:picLocks noChangeAspect="1"/>
          </p:cNvPicPr>
          <p:nvPr/>
        </p:nvPicPr>
        <p:blipFill>
          <a:blip r:embed="rId4"/>
          <a:srcRect l="41470" r="22592"/>
          <a:stretch>
            <a:fillRect/>
          </a:stretch>
        </p:blipFill>
        <p:spPr>
          <a:xfrm rot="10800000">
            <a:off x="7297124" y="1820779"/>
            <a:ext cx="3449029" cy="431878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ome/claude/assets/photo_building_detail.jpg"/>
          <p:cNvPicPr>
            <a:picLocks noChangeAspect="1"/>
          </p:cNvPicPr>
          <p:nvPr/>
        </p:nvPicPr>
        <p:blipFill>
          <a:blip r:embed="rId3"/>
          <a:src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000000">
              <a:alpha val="55000"/>
            </a:srgbClr>
          </a:solidFill>
          <a:ln/>
        </p:spPr>
        <p:txBody>
          <a:bodyPr/>
          <a:lstStyle/>
          <a:p>
            <a:endParaRPr lang="en-US" sz="2400"/>
          </a:p>
        </p:txBody>
      </p:sp>
      <p:sp>
        <p:nvSpPr>
          <p:cNvPr id="4" name="Text 1"/>
          <p:cNvSpPr/>
          <p:nvPr/>
        </p:nvSpPr>
        <p:spPr>
          <a:xfrm>
            <a:off x="731520" y="1828800"/>
            <a:ext cx="1219200" cy="975360"/>
          </a:xfrm>
          <a:prstGeom prst="rect">
            <a:avLst/>
          </a:prstGeom>
          <a:noFill/>
          <a:ln/>
        </p:spPr>
        <p:txBody>
          <a:bodyPr wrap="square" lIns="0" tIns="0" rIns="0" bIns="0" rtlCol="0" anchor="ctr"/>
          <a:lstStyle/>
          <a:p>
            <a:r>
              <a:rPr lang="en-US" sz="5600" b="1">
                <a:solidFill>
                  <a:srgbClr val="D4870E"/>
                </a:solidFill>
                <a:latin typeface="Trebuchet MS" pitchFamily="34" charset="0"/>
                <a:ea typeface="Trebuchet MS" pitchFamily="34" charset="-122"/>
                <a:cs typeface="Trebuchet MS" pitchFamily="34" charset="-120"/>
              </a:rPr>
              <a:t>2)</a:t>
            </a:r>
            <a:endParaRPr lang="en-US" sz="5600"/>
          </a:p>
        </p:txBody>
      </p:sp>
      <p:sp>
        <p:nvSpPr>
          <p:cNvPr id="5" name="Text 2"/>
          <p:cNvSpPr/>
          <p:nvPr/>
        </p:nvSpPr>
        <p:spPr>
          <a:xfrm>
            <a:off x="1828800" y="1828800"/>
            <a:ext cx="9753600" cy="1097280"/>
          </a:xfrm>
          <a:prstGeom prst="rect">
            <a:avLst/>
          </a:prstGeom>
          <a:noFill/>
          <a:ln/>
        </p:spPr>
        <p:txBody>
          <a:bodyPr wrap="square" lIns="0" tIns="0" rIns="0" bIns="0" rtlCol="0" anchor="ctr"/>
          <a:lstStyle/>
          <a:p>
            <a:r>
              <a:rPr lang="en-US" sz="5600" b="1">
                <a:solidFill>
                  <a:srgbClr val="FFFFFF"/>
                </a:solidFill>
                <a:latin typeface="Trebuchet MS" pitchFamily="34" charset="0"/>
                <a:ea typeface="Trebuchet MS" pitchFamily="34" charset="-122"/>
                <a:cs typeface="Trebuchet MS" pitchFamily="34" charset="-120"/>
              </a:rPr>
              <a:t>Why do we use building energy modeling</a:t>
            </a:r>
            <a:endParaRPr lang="en-US" sz="5600"/>
          </a:p>
        </p:txBody>
      </p:sp>
      <p:sp>
        <p:nvSpPr>
          <p:cNvPr id="6" name="Text 3"/>
          <p:cNvSpPr/>
          <p:nvPr/>
        </p:nvSpPr>
        <p:spPr>
          <a:xfrm>
            <a:off x="1828800" y="3169920"/>
            <a:ext cx="9753600" cy="609600"/>
          </a:xfrm>
          <a:prstGeom prst="rect">
            <a:avLst/>
          </a:prstGeom>
          <a:noFill/>
          <a:ln/>
        </p:spPr>
        <p:txBody>
          <a:bodyPr wrap="square" lIns="0" tIns="0" rIns="0" bIns="0" rtlCol="0" anchor="ctr"/>
          <a:lstStyle/>
          <a:p>
            <a:r>
              <a:rPr lang="en-US" sz="2133">
                <a:solidFill>
                  <a:srgbClr val="FFFFFF"/>
                </a:solidFill>
                <a:latin typeface="Calibri" pitchFamily="34" charset="0"/>
                <a:ea typeface="Calibri" pitchFamily="34" charset="-122"/>
                <a:cs typeface="Calibri" pitchFamily="34" charset="-120"/>
              </a:rPr>
              <a:t>A simple mental model: heat flows + loads + systems + controls.</a:t>
            </a:r>
            <a:endParaRPr lang="en-US" sz="2133"/>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F41B03F-556F-0CA0-6321-BDEDF8E4D4F7}"/>
              </a:ext>
            </a:extLst>
          </p:cNvPr>
          <p:cNvGrpSpPr/>
          <p:nvPr/>
        </p:nvGrpSpPr>
        <p:grpSpPr>
          <a:xfrm>
            <a:off x="454789" y="1655966"/>
            <a:ext cx="2634574" cy="4407945"/>
            <a:chOff x="6080072" y="1655966"/>
            <a:chExt cx="2634574" cy="4407945"/>
          </a:xfrm>
        </p:grpSpPr>
        <p:sp>
          <p:nvSpPr>
            <p:cNvPr id="15" name="Shape 10">
              <a:extLst>
                <a:ext uri="{FF2B5EF4-FFF2-40B4-BE49-F238E27FC236}">
                  <a16:creationId xmlns:a16="http://schemas.microsoft.com/office/drawing/2014/main" id="{FE42965F-64ED-17EB-C240-D8FC8C7BE1B0}"/>
                </a:ext>
              </a:extLst>
            </p:cNvPr>
            <p:cNvSpPr/>
            <p:nvPr/>
          </p:nvSpPr>
          <p:spPr>
            <a:xfrm>
              <a:off x="6080072" y="1655966"/>
              <a:ext cx="2634574" cy="4365267"/>
            </a:xfrm>
            <a:prstGeom prst="rect">
              <a:avLst/>
            </a:prstGeom>
            <a:solidFill>
              <a:srgbClr val="F97316"/>
            </a:solidFill>
            <a:ln/>
            <a:effectLst>
              <a:outerShdw blurRad="50800" dist="25400" dir="8100000" algn="bl" rotWithShape="0">
                <a:srgbClr val="000000">
                  <a:alpha val="8000"/>
                </a:srgbClr>
              </a:outerShdw>
            </a:effectLst>
          </p:spPr>
          <p:txBody>
            <a:bodyPr/>
            <a:lstStyle/>
            <a:p>
              <a:endParaRPr lang="en-US"/>
            </a:p>
          </p:txBody>
        </p:sp>
        <p:pic>
          <p:nvPicPr>
            <p:cNvPr id="16" name="Image 4" descr="preencoded.png">
              <a:extLst>
                <a:ext uri="{FF2B5EF4-FFF2-40B4-BE49-F238E27FC236}">
                  <a16:creationId xmlns:a16="http://schemas.microsoft.com/office/drawing/2014/main" id="{167F5B4D-D883-E81F-541A-60B6F42E299F}"/>
                </a:ext>
              </a:extLst>
            </p:cNvPr>
            <p:cNvPicPr>
              <a:picLocks noChangeAspect="1"/>
            </p:cNvPicPr>
            <p:nvPr/>
          </p:nvPicPr>
          <p:blipFill>
            <a:blip r:embed="rId3"/>
            <a:stretch>
              <a:fillRect/>
            </a:stretch>
          </p:blipFill>
          <p:spPr>
            <a:xfrm>
              <a:off x="7068382" y="1892951"/>
              <a:ext cx="657956" cy="657956"/>
            </a:xfrm>
            <a:prstGeom prst="rect">
              <a:avLst/>
            </a:prstGeom>
          </p:spPr>
        </p:pic>
        <p:sp>
          <p:nvSpPr>
            <p:cNvPr id="17" name="Text 11">
              <a:extLst>
                <a:ext uri="{FF2B5EF4-FFF2-40B4-BE49-F238E27FC236}">
                  <a16:creationId xmlns:a16="http://schemas.microsoft.com/office/drawing/2014/main" id="{522738EC-C7CF-F70E-F04A-2FEDE51EA869}"/>
                </a:ext>
              </a:extLst>
            </p:cNvPr>
            <p:cNvSpPr/>
            <p:nvPr/>
          </p:nvSpPr>
          <p:spPr>
            <a:xfrm>
              <a:off x="6171168" y="2904258"/>
              <a:ext cx="2452384" cy="478513"/>
            </a:xfrm>
            <a:prstGeom prst="rect">
              <a:avLst/>
            </a:prstGeom>
            <a:noFill/>
            <a:ln/>
          </p:spPr>
          <p:txBody>
            <a:bodyPr wrap="square" lIns="0" tIns="0" rIns="0" bIns="0" rtlCol="0" anchor="ctr"/>
            <a:lstStyle/>
            <a:p>
              <a:pPr marL="0" indent="0" algn="ctr">
                <a:buNone/>
              </a:pPr>
              <a:r>
                <a:rPr lang="en-US" sz="2800" b="1">
                  <a:solidFill>
                    <a:srgbClr val="FFFFFF"/>
                  </a:solidFill>
                  <a:effectLst>
                    <a:outerShdw blurRad="38100" dist="38100" dir="2700000" algn="tl">
                      <a:srgbClr val="000000">
                        <a:alpha val="43137"/>
                      </a:srgbClr>
                    </a:outerShdw>
                  </a:effectLst>
                  <a:latin typeface="Trebuchet MS" pitchFamily="34" charset="0"/>
                  <a:ea typeface="Trebuchet MS" pitchFamily="34" charset="-122"/>
                  <a:cs typeface="Trebuchet MS" pitchFamily="34" charset="-120"/>
                </a:rPr>
                <a:t>Design Optimization</a:t>
              </a:r>
              <a:endParaRPr lang="en-US" sz="2800">
                <a:effectLst>
                  <a:outerShdw blurRad="38100" dist="38100" dir="2700000" algn="tl">
                    <a:srgbClr val="000000">
                      <a:alpha val="43137"/>
                    </a:srgbClr>
                  </a:outerShdw>
                </a:effectLst>
              </a:endParaRPr>
            </a:p>
          </p:txBody>
        </p:sp>
        <p:sp>
          <p:nvSpPr>
            <p:cNvPr id="18" name="Text 12">
              <a:extLst>
                <a:ext uri="{FF2B5EF4-FFF2-40B4-BE49-F238E27FC236}">
                  <a16:creationId xmlns:a16="http://schemas.microsoft.com/office/drawing/2014/main" id="{9B5C4A29-0ECE-B284-3734-91F9359D829D}"/>
                </a:ext>
              </a:extLst>
            </p:cNvPr>
            <p:cNvSpPr/>
            <p:nvPr/>
          </p:nvSpPr>
          <p:spPr>
            <a:xfrm>
              <a:off x="6350612" y="3717888"/>
              <a:ext cx="2093495" cy="2346023"/>
            </a:xfrm>
            <a:prstGeom prst="rect">
              <a:avLst/>
            </a:prstGeom>
            <a:noFill/>
            <a:ln/>
          </p:spPr>
          <p:txBody>
            <a:bodyPr wrap="square" lIns="0" tIns="0" rIns="0" bIns="0" rtlCol="0" anchor="t"/>
            <a:lstStyle/>
            <a:p>
              <a:pPr algn="ctr"/>
              <a:r>
                <a:rPr lang="en-US" sz="1600"/>
                <a:t>Can we compare design alternatives to identify the lowest operating costs, best comfort outcomes, and greatest resilience before decisions are locked in?</a:t>
              </a:r>
            </a:p>
          </p:txBody>
        </p:sp>
      </p:grpSp>
      <p:sp>
        <p:nvSpPr>
          <p:cNvPr id="3" name="Slide Number Placeholder 2">
            <a:extLst>
              <a:ext uri="{FF2B5EF4-FFF2-40B4-BE49-F238E27FC236}">
                <a16:creationId xmlns:a16="http://schemas.microsoft.com/office/drawing/2014/main" id="{909F3C03-7C71-3930-F256-AB7893638B14}"/>
              </a:ext>
            </a:extLst>
          </p:cNvPr>
          <p:cNvSpPr>
            <a:spLocks noGrp="1"/>
          </p:cNvSpPr>
          <p:nvPr>
            <p:ph type="sldNum" sz="quarter" idx="12"/>
          </p:nvPr>
        </p:nvSpPr>
        <p:spPr/>
        <p:txBody>
          <a:bodyPr/>
          <a:lstStyle/>
          <a:p>
            <a:fld id="{5E94BA17-8AE8-4651-9FD9-8589E5D42325}" type="slidenum">
              <a:rPr lang="en-US" smtClean="0"/>
              <a:pPr/>
              <a:t>16</a:t>
            </a:fld>
            <a:endParaRPr lang="en-US">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4" name="Title 3">
            <a:extLst>
              <a:ext uri="{FF2B5EF4-FFF2-40B4-BE49-F238E27FC236}">
                <a16:creationId xmlns:a16="http://schemas.microsoft.com/office/drawing/2014/main" id="{8814E77D-ECE8-E4CE-E733-500A34358111}"/>
              </a:ext>
            </a:extLst>
          </p:cNvPr>
          <p:cNvSpPr>
            <a:spLocks noGrp="1"/>
          </p:cNvSpPr>
          <p:nvPr>
            <p:ph type="title"/>
          </p:nvPr>
        </p:nvSpPr>
        <p:spPr>
          <a:xfrm>
            <a:off x="838200" y="135444"/>
            <a:ext cx="10515600" cy="729577"/>
          </a:xfrm>
        </p:spPr>
        <p:txBody>
          <a:bodyPr/>
          <a:lstStyle/>
          <a:p>
            <a:r>
              <a:rPr lang="en-US"/>
              <a:t>Why BEM is Needed</a:t>
            </a:r>
          </a:p>
        </p:txBody>
      </p:sp>
      <p:grpSp>
        <p:nvGrpSpPr>
          <p:cNvPr id="14" name="Group 13">
            <a:extLst>
              <a:ext uri="{FF2B5EF4-FFF2-40B4-BE49-F238E27FC236}">
                <a16:creationId xmlns:a16="http://schemas.microsoft.com/office/drawing/2014/main" id="{BAD504E5-6B5D-8532-7CC4-F59B324B41AD}"/>
              </a:ext>
            </a:extLst>
          </p:cNvPr>
          <p:cNvGrpSpPr/>
          <p:nvPr/>
        </p:nvGrpSpPr>
        <p:grpSpPr>
          <a:xfrm>
            <a:off x="6081801" y="1655966"/>
            <a:ext cx="2634574" cy="4407945"/>
            <a:chOff x="457543" y="1655966"/>
            <a:chExt cx="2634574" cy="4407945"/>
          </a:xfrm>
        </p:grpSpPr>
        <p:sp>
          <p:nvSpPr>
            <p:cNvPr id="5" name="Shape 4">
              <a:extLst>
                <a:ext uri="{FF2B5EF4-FFF2-40B4-BE49-F238E27FC236}">
                  <a16:creationId xmlns:a16="http://schemas.microsoft.com/office/drawing/2014/main" id="{10A6FE15-6D6D-D294-F9CD-AA9441A4BA2A}"/>
                </a:ext>
              </a:extLst>
            </p:cNvPr>
            <p:cNvSpPr/>
            <p:nvPr/>
          </p:nvSpPr>
          <p:spPr>
            <a:xfrm>
              <a:off x="457543" y="1655966"/>
              <a:ext cx="2634574" cy="4365267"/>
            </a:xfrm>
            <a:prstGeom prst="rect">
              <a:avLst/>
            </a:prstGeom>
            <a:solidFill>
              <a:srgbClr val="0891B2"/>
            </a:solidFill>
            <a:ln/>
            <a:effectLst>
              <a:outerShdw blurRad="50800" dist="25400" dir="8100000" algn="bl" rotWithShape="0">
                <a:srgbClr val="000000">
                  <a:alpha val="8000"/>
                </a:srgbClr>
              </a:outerShdw>
            </a:effectLst>
          </p:spPr>
          <p:txBody>
            <a:bodyPr/>
            <a:lstStyle/>
            <a:p>
              <a:endParaRPr lang="en-US"/>
            </a:p>
          </p:txBody>
        </p:sp>
        <p:pic>
          <p:nvPicPr>
            <p:cNvPr id="6" name="Image 0" descr="preencoded.png">
              <a:extLst>
                <a:ext uri="{FF2B5EF4-FFF2-40B4-BE49-F238E27FC236}">
                  <a16:creationId xmlns:a16="http://schemas.microsoft.com/office/drawing/2014/main" id="{B5C661F9-D593-A376-9E9F-2F7BFBC3CEE2}"/>
                </a:ext>
              </a:extLst>
            </p:cNvPr>
            <p:cNvPicPr>
              <a:picLocks noChangeAspect="1"/>
            </p:cNvPicPr>
            <p:nvPr/>
          </p:nvPicPr>
          <p:blipFill>
            <a:blip r:embed="rId4"/>
            <a:stretch>
              <a:fillRect/>
            </a:stretch>
          </p:blipFill>
          <p:spPr>
            <a:xfrm>
              <a:off x="1445852" y="1892951"/>
              <a:ext cx="657956" cy="657956"/>
            </a:xfrm>
            <a:prstGeom prst="rect">
              <a:avLst/>
            </a:prstGeom>
          </p:spPr>
        </p:pic>
        <p:sp>
          <p:nvSpPr>
            <p:cNvPr id="7" name="Text 5">
              <a:extLst>
                <a:ext uri="{FF2B5EF4-FFF2-40B4-BE49-F238E27FC236}">
                  <a16:creationId xmlns:a16="http://schemas.microsoft.com/office/drawing/2014/main" id="{BC44F4F9-1946-889B-BBFC-3F15FFB4671E}"/>
                </a:ext>
              </a:extLst>
            </p:cNvPr>
            <p:cNvSpPr/>
            <p:nvPr/>
          </p:nvSpPr>
          <p:spPr>
            <a:xfrm>
              <a:off x="548638" y="2904258"/>
              <a:ext cx="2452384" cy="478513"/>
            </a:xfrm>
            <a:prstGeom prst="rect">
              <a:avLst/>
            </a:prstGeom>
            <a:noFill/>
            <a:ln/>
          </p:spPr>
          <p:txBody>
            <a:bodyPr wrap="square" lIns="0" tIns="0" rIns="0" bIns="0" rtlCol="0" anchor="ctr"/>
            <a:lstStyle/>
            <a:p>
              <a:pPr marL="0" indent="0" algn="ctr">
                <a:buNone/>
              </a:pPr>
              <a:r>
                <a:rPr lang="en-US" sz="2800" b="1">
                  <a:solidFill>
                    <a:srgbClr val="FFFFFF"/>
                  </a:solidFill>
                  <a:effectLst>
                    <a:outerShdw blurRad="38100" dist="38100" dir="2700000" algn="tl">
                      <a:srgbClr val="000000">
                        <a:alpha val="43137"/>
                      </a:srgbClr>
                    </a:outerShdw>
                  </a:effectLst>
                  <a:latin typeface="Trebuchet MS" pitchFamily="34" charset="0"/>
                  <a:ea typeface="Trebuchet MS" pitchFamily="34" charset="-122"/>
                  <a:cs typeface="Trebuchet MS" pitchFamily="34" charset="-120"/>
                </a:rPr>
                <a:t>Green Building Certifications</a:t>
              </a:r>
              <a:endParaRPr lang="en-US" sz="2800">
                <a:effectLst>
                  <a:outerShdw blurRad="38100" dist="38100" dir="2700000" algn="tl">
                    <a:srgbClr val="000000">
                      <a:alpha val="43137"/>
                    </a:srgbClr>
                  </a:outerShdw>
                </a:effectLst>
              </a:endParaRPr>
            </a:p>
          </p:txBody>
        </p:sp>
        <p:sp>
          <p:nvSpPr>
            <p:cNvPr id="8" name="Text 6">
              <a:extLst>
                <a:ext uri="{FF2B5EF4-FFF2-40B4-BE49-F238E27FC236}">
                  <a16:creationId xmlns:a16="http://schemas.microsoft.com/office/drawing/2014/main" id="{1A08F580-BE8C-697A-19B5-E4B7C3B25336}"/>
                </a:ext>
              </a:extLst>
            </p:cNvPr>
            <p:cNvSpPr/>
            <p:nvPr/>
          </p:nvSpPr>
          <p:spPr>
            <a:xfrm>
              <a:off x="728082" y="3717888"/>
              <a:ext cx="2093495" cy="2346023"/>
            </a:xfrm>
            <a:prstGeom prst="rect">
              <a:avLst/>
            </a:prstGeom>
            <a:noFill/>
            <a:ln/>
          </p:spPr>
          <p:txBody>
            <a:bodyPr wrap="square" lIns="0" tIns="0" rIns="0" bIns="0" rtlCol="0" anchor="t"/>
            <a:lstStyle/>
            <a:p>
              <a:pPr algn="ctr"/>
              <a:r>
                <a:rPr lang="en-US" sz="1600">
                  <a:solidFill>
                    <a:schemeClr val="bg1"/>
                  </a:solidFill>
                </a:rPr>
                <a:t>Can we quantify improvements in air quality, daylighting, and energy performance to differentiate a building and attract tenants, buyers, and renters?</a:t>
              </a:r>
            </a:p>
          </p:txBody>
        </p:sp>
      </p:grpSp>
      <p:grpSp>
        <p:nvGrpSpPr>
          <p:cNvPr id="9" name="Group 8">
            <a:extLst>
              <a:ext uri="{FF2B5EF4-FFF2-40B4-BE49-F238E27FC236}">
                <a16:creationId xmlns:a16="http://schemas.microsoft.com/office/drawing/2014/main" id="{E8DC1FE7-5070-547E-C0EB-CAA02B8FFA53}"/>
              </a:ext>
            </a:extLst>
          </p:cNvPr>
          <p:cNvGrpSpPr/>
          <p:nvPr/>
        </p:nvGrpSpPr>
        <p:grpSpPr>
          <a:xfrm>
            <a:off x="8891337" y="1655966"/>
            <a:ext cx="2634574" cy="4407945"/>
            <a:chOff x="3268808" y="1655966"/>
            <a:chExt cx="2634574" cy="4407945"/>
          </a:xfrm>
        </p:grpSpPr>
        <p:sp>
          <p:nvSpPr>
            <p:cNvPr id="10" name="Shape 7">
              <a:extLst>
                <a:ext uri="{FF2B5EF4-FFF2-40B4-BE49-F238E27FC236}">
                  <a16:creationId xmlns:a16="http://schemas.microsoft.com/office/drawing/2014/main" id="{887AC93A-4B5B-1ED3-9AA9-FFA2246FE1A3}"/>
                </a:ext>
              </a:extLst>
            </p:cNvPr>
            <p:cNvSpPr/>
            <p:nvPr/>
          </p:nvSpPr>
          <p:spPr>
            <a:xfrm>
              <a:off x="3268808" y="1655966"/>
              <a:ext cx="2634574" cy="4365267"/>
            </a:xfrm>
            <a:prstGeom prst="rect">
              <a:avLst/>
            </a:prstGeom>
            <a:solidFill>
              <a:srgbClr val="065A82"/>
            </a:solidFill>
            <a:ln/>
            <a:effectLst>
              <a:outerShdw blurRad="50800" dist="25400" dir="8100000" algn="bl" rotWithShape="0">
                <a:srgbClr val="000000">
                  <a:alpha val="8000"/>
                </a:srgbClr>
              </a:outerShdw>
            </a:effectLst>
          </p:spPr>
          <p:txBody>
            <a:bodyPr/>
            <a:lstStyle/>
            <a:p>
              <a:endParaRPr lang="en-US"/>
            </a:p>
          </p:txBody>
        </p:sp>
        <p:pic>
          <p:nvPicPr>
            <p:cNvPr id="11" name="Image 2" descr="preencoded.png">
              <a:extLst>
                <a:ext uri="{FF2B5EF4-FFF2-40B4-BE49-F238E27FC236}">
                  <a16:creationId xmlns:a16="http://schemas.microsoft.com/office/drawing/2014/main" id="{C5AF81A9-734D-CBD1-AE52-AF67EC729383}"/>
                </a:ext>
              </a:extLst>
            </p:cNvPr>
            <p:cNvPicPr>
              <a:picLocks noChangeAspect="1"/>
            </p:cNvPicPr>
            <p:nvPr/>
          </p:nvPicPr>
          <p:blipFill>
            <a:blip r:embed="rId5"/>
            <a:stretch>
              <a:fillRect/>
            </a:stretch>
          </p:blipFill>
          <p:spPr>
            <a:xfrm>
              <a:off x="4257117" y="1892951"/>
              <a:ext cx="657956" cy="657956"/>
            </a:xfrm>
            <a:prstGeom prst="rect">
              <a:avLst/>
            </a:prstGeom>
          </p:spPr>
        </p:pic>
        <p:sp>
          <p:nvSpPr>
            <p:cNvPr id="12" name="Text 8">
              <a:extLst>
                <a:ext uri="{FF2B5EF4-FFF2-40B4-BE49-F238E27FC236}">
                  <a16:creationId xmlns:a16="http://schemas.microsoft.com/office/drawing/2014/main" id="{ECD8ECDA-E569-8DCA-D4BB-1965AE4BD360}"/>
                </a:ext>
              </a:extLst>
            </p:cNvPr>
            <p:cNvSpPr/>
            <p:nvPr/>
          </p:nvSpPr>
          <p:spPr>
            <a:xfrm>
              <a:off x="3359903" y="2904258"/>
              <a:ext cx="2452384" cy="478513"/>
            </a:xfrm>
            <a:prstGeom prst="rect">
              <a:avLst/>
            </a:prstGeom>
            <a:noFill/>
            <a:ln/>
          </p:spPr>
          <p:txBody>
            <a:bodyPr wrap="square" lIns="0" tIns="0" rIns="0" bIns="0" rtlCol="0" anchor="ctr"/>
            <a:lstStyle/>
            <a:p>
              <a:pPr marL="0" indent="0" algn="ctr">
                <a:buNone/>
              </a:pPr>
              <a:r>
                <a:rPr lang="en-US" sz="2800" b="1">
                  <a:solidFill>
                    <a:srgbClr val="FFFFFF"/>
                  </a:solidFill>
                  <a:effectLst>
                    <a:outerShdw blurRad="38100" dist="38100" dir="2700000" algn="tl">
                      <a:srgbClr val="000000">
                        <a:alpha val="43137"/>
                      </a:srgbClr>
                    </a:outerShdw>
                  </a:effectLst>
                  <a:latin typeface="Trebuchet MS" pitchFamily="34" charset="0"/>
                  <a:ea typeface="Trebuchet MS" pitchFamily="34" charset="-122"/>
                  <a:cs typeface="Trebuchet MS" pitchFamily="34" charset="-120"/>
                </a:rPr>
                <a:t>Energy Forecasting</a:t>
              </a:r>
              <a:endParaRPr lang="en-US" sz="2800">
                <a:effectLst>
                  <a:outerShdw blurRad="38100" dist="38100" dir="2700000" algn="tl">
                    <a:srgbClr val="000000">
                      <a:alpha val="43137"/>
                    </a:srgbClr>
                  </a:outerShdw>
                </a:effectLst>
              </a:endParaRPr>
            </a:p>
          </p:txBody>
        </p:sp>
        <p:sp>
          <p:nvSpPr>
            <p:cNvPr id="13" name="Text 9">
              <a:extLst>
                <a:ext uri="{FF2B5EF4-FFF2-40B4-BE49-F238E27FC236}">
                  <a16:creationId xmlns:a16="http://schemas.microsoft.com/office/drawing/2014/main" id="{53944913-2C74-4AE8-7E8D-D35FFA2B1843}"/>
                </a:ext>
              </a:extLst>
            </p:cNvPr>
            <p:cNvSpPr/>
            <p:nvPr/>
          </p:nvSpPr>
          <p:spPr>
            <a:xfrm>
              <a:off x="3539347" y="3717888"/>
              <a:ext cx="2093495" cy="2346023"/>
            </a:xfrm>
            <a:prstGeom prst="rect">
              <a:avLst/>
            </a:prstGeom>
            <a:noFill/>
            <a:ln/>
          </p:spPr>
          <p:txBody>
            <a:bodyPr wrap="square" lIns="0" tIns="0" rIns="0" bIns="0" rtlCol="0" anchor="t"/>
            <a:lstStyle/>
            <a:p>
              <a:pPr algn="ctr"/>
              <a:r>
                <a:rPr lang="en-US" sz="1600">
                  <a:solidFill>
                    <a:schemeClr val="bg1"/>
                  </a:solidFill>
                </a:rPr>
                <a:t>Can we forecast how shifts in construction, electrification, and equipment will affect grid load to help utilities and state agencies plan smarter investments?</a:t>
              </a:r>
            </a:p>
          </p:txBody>
        </p:sp>
      </p:grpSp>
      <p:grpSp>
        <p:nvGrpSpPr>
          <p:cNvPr id="19" name="Group 18">
            <a:extLst>
              <a:ext uri="{FF2B5EF4-FFF2-40B4-BE49-F238E27FC236}">
                <a16:creationId xmlns:a16="http://schemas.microsoft.com/office/drawing/2014/main" id="{96087F9E-C42D-A976-5FA6-F69402831896}"/>
              </a:ext>
            </a:extLst>
          </p:cNvPr>
          <p:cNvGrpSpPr/>
          <p:nvPr/>
        </p:nvGrpSpPr>
        <p:grpSpPr>
          <a:xfrm>
            <a:off x="3267782" y="1655966"/>
            <a:ext cx="2634574" cy="4407945"/>
            <a:chOff x="8891337" y="1655966"/>
            <a:chExt cx="2634574" cy="4407945"/>
          </a:xfrm>
        </p:grpSpPr>
        <p:sp>
          <p:nvSpPr>
            <p:cNvPr id="20" name="Shape 13">
              <a:extLst>
                <a:ext uri="{FF2B5EF4-FFF2-40B4-BE49-F238E27FC236}">
                  <a16:creationId xmlns:a16="http://schemas.microsoft.com/office/drawing/2014/main" id="{986F64B6-8529-E54F-08BC-AA2245EE4B8F}"/>
                </a:ext>
              </a:extLst>
            </p:cNvPr>
            <p:cNvSpPr/>
            <p:nvPr/>
          </p:nvSpPr>
          <p:spPr>
            <a:xfrm>
              <a:off x="8891337" y="1655966"/>
              <a:ext cx="2634574" cy="4365267"/>
            </a:xfrm>
            <a:prstGeom prst="rect">
              <a:avLst/>
            </a:prstGeom>
            <a:solidFill>
              <a:srgbClr val="0C2340"/>
            </a:solidFill>
            <a:ln/>
            <a:effectLst>
              <a:outerShdw blurRad="50800" dist="25400" dir="8100000" algn="bl" rotWithShape="0">
                <a:srgbClr val="000000">
                  <a:alpha val="8000"/>
                </a:srgbClr>
              </a:outerShdw>
            </a:effectLst>
          </p:spPr>
          <p:txBody>
            <a:bodyPr/>
            <a:lstStyle/>
            <a:p>
              <a:endParaRPr lang="en-US"/>
            </a:p>
          </p:txBody>
        </p:sp>
        <p:pic>
          <p:nvPicPr>
            <p:cNvPr id="21" name="Image 6" descr="preencoded.png">
              <a:extLst>
                <a:ext uri="{FF2B5EF4-FFF2-40B4-BE49-F238E27FC236}">
                  <a16:creationId xmlns:a16="http://schemas.microsoft.com/office/drawing/2014/main" id="{CF5306CC-F0DB-D1A7-A739-5356447D3772}"/>
                </a:ext>
              </a:extLst>
            </p:cNvPr>
            <p:cNvPicPr>
              <a:picLocks noChangeAspect="1"/>
            </p:cNvPicPr>
            <p:nvPr/>
          </p:nvPicPr>
          <p:blipFill>
            <a:blip r:embed="rId6"/>
            <a:stretch>
              <a:fillRect/>
            </a:stretch>
          </p:blipFill>
          <p:spPr>
            <a:xfrm>
              <a:off x="9879646" y="1892951"/>
              <a:ext cx="657956" cy="657956"/>
            </a:xfrm>
            <a:prstGeom prst="rect">
              <a:avLst/>
            </a:prstGeom>
          </p:spPr>
        </p:pic>
        <p:sp>
          <p:nvSpPr>
            <p:cNvPr id="22" name="Text 14">
              <a:extLst>
                <a:ext uri="{FF2B5EF4-FFF2-40B4-BE49-F238E27FC236}">
                  <a16:creationId xmlns:a16="http://schemas.microsoft.com/office/drawing/2014/main" id="{9B3D80EE-8969-6977-0E2C-FE4AC6BF5135}"/>
                </a:ext>
              </a:extLst>
            </p:cNvPr>
            <p:cNvSpPr/>
            <p:nvPr/>
          </p:nvSpPr>
          <p:spPr>
            <a:xfrm>
              <a:off x="8982432" y="2904258"/>
              <a:ext cx="2452386" cy="478513"/>
            </a:xfrm>
            <a:prstGeom prst="rect">
              <a:avLst/>
            </a:prstGeom>
            <a:noFill/>
            <a:ln/>
          </p:spPr>
          <p:txBody>
            <a:bodyPr wrap="square" lIns="0" tIns="0" rIns="0" bIns="0" rtlCol="0" anchor="ctr"/>
            <a:lstStyle/>
            <a:p>
              <a:pPr marL="0" indent="0" algn="ctr">
                <a:buNone/>
              </a:pPr>
              <a:r>
                <a:rPr lang="en-US" sz="2800" b="1">
                  <a:solidFill>
                    <a:srgbClr val="FFFFFF"/>
                  </a:solidFill>
                  <a:effectLst>
                    <a:outerShdw blurRad="38100" dist="38100" dir="2700000" algn="tl">
                      <a:srgbClr val="000000">
                        <a:alpha val="43137"/>
                      </a:srgbClr>
                    </a:outerShdw>
                  </a:effectLst>
                  <a:latin typeface="Trebuchet MS" pitchFamily="34" charset="0"/>
                  <a:ea typeface="Trebuchet MS" pitchFamily="34" charset="-122"/>
                  <a:cs typeface="Trebuchet MS" pitchFamily="34" charset="-120"/>
                </a:rPr>
                <a:t>Building Code Compliance</a:t>
              </a:r>
              <a:endParaRPr lang="en-US" sz="2800">
                <a:effectLst>
                  <a:outerShdw blurRad="38100" dist="38100" dir="2700000" algn="tl">
                    <a:srgbClr val="000000">
                      <a:alpha val="43137"/>
                    </a:srgbClr>
                  </a:outerShdw>
                </a:effectLst>
              </a:endParaRPr>
            </a:p>
          </p:txBody>
        </p:sp>
        <p:sp>
          <p:nvSpPr>
            <p:cNvPr id="23" name="Text 15">
              <a:extLst>
                <a:ext uri="{FF2B5EF4-FFF2-40B4-BE49-F238E27FC236}">
                  <a16:creationId xmlns:a16="http://schemas.microsoft.com/office/drawing/2014/main" id="{195D0181-C676-584A-84B5-06D014B30282}"/>
                </a:ext>
              </a:extLst>
            </p:cNvPr>
            <p:cNvSpPr/>
            <p:nvPr/>
          </p:nvSpPr>
          <p:spPr>
            <a:xfrm>
              <a:off x="9161877" y="3717888"/>
              <a:ext cx="2093495" cy="2346023"/>
            </a:xfrm>
            <a:prstGeom prst="rect">
              <a:avLst/>
            </a:prstGeom>
            <a:noFill/>
            <a:ln/>
          </p:spPr>
          <p:txBody>
            <a:bodyPr wrap="square" lIns="0" tIns="0" rIns="0" bIns="0" rtlCol="0" anchor="t"/>
            <a:lstStyle/>
            <a:p>
              <a:pPr algn="ctr"/>
              <a:r>
                <a:rPr lang="en-US" sz="1600">
                  <a:solidFill>
                    <a:schemeClr val="bg1"/>
                  </a:solidFill>
                </a:rPr>
                <a:t>Can we demonstrate that a building meets California's minimum efficiency standards to obtain a permit while still allowing design flexibility?</a:t>
              </a:r>
            </a:p>
          </p:txBody>
        </p:sp>
      </p:grpSp>
    </p:spTree>
    <p:extLst>
      <p:ext uri="{BB962C8B-B14F-4D97-AF65-F5344CB8AC3E}">
        <p14:creationId xmlns:p14="http://schemas.microsoft.com/office/powerpoint/2010/main" val="1287949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BAEA63B-A576-B0DF-EABC-7AB1480BCE07}"/>
              </a:ext>
            </a:extLst>
          </p:cNvPr>
          <p:cNvSpPr>
            <a:spLocks noGrp="1"/>
          </p:cNvSpPr>
          <p:nvPr>
            <p:ph type="sldNum" sz="quarter" idx="12"/>
          </p:nvPr>
        </p:nvSpPr>
        <p:spPr/>
        <p:txBody>
          <a:bodyPr/>
          <a:lstStyle/>
          <a:p>
            <a:fld id="{5E94BA17-8AE8-4651-9FD9-8589E5D42325}" type="slidenum">
              <a:rPr lang="en-US" smtClean="0"/>
              <a:pPr/>
              <a:t>17</a:t>
            </a:fld>
            <a:endParaRPr lang="en-US">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4" name="Title 3">
            <a:extLst>
              <a:ext uri="{FF2B5EF4-FFF2-40B4-BE49-F238E27FC236}">
                <a16:creationId xmlns:a16="http://schemas.microsoft.com/office/drawing/2014/main" id="{F2301FD4-CD00-ED64-B934-0EDED0988ED6}"/>
              </a:ext>
            </a:extLst>
          </p:cNvPr>
          <p:cNvSpPr>
            <a:spLocks noGrp="1"/>
          </p:cNvSpPr>
          <p:nvPr>
            <p:ph type="title"/>
          </p:nvPr>
        </p:nvSpPr>
        <p:spPr/>
        <p:txBody>
          <a:bodyPr/>
          <a:lstStyle/>
          <a:p>
            <a:r>
              <a:rPr lang="en-US"/>
              <a:t>Green Building Certification, LEED</a:t>
            </a:r>
          </a:p>
        </p:txBody>
      </p:sp>
      <p:pic>
        <p:nvPicPr>
          <p:cNvPr id="9" name="Picture 8">
            <a:extLst>
              <a:ext uri="{FF2B5EF4-FFF2-40B4-BE49-F238E27FC236}">
                <a16:creationId xmlns:a16="http://schemas.microsoft.com/office/drawing/2014/main" id="{E1D533B2-B9E4-D318-0855-064F2943E0E6}"/>
              </a:ext>
            </a:extLst>
          </p:cNvPr>
          <p:cNvPicPr>
            <a:picLocks noChangeAspect="1"/>
          </p:cNvPicPr>
          <p:nvPr/>
        </p:nvPicPr>
        <p:blipFill>
          <a:blip r:embed="rId3"/>
          <a:srcRect l="17242"/>
          <a:stretch>
            <a:fillRect/>
          </a:stretch>
        </p:blipFill>
        <p:spPr>
          <a:xfrm>
            <a:off x="5498432" y="1084054"/>
            <a:ext cx="6274468" cy="5053263"/>
          </a:xfrm>
          <a:prstGeom prst="rect">
            <a:avLst/>
          </a:prstGeom>
        </p:spPr>
      </p:pic>
      <p:pic>
        <p:nvPicPr>
          <p:cNvPr id="10" name="Picture 9">
            <a:extLst>
              <a:ext uri="{FF2B5EF4-FFF2-40B4-BE49-F238E27FC236}">
                <a16:creationId xmlns:a16="http://schemas.microsoft.com/office/drawing/2014/main" id="{B26E4726-2EA9-D545-7120-BAB3225DE306}"/>
              </a:ext>
            </a:extLst>
          </p:cNvPr>
          <p:cNvPicPr>
            <a:picLocks noChangeAspect="1"/>
          </p:cNvPicPr>
          <p:nvPr/>
        </p:nvPicPr>
        <p:blipFill>
          <a:blip r:embed="rId4"/>
          <a:stretch>
            <a:fillRect/>
          </a:stretch>
        </p:blipFill>
        <p:spPr>
          <a:xfrm>
            <a:off x="146328" y="976235"/>
            <a:ext cx="4992340" cy="3886364"/>
          </a:xfrm>
          <a:prstGeom prst="rect">
            <a:avLst/>
          </a:prstGeom>
        </p:spPr>
      </p:pic>
      <p:sp>
        <p:nvSpPr>
          <p:cNvPr id="5" name="TextBox 4">
            <a:extLst>
              <a:ext uri="{FF2B5EF4-FFF2-40B4-BE49-F238E27FC236}">
                <a16:creationId xmlns:a16="http://schemas.microsoft.com/office/drawing/2014/main" id="{003957EB-B477-A413-CEB7-8CE6161F6563}"/>
              </a:ext>
            </a:extLst>
          </p:cNvPr>
          <p:cNvSpPr txBox="1"/>
          <p:nvPr/>
        </p:nvSpPr>
        <p:spPr>
          <a:xfrm>
            <a:off x="493603" y="4754779"/>
            <a:ext cx="4824947" cy="1200329"/>
          </a:xfrm>
          <a:prstGeom prst="rect">
            <a:avLst/>
          </a:prstGeom>
          <a:noFill/>
        </p:spPr>
        <p:txBody>
          <a:bodyPr wrap="square" rtlCol="0">
            <a:spAutoFit/>
          </a:bodyPr>
          <a:lstStyle/>
          <a:p>
            <a:r>
              <a:rPr lang="en-US" sz="2400" i="1"/>
              <a:t>A voluntary way for buildings to show their commitment to sustainability, health and wellness.</a:t>
            </a:r>
          </a:p>
        </p:txBody>
      </p:sp>
    </p:spTree>
    <p:extLst>
      <p:ext uri="{BB962C8B-B14F-4D97-AF65-F5344CB8AC3E}">
        <p14:creationId xmlns:p14="http://schemas.microsoft.com/office/powerpoint/2010/main" val="4116125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96222-14DC-BC80-78F2-66E088A85057}"/>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ACCCA52-0331-BC8E-548A-60EB2DF96BE1}"/>
              </a:ext>
            </a:extLst>
          </p:cNvPr>
          <p:cNvSpPr>
            <a:spLocks noGrp="1"/>
          </p:cNvSpPr>
          <p:nvPr>
            <p:ph type="sldNum" sz="quarter" idx="12"/>
          </p:nvPr>
        </p:nvSpPr>
        <p:spPr/>
        <p:txBody>
          <a:bodyPr/>
          <a:lstStyle/>
          <a:p>
            <a:fld id="{7D19FC8C-636F-4B61-98CC-E41B290838A8}" type="slidenum">
              <a:rPr lang="en-US" smtClean="0"/>
              <a:t>18</a:t>
            </a:fld>
            <a:endParaRPr lang="en-US"/>
          </a:p>
        </p:txBody>
      </p:sp>
      <p:sp>
        <p:nvSpPr>
          <p:cNvPr id="2" name="Title 1">
            <a:extLst>
              <a:ext uri="{FF2B5EF4-FFF2-40B4-BE49-F238E27FC236}">
                <a16:creationId xmlns:a16="http://schemas.microsoft.com/office/drawing/2014/main" id="{6791F955-1343-BC7F-8A7C-68792744486F}"/>
              </a:ext>
            </a:extLst>
          </p:cNvPr>
          <p:cNvSpPr>
            <a:spLocks noGrp="1"/>
          </p:cNvSpPr>
          <p:nvPr>
            <p:ph type="title"/>
          </p:nvPr>
        </p:nvSpPr>
        <p:spPr>
          <a:xfrm>
            <a:off x="838200" y="135444"/>
            <a:ext cx="10515600" cy="729577"/>
          </a:xfrm>
        </p:spPr>
        <p:txBody>
          <a:bodyPr>
            <a:normAutofit/>
          </a:bodyPr>
          <a:lstStyle/>
          <a:p>
            <a:r>
              <a:rPr lang="en-US"/>
              <a:t>Example LEED Credit Daylight Quality</a:t>
            </a:r>
          </a:p>
        </p:txBody>
      </p:sp>
      <p:pic>
        <p:nvPicPr>
          <p:cNvPr id="3" name="Picture 2">
            <a:extLst>
              <a:ext uri="{FF2B5EF4-FFF2-40B4-BE49-F238E27FC236}">
                <a16:creationId xmlns:a16="http://schemas.microsoft.com/office/drawing/2014/main" id="{6A999859-F167-A823-2B46-DF4D877A3597}"/>
              </a:ext>
            </a:extLst>
          </p:cNvPr>
          <p:cNvPicPr>
            <a:picLocks noChangeAspect="1"/>
          </p:cNvPicPr>
          <p:nvPr/>
        </p:nvPicPr>
        <p:blipFill>
          <a:blip r:embed="rId3"/>
          <a:stretch>
            <a:fillRect/>
          </a:stretch>
        </p:blipFill>
        <p:spPr>
          <a:xfrm rot="60000">
            <a:off x="524730" y="1562801"/>
            <a:ext cx="5308016" cy="4267932"/>
          </a:xfrm>
          <a:prstGeom prst="rect">
            <a:avLst/>
          </a:prstGeom>
        </p:spPr>
      </p:pic>
      <p:pic>
        <p:nvPicPr>
          <p:cNvPr id="5" name="Picture 4">
            <a:extLst>
              <a:ext uri="{FF2B5EF4-FFF2-40B4-BE49-F238E27FC236}">
                <a16:creationId xmlns:a16="http://schemas.microsoft.com/office/drawing/2014/main" id="{0055E41B-E419-338B-62D0-3034A87BB1E0}"/>
              </a:ext>
            </a:extLst>
          </p:cNvPr>
          <p:cNvPicPr>
            <a:picLocks noChangeAspect="1"/>
          </p:cNvPicPr>
          <p:nvPr/>
        </p:nvPicPr>
        <p:blipFill>
          <a:blip r:embed="rId4"/>
          <a:stretch>
            <a:fillRect/>
          </a:stretch>
        </p:blipFill>
        <p:spPr>
          <a:xfrm rot="10800000">
            <a:off x="6409565" y="1424299"/>
            <a:ext cx="5329612" cy="4408548"/>
          </a:xfrm>
          <a:prstGeom prst="rect">
            <a:avLst/>
          </a:prstGeom>
        </p:spPr>
      </p:pic>
      <p:pic>
        <p:nvPicPr>
          <p:cNvPr id="9" name="Picture 8">
            <a:extLst>
              <a:ext uri="{FF2B5EF4-FFF2-40B4-BE49-F238E27FC236}">
                <a16:creationId xmlns:a16="http://schemas.microsoft.com/office/drawing/2014/main" id="{DB6662D2-AFB1-DF62-D518-C7E183B0BC4B}"/>
              </a:ext>
            </a:extLst>
          </p:cNvPr>
          <p:cNvPicPr>
            <a:picLocks noChangeAspect="1"/>
          </p:cNvPicPr>
          <p:nvPr/>
        </p:nvPicPr>
        <p:blipFill>
          <a:blip r:embed="rId5"/>
          <a:stretch>
            <a:fillRect/>
          </a:stretch>
        </p:blipFill>
        <p:spPr>
          <a:xfrm>
            <a:off x="5701880" y="4920980"/>
            <a:ext cx="3080329" cy="911867"/>
          </a:xfrm>
          <a:prstGeom prst="rect">
            <a:avLst/>
          </a:prstGeom>
        </p:spPr>
      </p:pic>
      <p:sp>
        <p:nvSpPr>
          <p:cNvPr id="11" name="TextBox 10">
            <a:extLst>
              <a:ext uri="{FF2B5EF4-FFF2-40B4-BE49-F238E27FC236}">
                <a16:creationId xmlns:a16="http://schemas.microsoft.com/office/drawing/2014/main" id="{E61A557E-0568-3D83-3A79-3BDF664ED604}"/>
              </a:ext>
            </a:extLst>
          </p:cNvPr>
          <p:cNvSpPr txBox="1"/>
          <p:nvPr/>
        </p:nvSpPr>
        <p:spPr>
          <a:xfrm>
            <a:off x="668936" y="981273"/>
            <a:ext cx="4465195" cy="461665"/>
          </a:xfrm>
          <a:prstGeom prst="rect">
            <a:avLst/>
          </a:prstGeom>
          <a:noFill/>
        </p:spPr>
        <p:txBody>
          <a:bodyPr wrap="square">
            <a:spAutoFit/>
          </a:bodyPr>
          <a:lstStyle/>
          <a:p>
            <a:r>
              <a:rPr lang="en-US" sz="2400"/>
              <a:t>Design</a:t>
            </a:r>
            <a:r>
              <a:rPr lang="en-US" sz="2400" b="0"/>
              <a:t>: Higher Glazing No Shading</a:t>
            </a:r>
            <a:endParaRPr lang="en-US" sz="2400"/>
          </a:p>
        </p:txBody>
      </p:sp>
      <p:sp>
        <p:nvSpPr>
          <p:cNvPr id="14" name="TextBox 13">
            <a:extLst>
              <a:ext uri="{FF2B5EF4-FFF2-40B4-BE49-F238E27FC236}">
                <a16:creationId xmlns:a16="http://schemas.microsoft.com/office/drawing/2014/main" id="{0EA9291E-88F4-8488-CEDC-CA438B55FFCA}"/>
              </a:ext>
            </a:extLst>
          </p:cNvPr>
          <p:cNvSpPr txBox="1"/>
          <p:nvPr/>
        </p:nvSpPr>
        <p:spPr>
          <a:xfrm>
            <a:off x="6130972" y="962635"/>
            <a:ext cx="5608206" cy="461665"/>
          </a:xfrm>
          <a:prstGeom prst="rect">
            <a:avLst/>
          </a:prstGeom>
          <a:noFill/>
        </p:spPr>
        <p:txBody>
          <a:bodyPr wrap="square">
            <a:spAutoFit/>
          </a:bodyPr>
          <a:lstStyle/>
          <a:p>
            <a:r>
              <a:rPr lang="en-US" sz="2400"/>
              <a:t>Enhanced: </a:t>
            </a:r>
            <a:r>
              <a:rPr lang="en-US" sz="2400" b="0"/>
              <a:t>Reduced Glass with Shading</a:t>
            </a:r>
            <a:endParaRPr lang="en-US" sz="2400"/>
          </a:p>
        </p:txBody>
      </p:sp>
    </p:spTree>
    <p:extLst>
      <p:ext uri="{BB962C8B-B14F-4D97-AF65-F5344CB8AC3E}">
        <p14:creationId xmlns:p14="http://schemas.microsoft.com/office/powerpoint/2010/main" val="1696525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B677D09-A106-19FA-D555-9A43DBC8D003}"/>
              </a:ext>
            </a:extLst>
          </p:cNvPr>
          <p:cNvSpPr>
            <a:spLocks noGrp="1"/>
          </p:cNvSpPr>
          <p:nvPr>
            <p:ph type="sldNum" sz="quarter" idx="12"/>
          </p:nvPr>
        </p:nvSpPr>
        <p:spPr/>
        <p:txBody>
          <a:bodyPr/>
          <a:lstStyle/>
          <a:p>
            <a:fld id="{5E94BA17-8AE8-4651-9FD9-8589E5D42325}" type="slidenum">
              <a:rPr lang="en-US" smtClean="0"/>
              <a:pPr/>
              <a:t>19</a:t>
            </a:fld>
            <a:endParaRPr lang="en-US">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4" name="Title 3">
            <a:extLst>
              <a:ext uri="{FF2B5EF4-FFF2-40B4-BE49-F238E27FC236}">
                <a16:creationId xmlns:a16="http://schemas.microsoft.com/office/drawing/2014/main" id="{9537291D-16D4-7162-6E8D-1B0E017BFC8F}"/>
              </a:ext>
            </a:extLst>
          </p:cNvPr>
          <p:cNvSpPr>
            <a:spLocks noGrp="1"/>
          </p:cNvSpPr>
          <p:nvPr>
            <p:ph type="title"/>
          </p:nvPr>
        </p:nvSpPr>
        <p:spPr/>
        <p:txBody>
          <a:bodyPr/>
          <a:lstStyle/>
          <a:p>
            <a:r>
              <a:rPr lang="en-US"/>
              <a:t>Energy Code Compliance for a Building Permit</a:t>
            </a:r>
          </a:p>
        </p:txBody>
      </p:sp>
      <p:pic>
        <p:nvPicPr>
          <p:cNvPr id="1026" name="Picture 2" descr="What is Title 24? – Streivor Air Systems">
            <a:extLst>
              <a:ext uri="{FF2B5EF4-FFF2-40B4-BE49-F238E27FC236}">
                <a16:creationId xmlns:a16="http://schemas.microsoft.com/office/drawing/2014/main" id="{2F459E88-CF61-8D1E-8DF2-E0B137E202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7270" y="890270"/>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B48FA1E-01EE-787B-E429-32F82CB28A97}"/>
              </a:ext>
            </a:extLst>
          </p:cNvPr>
          <p:cNvPicPr>
            <a:picLocks noChangeAspect="1"/>
          </p:cNvPicPr>
          <p:nvPr/>
        </p:nvPicPr>
        <p:blipFill>
          <a:blip r:embed="rId4"/>
          <a:srcRect l="23630" t="25079" r="12690" b="10419"/>
          <a:stretch>
            <a:fillRect/>
          </a:stretch>
        </p:blipFill>
        <p:spPr>
          <a:xfrm>
            <a:off x="9115121" y="4109226"/>
            <a:ext cx="3007008" cy="1784172"/>
          </a:xfrm>
          <a:prstGeom prst="rect">
            <a:avLst/>
          </a:prstGeom>
        </p:spPr>
      </p:pic>
      <p:pic>
        <p:nvPicPr>
          <p:cNvPr id="10" name="Picture 9">
            <a:extLst>
              <a:ext uri="{FF2B5EF4-FFF2-40B4-BE49-F238E27FC236}">
                <a16:creationId xmlns:a16="http://schemas.microsoft.com/office/drawing/2014/main" id="{A78DEB9E-C9F7-84A7-5D9D-CCE8B203A04B}"/>
              </a:ext>
            </a:extLst>
          </p:cNvPr>
          <p:cNvPicPr>
            <a:picLocks noChangeAspect="1"/>
          </p:cNvPicPr>
          <p:nvPr/>
        </p:nvPicPr>
        <p:blipFill>
          <a:blip r:embed="rId5"/>
          <a:stretch>
            <a:fillRect/>
          </a:stretch>
        </p:blipFill>
        <p:spPr>
          <a:xfrm>
            <a:off x="509799" y="1596654"/>
            <a:ext cx="8302471" cy="3349732"/>
          </a:xfrm>
          <a:prstGeom prst="rect">
            <a:avLst/>
          </a:prstGeom>
        </p:spPr>
      </p:pic>
    </p:spTree>
    <p:extLst>
      <p:ext uri="{BB962C8B-B14F-4D97-AF65-F5344CB8AC3E}">
        <p14:creationId xmlns:p14="http://schemas.microsoft.com/office/powerpoint/2010/main" val="2774770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ABB94-D98A-8435-3AE7-915FF21521C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BD6509C-6144-875C-9FB2-D604360291B8}"/>
              </a:ext>
            </a:extLst>
          </p:cNvPr>
          <p:cNvPicPr>
            <a:picLocks noChangeAspect="1"/>
          </p:cNvPicPr>
          <p:nvPr/>
        </p:nvPicPr>
        <p:blipFill>
          <a:blip r:embed="rId3"/>
          <a:stretch>
            <a:fillRect/>
          </a:stretch>
        </p:blipFill>
        <p:spPr>
          <a:xfrm>
            <a:off x="5760811" y="1143000"/>
            <a:ext cx="6163590" cy="5005250"/>
          </a:xfrm>
          <a:prstGeom prst="rect">
            <a:avLst/>
          </a:prstGeom>
        </p:spPr>
      </p:pic>
      <p:sp>
        <p:nvSpPr>
          <p:cNvPr id="3" name="Content Placeholder 2">
            <a:extLst>
              <a:ext uri="{FF2B5EF4-FFF2-40B4-BE49-F238E27FC236}">
                <a16:creationId xmlns:a16="http://schemas.microsoft.com/office/drawing/2014/main" id="{43E4B43D-8485-33B8-FF12-1BDFAFB5D83E}"/>
              </a:ext>
            </a:extLst>
          </p:cNvPr>
          <p:cNvSpPr>
            <a:spLocks noGrp="1"/>
          </p:cNvSpPr>
          <p:nvPr>
            <p:ph idx="1"/>
          </p:nvPr>
        </p:nvSpPr>
        <p:spPr>
          <a:xfrm>
            <a:off x="838200" y="1022684"/>
            <a:ext cx="4822371" cy="5154279"/>
          </a:xfrm>
        </p:spPr>
        <p:txBody>
          <a:bodyPr>
            <a:normAutofit/>
          </a:bodyPr>
          <a:lstStyle/>
          <a:p>
            <a:pPr marL="457200" indent="-457200">
              <a:buFont typeface="+mj-lt"/>
              <a:buAutoNum type="arabicPeriod"/>
            </a:pPr>
            <a:r>
              <a:rPr lang="en-US" sz="2800">
                <a:latin typeface="Open Sans" panose="020B0606030504020204" pitchFamily="34" charset="0"/>
                <a:ea typeface="Open Sans" panose="020B0606030504020204" pitchFamily="34" charset="0"/>
                <a:cs typeface="Open Sans" panose="020B0606030504020204" pitchFamily="34" charset="0"/>
              </a:rPr>
              <a:t>Connecting Professionals with Students</a:t>
            </a:r>
          </a:p>
          <a:p>
            <a:pPr marL="457200" indent="-457200">
              <a:buFont typeface="+mj-lt"/>
              <a:buAutoNum type="arabicPeriod"/>
            </a:pPr>
            <a:r>
              <a:rPr lang="en-US" sz="2800">
                <a:latin typeface="Open Sans" panose="020B0606030504020204" pitchFamily="34" charset="0"/>
                <a:ea typeface="Open Sans" panose="020B0606030504020204" pitchFamily="34" charset="0"/>
                <a:cs typeface="Open Sans" panose="020B0606030504020204" pitchFamily="34" charset="0"/>
              </a:rPr>
              <a:t>Connecting University Teachers with Local Leaders</a:t>
            </a:r>
          </a:p>
          <a:p>
            <a:pPr marL="457200" indent="-457200">
              <a:buFont typeface="+mj-lt"/>
              <a:buAutoNum type="arabicPeriod"/>
            </a:pPr>
            <a:r>
              <a:rPr lang="en-US" sz="2800">
                <a:latin typeface="Open Sans" panose="020B0606030504020204" pitchFamily="34" charset="0"/>
                <a:ea typeface="Open Sans" panose="020B0606030504020204" pitchFamily="34" charset="0"/>
                <a:cs typeface="Open Sans" panose="020B0606030504020204" pitchFamily="34" charset="0"/>
              </a:rPr>
              <a:t>Build excitement for how BEM careers can lead to many opportunities</a:t>
            </a:r>
          </a:p>
          <a:p>
            <a:pPr marL="457200" indent="-457200">
              <a:buFont typeface="+mj-lt"/>
              <a:buAutoNum type="arabicPeriod"/>
            </a:pPr>
            <a:r>
              <a:rPr lang="en-US" sz="2800">
                <a:latin typeface="Open Sans" panose="020B0606030504020204" pitchFamily="34" charset="0"/>
                <a:ea typeface="Open Sans" panose="020B0606030504020204" pitchFamily="34" charset="0"/>
                <a:cs typeface="Open Sans" panose="020B0606030504020204" pitchFamily="34" charset="0"/>
              </a:rPr>
              <a:t>Share resources on professional job boards, certifications, resources for students</a:t>
            </a:r>
          </a:p>
          <a:p>
            <a:endParaRPr lang="en-US" sz="2800"/>
          </a:p>
        </p:txBody>
      </p:sp>
      <p:sp>
        <p:nvSpPr>
          <p:cNvPr id="2" name="Title 1">
            <a:extLst>
              <a:ext uri="{FF2B5EF4-FFF2-40B4-BE49-F238E27FC236}">
                <a16:creationId xmlns:a16="http://schemas.microsoft.com/office/drawing/2014/main" id="{37258A7D-377A-69B7-5001-31EE00D66AF1}"/>
              </a:ext>
            </a:extLst>
          </p:cNvPr>
          <p:cNvSpPr>
            <a:spLocks noGrp="1"/>
          </p:cNvSpPr>
          <p:nvPr>
            <p:ph type="title"/>
          </p:nvPr>
        </p:nvSpPr>
        <p:spPr/>
        <p:txBody>
          <a:bodyPr>
            <a:noAutofit/>
          </a:bodyPr>
          <a:lstStyle/>
          <a:p>
            <a:r>
              <a:rPr lang="en-US">
                <a:ea typeface="Open Sans Light" panose="020B0306030504020204" pitchFamily="34" charset="0"/>
                <a:cs typeface="Open Sans Light" panose="020B0306030504020204" pitchFamily="34" charset="0"/>
              </a:rPr>
              <a:t>A Career Pathway Exposure into </a:t>
            </a:r>
            <a:r>
              <a:rPr lang="en-US">
                <a:solidFill>
                  <a:srgbClr val="00B050"/>
                </a:solidFill>
                <a:ea typeface="Open Sans Light" panose="020B0306030504020204" pitchFamily="34" charset="0"/>
                <a:cs typeface="Open Sans Light" panose="020B0306030504020204" pitchFamily="34" charset="0"/>
              </a:rPr>
              <a:t>BEM</a:t>
            </a:r>
          </a:p>
        </p:txBody>
      </p:sp>
    </p:spTree>
    <p:extLst>
      <p:ext uri="{BB962C8B-B14F-4D97-AF65-F5344CB8AC3E}">
        <p14:creationId xmlns:p14="http://schemas.microsoft.com/office/powerpoint/2010/main" val="2737634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988BB-AA70-C378-3745-3DF88B4ABF71}"/>
            </a:ext>
          </a:extLst>
        </p:cNvPr>
        <p:cNvGrpSpPr/>
        <p:nvPr/>
      </p:nvGrpSpPr>
      <p:grpSpPr>
        <a:xfrm>
          <a:off x="0" y="0"/>
          <a:ext cx="0" cy="0"/>
          <a:chOff x="0" y="0"/>
          <a:chExt cx="0" cy="0"/>
        </a:xfrm>
      </p:grpSpPr>
      <p:pic>
        <p:nvPicPr>
          <p:cNvPr id="2" name="Image 0" descr="/home/claude/assets/photo_building_detail.jpg">
            <a:extLst>
              <a:ext uri="{FF2B5EF4-FFF2-40B4-BE49-F238E27FC236}">
                <a16:creationId xmlns:a16="http://schemas.microsoft.com/office/drawing/2014/main" id="{A7E3639E-0454-3885-63D4-1440DBD41E9D}"/>
              </a:ext>
            </a:extLst>
          </p:cNvPr>
          <p:cNvPicPr>
            <a:picLocks noChangeAspect="1"/>
          </p:cNvPicPr>
          <p:nvPr/>
        </p:nvPicPr>
        <p:blipFill>
          <a:blip r:embed="rId3"/>
          <a:srcRect/>
          <a:stretch/>
        </p:blipFill>
        <p:spPr>
          <a:xfrm>
            <a:off x="0" y="0"/>
            <a:ext cx="12192000" cy="6858000"/>
          </a:xfrm>
          <a:prstGeom prst="rect">
            <a:avLst/>
          </a:prstGeom>
        </p:spPr>
      </p:pic>
      <p:sp>
        <p:nvSpPr>
          <p:cNvPr id="3" name="Shape 0">
            <a:extLst>
              <a:ext uri="{FF2B5EF4-FFF2-40B4-BE49-F238E27FC236}">
                <a16:creationId xmlns:a16="http://schemas.microsoft.com/office/drawing/2014/main" id="{0F1F6327-F1DF-2A11-3777-69954C691535}"/>
              </a:ext>
            </a:extLst>
          </p:cNvPr>
          <p:cNvSpPr/>
          <p:nvPr/>
        </p:nvSpPr>
        <p:spPr>
          <a:xfrm>
            <a:off x="0" y="0"/>
            <a:ext cx="12192000" cy="6858000"/>
          </a:xfrm>
          <a:prstGeom prst="rect">
            <a:avLst/>
          </a:prstGeom>
          <a:solidFill>
            <a:srgbClr val="000000">
              <a:alpha val="55000"/>
            </a:srgbClr>
          </a:solidFill>
          <a:ln/>
        </p:spPr>
        <p:txBody>
          <a:bodyPr/>
          <a:lstStyle/>
          <a:p>
            <a:endParaRPr lang="en-US" sz="2400"/>
          </a:p>
        </p:txBody>
      </p:sp>
      <p:sp>
        <p:nvSpPr>
          <p:cNvPr id="4" name="Text 1">
            <a:extLst>
              <a:ext uri="{FF2B5EF4-FFF2-40B4-BE49-F238E27FC236}">
                <a16:creationId xmlns:a16="http://schemas.microsoft.com/office/drawing/2014/main" id="{E6F66E73-D0EF-014D-9457-3FE0A30E8EA9}"/>
              </a:ext>
            </a:extLst>
          </p:cNvPr>
          <p:cNvSpPr/>
          <p:nvPr/>
        </p:nvSpPr>
        <p:spPr>
          <a:xfrm>
            <a:off x="731520" y="1828800"/>
            <a:ext cx="1219200" cy="975360"/>
          </a:xfrm>
          <a:prstGeom prst="rect">
            <a:avLst/>
          </a:prstGeom>
          <a:noFill/>
          <a:ln/>
        </p:spPr>
        <p:txBody>
          <a:bodyPr wrap="square" lIns="0" tIns="0" rIns="0" bIns="0" rtlCol="0" anchor="ctr"/>
          <a:lstStyle/>
          <a:p>
            <a:r>
              <a:rPr lang="en-US" sz="5600" b="1">
                <a:solidFill>
                  <a:srgbClr val="D4870E"/>
                </a:solidFill>
                <a:latin typeface="Trebuchet MS" pitchFamily="34" charset="0"/>
                <a:ea typeface="Trebuchet MS" pitchFamily="34" charset="-122"/>
                <a:cs typeface="Trebuchet MS" pitchFamily="34" charset="-120"/>
              </a:rPr>
              <a:t>3)</a:t>
            </a:r>
            <a:endParaRPr lang="en-US" sz="5600"/>
          </a:p>
        </p:txBody>
      </p:sp>
      <p:sp>
        <p:nvSpPr>
          <p:cNvPr id="5" name="Text 2">
            <a:extLst>
              <a:ext uri="{FF2B5EF4-FFF2-40B4-BE49-F238E27FC236}">
                <a16:creationId xmlns:a16="http://schemas.microsoft.com/office/drawing/2014/main" id="{850587AA-6862-4088-EC2A-5F4EA8F9AE1D}"/>
              </a:ext>
            </a:extLst>
          </p:cNvPr>
          <p:cNvSpPr/>
          <p:nvPr/>
        </p:nvSpPr>
        <p:spPr>
          <a:xfrm>
            <a:off x="1828800" y="1828800"/>
            <a:ext cx="9753600" cy="1097280"/>
          </a:xfrm>
          <a:prstGeom prst="rect">
            <a:avLst/>
          </a:prstGeom>
          <a:noFill/>
          <a:ln/>
        </p:spPr>
        <p:txBody>
          <a:bodyPr wrap="square" lIns="0" tIns="0" rIns="0" bIns="0" rtlCol="0" anchor="ctr"/>
          <a:lstStyle/>
          <a:p>
            <a:r>
              <a:rPr lang="en-US" sz="5600" b="1">
                <a:solidFill>
                  <a:srgbClr val="FFFFFF"/>
                </a:solidFill>
                <a:latin typeface="Trebuchet MS" pitchFamily="34" charset="0"/>
                <a:ea typeface="Trebuchet MS" pitchFamily="34" charset="-122"/>
                <a:cs typeface="Trebuchet MS" pitchFamily="34" charset="-120"/>
              </a:rPr>
              <a:t>What goes into a building energy model</a:t>
            </a:r>
            <a:endParaRPr lang="en-US" sz="5600"/>
          </a:p>
        </p:txBody>
      </p:sp>
      <p:sp>
        <p:nvSpPr>
          <p:cNvPr id="6" name="Text 3">
            <a:extLst>
              <a:ext uri="{FF2B5EF4-FFF2-40B4-BE49-F238E27FC236}">
                <a16:creationId xmlns:a16="http://schemas.microsoft.com/office/drawing/2014/main" id="{D52B79C6-D574-E0E1-7E90-452E3A71C01B}"/>
              </a:ext>
            </a:extLst>
          </p:cNvPr>
          <p:cNvSpPr/>
          <p:nvPr/>
        </p:nvSpPr>
        <p:spPr>
          <a:xfrm>
            <a:off x="1828800" y="3169920"/>
            <a:ext cx="9753600" cy="609600"/>
          </a:xfrm>
          <a:prstGeom prst="rect">
            <a:avLst/>
          </a:prstGeom>
          <a:noFill/>
          <a:ln/>
        </p:spPr>
        <p:txBody>
          <a:bodyPr wrap="square" lIns="0" tIns="0" rIns="0" bIns="0" rtlCol="0" anchor="ctr"/>
          <a:lstStyle/>
          <a:p>
            <a:r>
              <a:rPr lang="en-US" sz="2133">
                <a:solidFill>
                  <a:srgbClr val="FFFFFF"/>
                </a:solidFill>
                <a:latin typeface="Calibri" pitchFamily="34" charset="0"/>
                <a:ea typeface="Calibri" pitchFamily="34" charset="-122"/>
                <a:cs typeface="Calibri" pitchFamily="34" charset="-120"/>
              </a:rPr>
              <a:t>Core concepts brought together</a:t>
            </a:r>
            <a:endParaRPr lang="en-US" sz="2133"/>
          </a:p>
        </p:txBody>
      </p:sp>
    </p:spTree>
    <p:extLst>
      <p:ext uri="{BB962C8B-B14F-4D97-AF65-F5344CB8AC3E}">
        <p14:creationId xmlns:p14="http://schemas.microsoft.com/office/powerpoint/2010/main" val="25768162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49131-BB2F-E3B9-5CEB-03E19BA530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84BDF5-11FA-A868-5B2C-EB9B90FEAA28}"/>
              </a:ext>
            </a:extLst>
          </p:cNvPr>
          <p:cNvSpPr>
            <a:spLocks noGrp="1"/>
          </p:cNvSpPr>
          <p:nvPr>
            <p:ph type="title"/>
          </p:nvPr>
        </p:nvSpPr>
        <p:spPr>
          <a:xfrm>
            <a:off x="838200" y="135444"/>
            <a:ext cx="9866086" cy="729577"/>
          </a:xfrm>
        </p:spPr>
        <p:txBody>
          <a:bodyPr>
            <a:normAutofit/>
          </a:bodyPr>
          <a:lstStyle/>
          <a:p>
            <a:r>
              <a:rPr lang="en-US"/>
              <a:t>The 6 systems an energy modeler integrates</a:t>
            </a:r>
          </a:p>
        </p:txBody>
      </p:sp>
      <p:sp>
        <p:nvSpPr>
          <p:cNvPr id="6" name="Text 3">
            <a:extLst>
              <a:ext uri="{FF2B5EF4-FFF2-40B4-BE49-F238E27FC236}">
                <a16:creationId xmlns:a16="http://schemas.microsoft.com/office/drawing/2014/main" id="{B9550E71-136C-6088-8C31-47A9CA2F214B}"/>
              </a:ext>
            </a:extLst>
          </p:cNvPr>
          <p:cNvSpPr/>
          <p:nvPr/>
        </p:nvSpPr>
        <p:spPr>
          <a:xfrm>
            <a:off x="914400" y="925981"/>
            <a:ext cx="10972800" cy="426720"/>
          </a:xfrm>
          <a:prstGeom prst="rect">
            <a:avLst/>
          </a:prstGeom>
          <a:noFill/>
          <a:ln/>
        </p:spPr>
        <p:txBody>
          <a:bodyPr wrap="square" lIns="0" tIns="0" rIns="0" bIns="0" rtlCol="0" anchor="ctr"/>
          <a:lstStyle/>
          <a:p>
            <a:r>
              <a:rPr lang="en-US" sz="1733">
                <a:solidFill>
                  <a:srgbClr val="6B7B78"/>
                </a:solidFill>
                <a:latin typeface="Calibri" pitchFamily="34" charset="0"/>
                <a:ea typeface="Calibri" pitchFamily="34" charset="-122"/>
                <a:cs typeface="Calibri" pitchFamily="34" charset="-120"/>
              </a:rPr>
              <a:t>Buildings are complicated. That's why they need someone to make all the parts talk to each other.</a:t>
            </a:r>
            <a:endParaRPr lang="en-US" sz="1733"/>
          </a:p>
        </p:txBody>
      </p:sp>
      <p:sp>
        <p:nvSpPr>
          <p:cNvPr id="7" name="Shape 4">
            <a:extLst>
              <a:ext uri="{FF2B5EF4-FFF2-40B4-BE49-F238E27FC236}">
                <a16:creationId xmlns:a16="http://schemas.microsoft.com/office/drawing/2014/main" id="{BB47B6FF-61AC-D946-D2B2-3068152BF168}"/>
              </a:ext>
            </a:extLst>
          </p:cNvPr>
          <p:cNvSpPr/>
          <p:nvPr/>
        </p:nvSpPr>
        <p:spPr>
          <a:xfrm>
            <a:off x="609600" y="1743150"/>
            <a:ext cx="3413760" cy="1584960"/>
          </a:xfrm>
          <a:prstGeom prst="rect">
            <a:avLst/>
          </a:prstGeom>
          <a:solidFill>
            <a:srgbClr val="FFFFFF"/>
          </a:solidFill>
          <a:ln/>
          <a:effectLst>
            <a:outerShdw blurRad="38100" dist="12700" dir="8100000" algn="bl" rotWithShape="0">
              <a:srgbClr val="000000">
                <a:alpha val="6000"/>
              </a:srgbClr>
            </a:outerShdw>
          </a:effectLst>
        </p:spPr>
        <p:txBody>
          <a:bodyPr/>
          <a:lstStyle/>
          <a:p>
            <a:endParaRPr lang="en-US" sz="2400"/>
          </a:p>
        </p:txBody>
      </p:sp>
      <p:sp>
        <p:nvSpPr>
          <p:cNvPr id="8" name="Shape 5">
            <a:extLst>
              <a:ext uri="{FF2B5EF4-FFF2-40B4-BE49-F238E27FC236}">
                <a16:creationId xmlns:a16="http://schemas.microsoft.com/office/drawing/2014/main" id="{6FE0C5A8-5AFF-A3E7-EA1C-9FB358C926AB}"/>
              </a:ext>
            </a:extLst>
          </p:cNvPr>
          <p:cNvSpPr/>
          <p:nvPr/>
        </p:nvSpPr>
        <p:spPr>
          <a:xfrm>
            <a:off x="792480" y="1926030"/>
            <a:ext cx="548640" cy="548640"/>
          </a:xfrm>
          <a:prstGeom prst="rect">
            <a:avLst/>
          </a:prstGeom>
          <a:solidFill>
            <a:srgbClr val="0A8A7A"/>
          </a:solidFill>
          <a:ln/>
        </p:spPr>
        <p:txBody>
          <a:bodyPr/>
          <a:lstStyle/>
          <a:p>
            <a:endParaRPr lang="en-US" sz="2400"/>
          </a:p>
        </p:txBody>
      </p:sp>
      <p:pic>
        <p:nvPicPr>
          <p:cNvPr id="9" name="Image 1" descr="preencoded.png">
            <a:extLst>
              <a:ext uri="{FF2B5EF4-FFF2-40B4-BE49-F238E27FC236}">
                <a16:creationId xmlns:a16="http://schemas.microsoft.com/office/drawing/2014/main" id="{1AA11347-2D41-BD12-4390-CB5F97E73BCB}"/>
              </a:ext>
            </a:extLst>
          </p:cNvPr>
          <p:cNvPicPr>
            <a:picLocks noChangeAspect="1"/>
          </p:cNvPicPr>
          <p:nvPr/>
        </p:nvPicPr>
        <p:blipFill>
          <a:blip r:embed="rId3"/>
          <a:stretch>
            <a:fillRect/>
          </a:stretch>
        </p:blipFill>
        <p:spPr>
          <a:xfrm>
            <a:off x="913182" y="2046732"/>
            <a:ext cx="307239" cy="307239"/>
          </a:xfrm>
          <a:prstGeom prst="rect">
            <a:avLst/>
          </a:prstGeom>
        </p:spPr>
      </p:pic>
      <p:sp>
        <p:nvSpPr>
          <p:cNvPr id="10" name="Text 6">
            <a:extLst>
              <a:ext uri="{FF2B5EF4-FFF2-40B4-BE49-F238E27FC236}">
                <a16:creationId xmlns:a16="http://schemas.microsoft.com/office/drawing/2014/main" id="{F766820A-4EBD-EAF6-FC90-FBA466D5755B}"/>
              </a:ext>
            </a:extLst>
          </p:cNvPr>
          <p:cNvSpPr/>
          <p:nvPr/>
        </p:nvSpPr>
        <p:spPr>
          <a:xfrm>
            <a:off x="1463040" y="1865070"/>
            <a:ext cx="2316480" cy="426720"/>
          </a:xfrm>
          <a:prstGeom prst="rect">
            <a:avLst/>
          </a:prstGeom>
          <a:noFill/>
          <a:ln/>
        </p:spPr>
        <p:txBody>
          <a:bodyPr wrap="square" lIns="0" tIns="0" rIns="0" bIns="0" rtlCol="0" anchor="ctr"/>
          <a:lstStyle/>
          <a:p>
            <a:r>
              <a:rPr lang="en-US" sz="1867" b="1">
                <a:solidFill>
                  <a:srgbClr val="1B2A4A"/>
                </a:solidFill>
                <a:latin typeface="Trebuchet MS" pitchFamily="34" charset="0"/>
                <a:ea typeface="Trebuchet MS" pitchFamily="34" charset="-122"/>
                <a:cs typeface="Trebuchet MS" pitchFamily="34" charset="-120"/>
              </a:rPr>
              <a:t>Envelope</a:t>
            </a:r>
            <a:endParaRPr lang="en-US" sz="1867"/>
          </a:p>
        </p:txBody>
      </p:sp>
      <p:sp>
        <p:nvSpPr>
          <p:cNvPr id="11" name="Text 7">
            <a:extLst>
              <a:ext uri="{FF2B5EF4-FFF2-40B4-BE49-F238E27FC236}">
                <a16:creationId xmlns:a16="http://schemas.microsoft.com/office/drawing/2014/main" id="{196A255D-095E-2F25-7108-DDCD41CF739D}"/>
              </a:ext>
            </a:extLst>
          </p:cNvPr>
          <p:cNvSpPr/>
          <p:nvPr/>
        </p:nvSpPr>
        <p:spPr>
          <a:xfrm>
            <a:off x="1463040" y="2352750"/>
            <a:ext cx="2316480" cy="731520"/>
          </a:xfrm>
          <a:prstGeom prst="rect">
            <a:avLst/>
          </a:prstGeom>
          <a:noFill/>
          <a:ln/>
        </p:spPr>
        <p:txBody>
          <a:bodyPr wrap="square" lIns="0" tIns="0" rIns="0" bIns="0" rtlCol="0" anchor="ctr"/>
          <a:lstStyle/>
          <a:p>
            <a:r>
              <a:rPr lang="en-US" sz="1333">
                <a:solidFill>
                  <a:srgbClr val="6B7B78"/>
                </a:solidFill>
                <a:latin typeface="Calibri" pitchFamily="34" charset="0"/>
                <a:ea typeface="Calibri" pitchFamily="34" charset="-122"/>
                <a:cs typeface="Calibri" pitchFamily="34" charset="-120"/>
              </a:rPr>
              <a:t>Insulation, windows, air sealing</a:t>
            </a:r>
            <a:endParaRPr lang="en-US" sz="1333"/>
          </a:p>
        </p:txBody>
      </p:sp>
      <p:sp>
        <p:nvSpPr>
          <p:cNvPr id="12" name="Shape 8">
            <a:extLst>
              <a:ext uri="{FF2B5EF4-FFF2-40B4-BE49-F238E27FC236}">
                <a16:creationId xmlns:a16="http://schemas.microsoft.com/office/drawing/2014/main" id="{7F3AC5C8-3C3B-08D4-AED1-C2A1DD951AEC}"/>
              </a:ext>
            </a:extLst>
          </p:cNvPr>
          <p:cNvSpPr/>
          <p:nvPr/>
        </p:nvSpPr>
        <p:spPr>
          <a:xfrm>
            <a:off x="4389120" y="1743150"/>
            <a:ext cx="3413760" cy="1584960"/>
          </a:xfrm>
          <a:prstGeom prst="rect">
            <a:avLst/>
          </a:prstGeom>
          <a:solidFill>
            <a:srgbClr val="FFFFFF"/>
          </a:solidFill>
          <a:ln/>
          <a:effectLst>
            <a:outerShdw blurRad="38100" dist="12700" dir="8100000" algn="bl" rotWithShape="0">
              <a:srgbClr val="000000">
                <a:alpha val="6000"/>
              </a:srgbClr>
            </a:outerShdw>
          </a:effectLst>
        </p:spPr>
        <p:txBody>
          <a:bodyPr/>
          <a:lstStyle/>
          <a:p>
            <a:endParaRPr lang="en-US" sz="2400"/>
          </a:p>
        </p:txBody>
      </p:sp>
      <p:sp>
        <p:nvSpPr>
          <p:cNvPr id="13" name="Shape 9">
            <a:extLst>
              <a:ext uri="{FF2B5EF4-FFF2-40B4-BE49-F238E27FC236}">
                <a16:creationId xmlns:a16="http://schemas.microsoft.com/office/drawing/2014/main" id="{06F518C8-8AD3-425D-818D-38140970BFD7}"/>
              </a:ext>
            </a:extLst>
          </p:cNvPr>
          <p:cNvSpPr/>
          <p:nvPr/>
        </p:nvSpPr>
        <p:spPr>
          <a:xfrm>
            <a:off x="4572000" y="1926030"/>
            <a:ext cx="548640" cy="548640"/>
          </a:xfrm>
          <a:prstGeom prst="rect">
            <a:avLst/>
          </a:prstGeom>
          <a:solidFill>
            <a:srgbClr val="E8912D"/>
          </a:solidFill>
          <a:ln/>
        </p:spPr>
        <p:txBody>
          <a:bodyPr/>
          <a:lstStyle/>
          <a:p>
            <a:endParaRPr lang="en-US" sz="2400"/>
          </a:p>
        </p:txBody>
      </p:sp>
      <p:pic>
        <p:nvPicPr>
          <p:cNvPr id="14" name="Image 2" descr="preencoded.png">
            <a:extLst>
              <a:ext uri="{FF2B5EF4-FFF2-40B4-BE49-F238E27FC236}">
                <a16:creationId xmlns:a16="http://schemas.microsoft.com/office/drawing/2014/main" id="{E8E39BFE-1CBE-1CAD-7E38-2351D644A3AF}"/>
              </a:ext>
            </a:extLst>
          </p:cNvPr>
          <p:cNvPicPr>
            <a:picLocks noChangeAspect="1"/>
          </p:cNvPicPr>
          <p:nvPr/>
        </p:nvPicPr>
        <p:blipFill>
          <a:blip r:embed="rId4"/>
          <a:stretch>
            <a:fillRect/>
          </a:stretch>
        </p:blipFill>
        <p:spPr>
          <a:xfrm>
            <a:off x="4692702" y="2046732"/>
            <a:ext cx="307239" cy="307239"/>
          </a:xfrm>
          <a:prstGeom prst="rect">
            <a:avLst/>
          </a:prstGeom>
        </p:spPr>
      </p:pic>
      <p:sp>
        <p:nvSpPr>
          <p:cNvPr id="15" name="Text 10">
            <a:extLst>
              <a:ext uri="{FF2B5EF4-FFF2-40B4-BE49-F238E27FC236}">
                <a16:creationId xmlns:a16="http://schemas.microsoft.com/office/drawing/2014/main" id="{C73D486C-63BA-0381-4DC8-A39E66DD6A35}"/>
              </a:ext>
            </a:extLst>
          </p:cNvPr>
          <p:cNvSpPr/>
          <p:nvPr/>
        </p:nvSpPr>
        <p:spPr>
          <a:xfrm>
            <a:off x="5242560" y="1865070"/>
            <a:ext cx="2316480" cy="426720"/>
          </a:xfrm>
          <a:prstGeom prst="rect">
            <a:avLst/>
          </a:prstGeom>
          <a:noFill/>
          <a:ln/>
        </p:spPr>
        <p:txBody>
          <a:bodyPr wrap="square" lIns="0" tIns="0" rIns="0" bIns="0" rtlCol="0" anchor="ctr"/>
          <a:lstStyle/>
          <a:p>
            <a:r>
              <a:rPr lang="en-US" sz="1867" b="1">
                <a:solidFill>
                  <a:srgbClr val="1B2A4A"/>
                </a:solidFill>
                <a:latin typeface="Trebuchet MS" pitchFamily="34" charset="0"/>
                <a:ea typeface="Trebuchet MS" pitchFamily="34" charset="-122"/>
                <a:cs typeface="Trebuchet MS" pitchFamily="34" charset="-120"/>
              </a:rPr>
              <a:t>HVAC</a:t>
            </a:r>
            <a:endParaRPr lang="en-US" sz="1867"/>
          </a:p>
        </p:txBody>
      </p:sp>
      <p:sp>
        <p:nvSpPr>
          <p:cNvPr id="16" name="Text 11">
            <a:extLst>
              <a:ext uri="{FF2B5EF4-FFF2-40B4-BE49-F238E27FC236}">
                <a16:creationId xmlns:a16="http://schemas.microsoft.com/office/drawing/2014/main" id="{34194F16-C848-88CE-48A5-330D016BD316}"/>
              </a:ext>
            </a:extLst>
          </p:cNvPr>
          <p:cNvSpPr/>
          <p:nvPr/>
        </p:nvSpPr>
        <p:spPr>
          <a:xfrm>
            <a:off x="5242560" y="2352750"/>
            <a:ext cx="2316480" cy="731520"/>
          </a:xfrm>
          <a:prstGeom prst="rect">
            <a:avLst/>
          </a:prstGeom>
          <a:noFill/>
          <a:ln/>
        </p:spPr>
        <p:txBody>
          <a:bodyPr wrap="square" lIns="0" tIns="0" rIns="0" bIns="0" rtlCol="0" anchor="ctr"/>
          <a:lstStyle/>
          <a:p>
            <a:r>
              <a:rPr lang="en-US" sz="1333">
                <a:solidFill>
                  <a:srgbClr val="6B7B78"/>
                </a:solidFill>
                <a:latin typeface="Calibri" pitchFamily="34" charset="0"/>
                <a:ea typeface="Calibri" pitchFamily="34" charset="-122"/>
                <a:cs typeface="Calibri" pitchFamily="34" charset="-120"/>
              </a:rPr>
              <a:t>Heating, cooling, ventilation</a:t>
            </a:r>
            <a:endParaRPr lang="en-US" sz="1333"/>
          </a:p>
        </p:txBody>
      </p:sp>
      <p:sp>
        <p:nvSpPr>
          <p:cNvPr id="17" name="Shape 12">
            <a:extLst>
              <a:ext uri="{FF2B5EF4-FFF2-40B4-BE49-F238E27FC236}">
                <a16:creationId xmlns:a16="http://schemas.microsoft.com/office/drawing/2014/main" id="{2586106A-1C73-40CB-9E42-2E1DB08AA7C4}"/>
              </a:ext>
            </a:extLst>
          </p:cNvPr>
          <p:cNvSpPr/>
          <p:nvPr/>
        </p:nvSpPr>
        <p:spPr>
          <a:xfrm>
            <a:off x="8168640" y="1743150"/>
            <a:ext cx="3413760" cy="1584960"/>
          </a:xfrm>
          <a:prstGeom prst="rect">
            <a:avLst/>
          </a:prstGeom>
          <a:solidFill>
            <a:srgbClr val="FFFFFF"/>
          </a:solidFill>
          <a:ln/>
          <a:effectLst>
            <a:outerShdw blurRad="38100" dist="12700" dir="8100000" algn="bl" rotWithShape="0">
              <a:srgbClr val="000000">
                <a:alpha val="6000"/>
              </a:srgbClr>
            </a:outerShdw>
          </a:effectLst>
        </p:spPr>
        <p:txBody>
          <a:bodyPr/>
          <a:lstStyle/>
          <a:p>
            <a:endParaRPr lang="en-US" sz="2400"/>
          </a:p>
        </p:txBody>
      </p:sp>
      <p:sp>
        <p:nvSpPr>
          <p:cNvPr id="18" name="Shape 13">
            <a:extLst>
              <a:ext uri="{FF2B5EF4-FFF2-40B4-BE49-F238E27FC236}">
                <a16:creationId xmlns:a16="http://schemas.microsoft.com/office/drawing/2014/main" id="{48A3EB92-C5D0-A283-0E3B-3D21A3C738BC}"/>
              </a:ext>
            </a:extLst>
          </p:cNvPr>
          <p:cNvSpPr/>
          <p:nvPr/>
        </p:nvSpPr>
        <p:spPr>
          <a:xfrm>
            <a:off x="8351520" y="1926030"/>
            <a:ext cx="548640" cy="548640"/>
          </a:xfrm>
          <a:prstGeom prst="rect">
            <a:avLst/>
          </a:prstGeom>
          <a:solidFill>
            <a:srgbClr val="1B2A4A"/>
          </a:solidFill>
          <a:ln/>
        </p:spPr>
        <p:txBody>
          <a:bodyPr/>
          <a:lstStyle/>
          <a:p>
            <a:endParaRPr lang="en-US" sz="2400"/>
          </a:p>
        </p:txBody>
      </p:sp>
      <p:pic>
        <p:nvPicPr>
          <p:cNvPr id="19" name="Image 3" descr="preencoded.png">
            <a:extLst>
              <a:ext uri="{FF2B5EF4-FFF2-40B4-BE49-F238E27FC236}">
                <a16:creationId xmlns:a16="http://schemas.microsoft.com/office/drawing/2014/main" id="{762C2576-0E5D-E711-1D37-C3D5695FEEDB}"/>
              </a:ext>
            </a:extLst>
          </p:cNvPr>
          <p:cNvPicPr>
            <a:picLocks noChangeAspect="1"/>
          </p:cNvPicPr>
          <p:nvPr/>
        </p:nvPicPr>
        <p:blipFill>
          <a:blip r:embed="rId5"/>
          <a:stretch>
            <a:fillRect/>
          </a:stretch>
        </p:blipFill>
        <p:spPr>
          <a:xfrm>
            <a:off x="8472222" y="2046732"/>
            <a:ext cx="307239" cy="307239"/>
          </a:xfrm>
          <a:prstGeom prst="rect">
            <a:avLst/>
          </a:prstGeom>
        </p:spPr>
      </p:pic>
      <p:sp>
        <p:nvSpPr>
          <p:cNvPr id="20" name="Text 14">
            <a:extLst>
              <a:ext uri="{FF2B5EF4-FFF2-40B4-BE49-F238E27FC236}">
                <a16:creationId xmlns:a16="http://schemas.microsoft.com/office/drawing/2014/main" id="{36F16B3B-E18D-7B2C-778A-4407706B3373}"/>
              </a:ext>
            </a:extLst>
          </p:cNvPr>
          <p:cNvSpPr/>
          <p:nvPr/>
        </p:nvSpPr>
        <p:spPr>
          <a:xfrm>
            <a:off x="9022080" y="1865070"/>
            <a:ext cx="2316480" cy="426720"/>
          </a:xfrm>
          <a:prstGeom prst="rect">
            <a:avLst/>
          </a:prstGeom>
          <a:noFill/>
          <a:ln/>
        </p:spPr>
        <p:txBody>
          <a:bodyPr wrap="square" lIns="0" tIns="0" rIns="0" bIns="0" rtlCol="0" anchor="ctr"/>
          <a:lstStyle/>
          <a:p>
            <a:r>
              <a:rPr lang="en-US" sz="1867" b="1">
                <a:solidFill>
                  <a:srgbClr val="1B2A4A"/>
                </a:solidFill>
                <a:latin typeface="Trebuchet MS" pitchFamily="34" charset="0"/>
                <a:ea typeface="Trebuchet MS" pitchFamily="34" charset="-122"/>
                <a:cs typeface="Trebuchet MS" pitchFamily="34" charset="-120"/>
              </a:rPr>
              <a:t>Lighting</a:t>
            </a:r>
            <a:endParaRPr lang="en-US" sz="1867"/>
          </a:p>
        </p:txBody>
      </p:sp>
      <p:sp>
        <p:nvSpPr>
          <p:cNvPr id="21" name="Text 15">
            <a:extLst>
              <a:ext uri="{FF2B5EF4-FFF2-40B4-BE49-F238E27FC236}">
                <a16:creationId xmlns:a16="http://schemas.microsoft.com/office/drawing/2014/main" id="{5D7AC2D4-ACC6-640E-296A-A9A59DAAE184}"/>
              </a:ext>
            </a:extLst>
          </p:cNvPr>
          <p:cNvSpPr/>
          <p:nvPr/>
        </p:nvSpPr>
        <p:spPr>
          <a:xfrm>
            <a:off x="9022080" y="2352750"/>
            <a:ext cx="2316480" cy="731520"/>
          </a:xfrm>
          <a:prstGeom prst="rect">
            <a:avLst/>
          </a:prstGeom>
          <a:noFill/>
          <a:ln/>
        </p:spPr>
        <p:txBody>
          <a:bodyPr wrap="square" lIns="0" tIns="0" rIns="0" bIns="0" rtlCol="0" anchor="ctr"/>
          <a:lstStyle/>
          <a:p>
            <a:r>
              <a:rPr lang="en-US" sz="1333">
                <a:solidFill>
                  <a:srgbClr val="6B7B78"/>
                </a:solidFill>
                <a:latin typeface="Calibri" pitchFamily="34" charset="0"/>
                <a:ea typeface="Calibri" pitchFamily="34" charset="-122"/>
                <a:cs typeface="Calibri" pitchFamily="34" charset="-120"/>
              </a:rPr>
              <a:t>Daylighting, fixtures, controls</a:t>
            </a:r>
            <a:endParaRPr lang="en-US" sz="1333"/>
          </a:p>
        </p:txBody>
      </p:sp>
      <p:sp>
        <p:nvSpPr>
          <p:cNvPr id="22" name="Shape 16">
            <a:extLst>
              <a:ext uri="{FF2B5EF4-FFF2-40B4-BE49-F238E27FC236}">
                <a16:creationId xmlns:a16="http://schemas.microsoft.com/office/drawing/2014/main" id="{7AA2672C-77AB-EC23-F019-BECBA0E5EE77}"/>
              </a:ext>
            </a:extLst>
          </p:cNvPr>
          <p:cNvSpPr/>
          <p:nvPr/>
        </p:nvSpPr>
        <p:spPr>
          <a:xfrm>
            <a:off x="609600" y="3632910"/>
            <a:ext cx="3413760" cy="1584960"/>
          </a:xfrm>
          <a:prstGeom prst="rect">
            <a:avLst/>
          </a:prstGeom>
          <a:solidFill>
            <a:srgbClr val="FFFFFF"/>
          </a:solidFill>
          <a:ln/>
          <a:effectLst>
            <a:outerShdw blurRad="38100" dist="12700" dir="8100000" algn="bl" rotWithShape="0">
              <a:srgbClr val="000000">
                <a:alpha val="6000"/>
              </a:srgbClr>
            </a:outerShdw>
          </a:effectLst>
        </p:spPr>
        <p:txBody>
          <a:bodyPr/>
          <a:lstStyle/>
          <a:p>
            <a:endParaRPr lang="en-US" sz="2400"/>
          </a:p>
        </p:txBody>
      </p:sp>
      <p:sp>
        <p:nvSpPr>
          <p:cNvPr id="23" name="Shape 17">
            <a:extLst>
              <a:ext uri="{FF2B5EF4-FFF2-40B4-BE49-F238E27FC236}">
                <a16:creationId xmlns:a16="http://schemas.microsoft.com/office/drawing/2014/main" id="{28B39F0D-727B-597E-8813-0D9CBE6E0C3F}"/>
              </a:ext>
            </a:extLst>
          </p:cNvPr>
          <p:cNvSpPr/>
          <p:nvPr/>
        </p:nvSpPr>
        <p:spPr>
          <a:xfrm>
            <a:off x="792480" y="3815790"/>
            <a:ext cx="548640" cy="548640"/>
          </a:xfrm>
          <a:prstGeom prst="rect">
            <a:avLst/>
          </a:prstGeom>
          <a:solidFill>
            <a:srgbClr val="E25B4E"/>
          </a:solidFill>
          <a:ln/>
        </p:spPr>
        <p:txBody>
          <a:bodyPr/>
          <a:lstStyle/>
          <a:p>
            <a:endParaRPr lang="en-US" sz="2400"/>
          </a:p>
        </p:txBody>
      </p:sp>
      <p:pic>
        <p:nvPicPr>
          <p:cNvPr id="24" name="Image 4" descr="preencoded.png">
            <a:extLst>
              <a:ext uri="{FF2B5EF4-FFF2-40B4-BE49-F238E27FC236}">
                <a16:creationId xmlns:a16="http://schemas.microsoft.com/office/drawing/2014/main" id="{152E364C-A0FB-CE25-B7DB-D2A9273769F8}"/>
              </a:ext>
            </a:extLst>
          </p:cNvPr>
          <p:cNvPicPr>
            <a:picLocks noChangeAspect="1"/>
          </p:cNvPicPr>
          <p:nvPr/>
        </p:nvPicPr>
        <p:blipFill>
          <a:blip r:embed="rId6"/>
          <a:stretch>
            <a:fillRect/>
          </a:stretch>
        </p:blipFill>
        <p:spPr>
          <a:xfrm>
            <a:off x="913182" y="3936492"/>
            <a:ext cx="307239" cy="307239"/>
          </a:xfrm>
          <a:prstGeom prst="rect">
            <a:avLst/>
          </a:prstGeom>
        </p:spPr>
      </p:pic>
      <p:sp>
        <p:nvSpPr>
          <p:cNvPr id="25" name="Text 18">
            <a:extLst>
              <a:ext uri="{FF2B5EF4-FFF2-40B4-BE49-F238E27FC236}">
                <a16:creationId xmlns:a16="http://schemas.microsoft.com/office/drawing/2014/main" id="{C850881B-2F55-1EC9-F476-7DBBF16DCA1D}"/>
              </a:ext>
            </a:extLst>
          </p:cNvPr>
          <p:cNvSpPr/>
          <p:nvPr/>
        </p:nvSpPr>
        <p:spPr>
          <a:xfrm>
            <a:off x="1463040" y="3754830"/>
            <a:ext cx="2316480" cy="426720"/>
          </a:xfrm>
          <a:prstGeom prst="rect">
            <a:avLst/>
          </a:prstGeom>
          <a:noFill/>
          <a:ln/>
        </p:spPr>
        <p:txBody>
          <a:bodyPr wrap="square" lIns="0" tIns="0" rIns="0" bIns="0" rtlCol="0" anchor="ctr"/>
          <a:lstStyle/>
          <a:p>
            <a:r>
              <a:rPr lang="en-US" sz="1867" b="1">
                <a:solidFill>
                  <a:srgbClr val="1B2A4A"/>
                </a:solidFill>
                <a:latin typeface="Trebuchet MS" pitchFamily="34" charset="0"/>
                <a:ea typeface="Trebuchet MS" pitchFamily="34" charset="-122"/>
                <a:cs typeface="Trebuchet MS" pitchFamily="34" charset="-120"/>
              </a:rPr>
              <a:t>Plug Loads</a:t>
            </a:r>
            <a:endParaRPr lang="en-US" sz="1867"/>
          </a:p>
        </p:txBody>
      </p:sp>
      <p:sp>
        <p:nvSpPr>
          <p:cNvPr id="26" name="Text 19">
            <a:extLst>
              <a:ext uri="{FF2B5EF4-FFF2-40B4-BE49-F238E27FC236}">
                <a16:creationId xmlns:a16="http://schemas.microsoft.com/office/drawing/2014/main" id="{092132A8-114D-A05E-CFFC-FD2D08C89A45}"/>
              </a:ext>
            </a:extLst>
          </p:cNvPr>
          <p:cNvSpPr/>
          <p:nvPr/>
        </p:nvSpPr>
        <p:spPr>
          <a:xfrm>
            <a:off x="1463040" y="4242510"/>
            <a:ext cx="2316480" cy="731520"/>
          </a:xfrm>
          <a:prstGeom prst="rect">
            <a:avLst/>
          </a:prstGeom>
          <a:noFill/>
          <a:ln/>
        </p:spPr>
        <p:txBody>
          <a:bodyPr wrap="square" lIns="0" tIns="0" rIns="0" bIns="0" rtlCol="0" anchor="ctr"/>
          <a:lstStyle/>
          <a:p>
            <a:r>
              <a:rPr lang="en-US" sz="1333">
                <a:solidFill>
                  <a:srgbClr val="6B7B78"/>
                </a:solidFill>
                <a:latin typeface="Calibri" pitchFamily="34" charset="0"/>
                <a:ea typeface="Calibri" pitchFamily="34" charset="-122"/>
                <a:cs typeface="Calibri" pitchFamily="34" charset="-120"/>
              </a:rPr>
              <a:t>Computers, appliances, equipment</a:t>
            </a:r>
            <a:endParaRPr lang="en-US" sz="1333"/>
          </a:p>
        </p:txBody>
      </p:sp>
      <p:sp>
        <p:nvSpPr>
          <p:cNvPr id="27" name="Shape 20">
            <a:extLst>
              <a:ext uri="{FF2B5EF4-FFF2-40B4-BE49-F238E27FC236}">
                <a16:creationId xmlns:a16="http://schemas.microsoft.com/office/drawing/2014/main" id="{02BF8EB1-6DAB-805A-4C7E-544CD80D5C03}"/>
              </a:ext>
            </a:extLst>
          </p:cNvPr>
          <p:cNvSpPr/>
          <p:nvPr/>
        </p:nvSpPr>
        <p:spPr>
          <a:xfrm>
            <a:off x="4389120" y="3632910"/>
            <a:ext cx="3413760" cy="1584960"/>
          </a:xfrm>
          <a:prstGeom prst="rect">
            <a:avLst/>
          </a:prstGeom>
          <a:solidFill>
            <a:srgbClr val="FFFFFF"/>
          </a:solidFill>
          <a:ln/>
          <a:effectLst>
            <a:outerShdw blurRad="38100" dist="12700" dir="8100000" algn="bl" rotWithShape="0">
              <a:srgbClr val="000000">
                <a:alpha val="6000"/>
              </a:srgbClr>
            </a:outerShdw>
          </a:effectLst>
        </p:spPr>
        <p:txBody>
          <a:bodyPr/>
          <a:lstStyle/>
          <a:p>
            <a:endParaRPr lang="en-US" sz="2400"/>
          </a:p>
        </p:txBody>
      </p:sp>
      <p:sp>
        <p:nvSpPr>
          <p:cNvPr id="28" name="Shape 21">
            <a:extLst>
              <a:ext uri="{FF2B5EF4-FFF2-40B4-BE49-F238E27FC236}">
                <a16:creationId xmlns:a16="http://schemas.microsoft.com/office/drawing/2014/main" id="{FE2B8AAD-5CC7-38B3-F448-9E32236DB432}"/>
              </a:ext>
            </a:extLst>
          </p:cNvPr>
          <p:cNvSpPr/>
          <p:nvPr/>
        </p:nvSpPr>
        <p:spPr>
          <a:xfrm>
            <a:off x="4572000" y="3815790"/>
            <a:ext cx="548640" cy="548640"/>
          </a:xfrm>
          <a:prstGeom prst="rect">
            <a:avLst/>
          </a:prstGeom>
          <a:solidFill>
            <a:srgbClr val="2E9E6B"/>
          </a:solidFill>
          <a:ln/>
        </p:spPr>
        <p:txBody>
          <a:bodyPr/>
          <a:lstStyle/>
          <a:p>
            <a:endParaRPr lang="en-US" sz="2400"/>
          </a:p>
        </p:txBody>
      </p:sp>
      <p:pic>
        <p:nvPicPr>
          <p:cNvPr id="29" name="Image 5" descr="preencoded.png">
            <a:extLst>
              <a:ext uri="{FF2B5EF4-FFF2-40B4-BE49-F238E27FC236}">
                <a16:creationId xmlns:a16="http://schemas.microsoft.com/office/drawing/2014/main" id="{889E3608-9214-8708-1BFD-074481634C2E}"/>
              </a:ext>
            </a:extLst>
          </p:cNvPr>
          <p:cNvPicPr>
            <a:picLocks noChangeAspect="1"/>
          </p:cNvPicPr>
          <p:nvPr/>
        </p:nvPicPr>
        <p:blipFill>
          <a:blip r:embed="rId7"/>
          <a:stretch>
            <a:fillRect/>
          </a:stretch>
        </p:blipFill>
        <p:spPr>
          <a:xfrm>
            <a:off x="4692702" y="3936492"/>
            <a:ext cx="307239" cy="307239"/>
          </a:xfrm>
          <a:prstGeom prst="rect">
            <a:avLst/>
          </a:prstGeom>
        </p:spPr>
      </p:pic>
      <p:sp>
        <p:nvSpPr>
          <p:cNvPr id="30" name="Text 22">
            <a:extLst>
              <a:ext uri="{FF2B5EF4-FFF2-40B4-BE49-F238E27FC236}">
                <a16:creationId xmlns:a16="http://schemas.microsoft.com/office/drawing/2014/main" id="{B27823FF-AD9E-0B66-51D7-0A2825012E0F}"/>
              </a:ext>
            </a:extLst>
          </p:cNvPr>
          <p:cNvSpPr/>
          <p:nvPr/>
        </p:nvSpPr>
        <p:spPr>
          <a:xfrm>
            <a:off x="5242560" y="3754830"/>
            <a:ext cx="2316480" cy="426720"/>
          </a:xfrm>
          <a:prstGeom prst="rect">
            <a:avLst/>
          </a:prstGeom>
          <a:noFill/>
          <a:ln/>
        </p:spPr>
        <p:txBody>
          <a:bodyPr wrap="square" lIns="0" tIns="0" rIns="0" bIns="0" rtlCol="0" anchor="ctr"/>
          <a:lstStyle/>
          <a:p>
            <a:r>
              <a:rPr lang="en-US" sz="1867" b="1">
                <a:solidFill>
                  <a:srgbClr val="1B2A4A"/>
                </a:solidFill>
                <a:latin typeface="Trebuchet MS" pitchFamily="34" charset="0"/>
                <a:ea typeface="Trebuchet MS" pitchFamily="34" charset="-122"/>
                <a:cs typeface="Trebuchet MS" pitchFamily="34" charset="-120"/>
              </a:rPr>
              <a:t>Renewables</a:t>
            </a:r>
            <a:endParaRPr lang="en-US" sz="1867"/>
          </a:p>
        </p:txBody>
      </p:sp>
      <p:sp>
        <p:nvSpPr>
          <p:cNvPr id="31" name="Text 23">
            <a:extLst>
              <a:ext uri="{FF2B5EF4-FFF2-40B4-BE49-F238E27FC236}">
                <a16:creationId xmlns:a16="http://schemas.microsoft.com/office/drawing/2014/main" id="{91893CC4-03AE-5E28-55F7-CD8A936C11DB}"/>
              </a:ext>
            </a:extLst>
          </p:cNvPr>
          <p:cNvSpPr/>
          <p:nvPr/>
        </p:nvSpPr>
        <p:spPr>
          <a:xfrm>
            <a:off x="5242560" y="4242510"/>
            <a:ext cx="2316480" cy="731520"/>
          </a:xfrm>
          <a:prstGeom prst="rect">
            <a:avLst/>
          </a:prstGeom>
          <a:noFill/>
          <a:ln/>
        </p:spPr>
        <p:txBody>
          <a:bodyPr wrap="square" lIns="0" tIns="0" rIns="0" bIns="0" rtlCol="0" anchor="ctr"/>
          <a:lstStyle/>
          <a:p>
            <a:r>
              <a:rPr lang="en-US" sz="1333">
                <a:solidFill>
                  <a:srgbClr val="6B7B78"/>
                </a:solidFill>
                <a:latin typeface="Calibri" pitchFamily="34" charset="0"/>
                <a:ea typeface="Calibri" pitchFamily="34" charset="-122"/>
                <a:cs typeface="Calibri" pitchFamily="34" charset="-120"/>
              </a:rPr>
              <a:t>PV, storage, grid interaction</a:t>
            </a:r>
            <a:endParaRPr lang="en-US" sz="1333"/>
          </a:p>
        </p:txBody>
      </p:sp>
      <p:sp>
        <p:nvSpPr>
          <p:cNvPr id="32" name="Shape 24">
            <a:extLst>
              <a:ext uri="{FF2B5EF4-FFF2-40B4-BE49-F238E27FC236}">
                <a16:creationId xmlns:a16="http://schemas.microsoft.com/office/drawing/2014/main" id="{9046D042-B2C2-8791-A9AD-74F542BCC1C9}"/>
              </a:ext>
            </a:extLst>
          </p:cNvPr>
          <p:cNvSpPr/>
          <p:nvPr/>
        </p:nvSpPr>
        <p:spPr>
          <a:xfrm>
            <a:off x="8168640" y="3632910"/>
            <a:ext cx="3413760" cy="1584960"/>
          </a:xfrm>
          <a:prstGeom prst="rect">
            <a:avLst/>
          </a:prstGeom>
          <a:solidFill>
            <a:srgbClr val="FFFFFF"/>
          </a:solidFill>
          <a:ln/>
          <a:effectLst>
            <a:outerShdw blurRad="38100" dist="12700" dir="8100000" algn="bl" rotWithShape="0">
              <a:srgbClr val="000000">
                <a:alpha val="6000"/>
              </a:srgbClr>
            </a:outerShdw>
          </a:effectLst>
        </p:spPr>
        <p:txBody>
          <a:bodyPr/>
          <a:lstStyle/>
          <a:p>
            <a:endParaRPr lang="en-US" sz="2400"/>
          </a:p>
        </p:txBody>
      </p:sp>
      <p:sp>
        <p:nvSpPr>
          <p:cNvPr id="33" name="Shape 25">
            <a:extLst>
              <a:ext uri="{FF2B5EF4-FFF2-40B4-BE49-F238E27FC236}">
                <a16:creationId xmlns:a16="http://schemas.microsoft.com/office/drawing/2014/main" id="{D1B6BD42-19EF-D68F-2DDA-1272E698CA33}"/>
              </a:ext>
            </a:extLst>
          </p:cNvPr>
          <p:cNvSpPr/>
          <p:nvPr/>
        </p:nvSpPr>
        <p:spPr>
          <a:xfrm>
            <a:off x="8351520" y="3815790"/>
            <a:ext cx="548640" cy="548640"/>
          </a:xfrm>
          <a:prstGeom prst="rect">
            <a:avLst/>
          </a:prstGeom>
          <a:solidFill>
            <a:srgbClr val="7B61A0"/>
          </a:solidFill>
          <a:ln/>
        </p:spPr>
        <p:txBody>
          <a:bodyPr/>
          <a:lstStyle/>
          <a:p>
            <a:endParaRPr lang="en-US" sz="2400"/>
          </a:p>
        </p:txBody>
      </p:sp>
      <p:pic>
        <p:nvPicPr>
          <p:cNvPr id="34" name="Image 6" descr="preencoded.png">
            <a:extLst>
              <a:ext uri="{FF2B5EF4-FFF2-40B4-BE49-F238E27FC236}">
                <a16:creationId xmlns:a16="http://schemas.microsoft.com/office/drawing/2014/main" id="{56DBBB71-9932-6839-BA62-4215AC1A6425}"/>
              </a:ext>
            </a:extLst>
          </p:cNvPr>
          <p:cNvPicPr>
            <a:picLocks noChangeAspect="1"/>
          </p:cNvPicPr>
          <p:nvPr/>
        </p:nvPicPr>
        <p:blipFill>
          <a:blip r:embed="rId8"/>
          <a:stretch>
            <a:fillRect/>
          </a:stretch>
        </p:blipFill>
        <p:spPr>
          <a:xfrm>
            <a:off x="8472222" y="3936492"/>
            <a:ext cx="307239" cy="307239"/>
          </a:xfrm>
          <a:prstGeom prst="rect">
            <a:avLst/>
          </a:prstGeom>
        </p:spPr>
      </p:pic>
      <p:sp>
        <p:nvSpPr>
          <p:cNvPr id="35" name="Text 26">
            <a:extLst>
              <a:ext uri="{FF2B5EF4-FFF2-40B4-BE49-F238E27FC236}">
                <a16:creationId xmlns:a16="http://schemas.microsoft.com/office/drawing/2014/main" id="{49BB3188-BBAD-9A87-623E-0FC2DAC230EB}"/>
              </a:ext>
            </a:extLst>
          </p:cNvPr>
          <p:cNvSpPr/>
          <p:nvPr/>
        </p:nvSpPr>
        <p:spPr>
          <a:xfrm>
            <a:off x="9022080" y="3754830"/>
            <a:ext cx="2316480" cy="426720"/>
          </a:xfrm>
          <a:prstGeom prst="rect">
            <a:avLst/>
          </a:prstGeom>
          <a:noFill/>
          <a:ln/>
        </p:spPr>
        <p:txBody>
          <a:bodyPr wrap="square" lIns="0" tIns="0" rIns="0" bIns="0" rtlCol="0" anchor="ctr"/>
          <a:lstStyle/>
          <a:p>
            <a:r>
              <a:rPr lang="en-US" sz="1867" b="1">
                <a:solidFill>
                  <a:srgbClr val="1B2A4A"/>
                </a:solidFill>
                <a:latin typeface="Trebuchet MS" pitchFamily="34" charset="0"/>
                <a:ea typeface="Trebuchet MS" pitchFamily="34" charset="-122"/>
                <a:cs typeface="Trebuchet MS" pitchFamily="34" charset="-120"/>
              </a:rPr>
              <a:t>Occupancy</a:t>
            </a:r>
            <a:endParaRPr lang="en-US" sz="1867"/>
          </a:p>
        </p:txBody>
      </p:sp>
      <p:sp>
        <p:nvSpPr>
          <p:cNvPr id="36" name="Text 27">
            <a:extLst>
              <a:ext uri="{FF2B5EF4-FFF2-40B4-BE49-F238E27FC236}">
                <a16:creationId xmlns:a16="http://schemas.microsoft.com/office/drawing/2014/main" id="{BBD776AF-7FAD-6AB7-57C5-8EF31124A5FB}"/>
              </a:ext>
            </a:extLst>
          </p:cNvPr>
          <p:cNvSpPr/>
          <p:nvPr/>
        </p:nvSpPr>
        <p:spPr>
          <a:xfrm>
            <a:off x="9022080" y="4242510"/>
            <a:ext cx="2316480" cy="731520"/>
          </a:xfrm>
          <a:prstGeom prst="rect">
            <a:avLst/>
          </a:prstGeom>
          <a:noFill/>
          <a:ln/>
        </p:spPr>
        <p:txBody>
          <a:bodyPr wrap="square" lIns="0" tIns="0" rIns="0" bIns="0" rtlCol="0" anchor="ctr"/>
          <a:lstStyle/>
          <a:p>
            <a:r>
              <a:rPr lang="en-US" sz="1333">
                <a:solidFill>
                  <a:srgbClr val="6B7B78"/>
                </a:solidFill>
                <a:latin typeface="Calibri" pitchFamily="34" charset="0"/>
                <a:ea typeface="Calibri" pitchFamily="34" charset="-122"/>
                <a:cs typeface="Calibri" pitchFamily="34" charset="-120"/>
              </a:rPr>
              <a:t>People, schedules, sensors</a:t>
            </a:r>
            <a:endParaRPr lang="en-US" sz="1333"/>
          </a:p>
        </p:txBody>
      </p:sp>
      <p:sp>
        <p:nvSpPr>
          <p:cNvPr id="37" name="Shape 28">
            <a:extLst>
              <a:ext uri="{FF2B5EF4-FFF2-40B4-BE49-F238E27FC236}">
                <a16:creationId xmlns:a16="http://schemas.microsoft.com/office/drawing/2014/main" id="{7C4EBC32-FC08-E3AA-6F3D-832BC63EBD11}"/>
              </a:ext>
            </a:extLst>
          </p:cNvPr>
          <p:cNvSpPr/>
          <p:nvPr/>
        </p:nvSpPr>
        <p:spPr>
          <a:xfrm>
            <a:off x="609600" y="5580185"/>
            <a:ext cx="10972800" cy="426720"/>
          </a:xfrm>
          <a:prstGeom prst="rect">
            <a:avLst/>
          </a:prstGeom>
          <a:solidFill>
            <a:srgbClr val="1B2A4A"/>
          </a:solidFill>
          <a:ln/>
        </p:spPr>
        <p:txBody>
          <a:bodyPr/>
          <a:lstStyle/>
          <a:p>
            <a:endParaRPr lang="en-US" sz="2400"/>
          </a:p>
        </p:txBody>
      </p:sp>
      <p:sp>
        <p:nvSpPr>
          <p:cNvPr id="38" name="Text 29">
            <a:extLst>
              <a:ext uri="{FF2B5EF4-FFF2-40B4-BE49-F238E27FC236}">
                <a16:creationId xmlns:a16="http://schemas.microsoft.com/office/drawing/2014/main" id="{07622DFC-CB61-8B27-9323-C0F9479268FA}"/>
              </a:ext>
            </a:extLst>
          </p:cNvPr>
          <p:cNvSpPr/>
          <p:nvPr/>
        </p:nvSpPr>
        <p:spPr>
          <a:xfrm>
            <a:off x="853440" y="5580185"/>
            <a:ext cx="10485120" cy="426720"/>
          </a:xfrm>
          <a:prstGeom prst="rect">
            <a:avLst/>
          </a:prstGeom>
          <a:noFill/>
          <a:ln/>
        </p:spPr>
        <p:txBody>
          <a:bodyPr wrap="square" lIns="0" tIns="0" rIns="0" bIns="0" rtlCol="0" anchor="ctr"/>
          <a:lstStyle/>
          <a:p>
            <a:r>
              <a:rPr lang="en-US" sz="1467" b="1">
                <a:solidFill>
                  <a:srgbClr val="FFFFFF"/>
                </a:solidFill>
                <a:latin typeface="Calibri" pitchFamily="34" charset="0"/>
                <a:ea typeface="Calibri" pitchFamily="34" charset="-122"/>
                <a:cs typeface="Calibri" pitchFamily="34" charset="-120"/>
              </a:rPr>
              <a:t>An energy modeler is the integrator, the person who makes all six talk to each other.</a:t>
            </a:r>
            <a:endParaRPr lang="en-US" sz="1467"/>
          </a:p>
        </p:txBody>
      </p:sp>
    </p:spTree>
    <p:extLst>
      <p:ext uri="{BB962C8B-B14F-4D97-AF65-F5344CB8AC3E}">
        <p14:creationId xmlns:p14="http://schemas.microsoft.com/office/powerpoint/2010/main" val="3148748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61EF1FC-88EF-AE92-7314-60E05DDD9594}"/>
              </a:ext>
            </a:extLst>
          </p:cNvPr>
          <p:cNvGrpSpPr/>
          <p:nvPr/>
        </p:nvGrpSpPr>
        <p:grpSpPr>
          <a:xfrm>
            <a:off x="609600" y="2004841"/>
            <a:ext cx="6717175" cy="3840480"/>
            <a:chOff x="609600" y="2804160"/>
            <a:chExt cx="11155680" cy="3169920"/>
          </a:xfrm>
        </p:grpSpPr>
        <p:sp>
          <p:nvSpPr>
            <p:cNvPr id="7" name="Shape 4"/>
            <p:cNvSpPr/>
            <p:nvPr/>
          </p:nvSpPr>
          <p:spPr>
            <a:xfrm>
              <a:off x="609600" y="2804160"/>
              <a:ext cx="2560320" cy="3169920"/>
            </a:xfrm>
            <a:prstGeom prst="rect">
              <a:avLst/>
            </a:prstGeom>
            <a:solidFill>
              <a:srgbClr val="FFFFFF"/>
            </a:solidFill>
            <a:ln/>
            <a:effectLst>
              <a:outerShdw blurRad="38100" dist="12700" dir="8100000" algn="bl" rotWithShape="0">
                <a:srgbClr val="000000">
                  <a:alpha val="6000"/>
                </a:srgbClr>
              </a:outerShdw>
            </a:effectLst>
          </p:spPr>
          <p:txBody>
            <a:bodyPr/>
            <a:lstStyle/>
            <a:p>
              <a:endParaRPr lang="en-US" sz="2400"/>
            </a:p>
          </p:txBody>
        </p:sp>
        <p:sp>
          <p:nvSpPr>
            <p:cNvPr id="10" name="Text 6"/>
            <p:cNvSpPr/>
            <p:nvPr/>
          </p:nvSpPr>
          <p:spPr>
            <a:xfrm>
              <a:off x="731520" y="3718560"/>
              <a:ext cx="2316480" cy="426720"/>
            </a:xfrm>
            <a:prstGeom prst="rect">
              <a:avLst/>
            </a:prstGeom>
            <a:noFill/>
            <a:ln/>
          </p:spPr>
          <p:txBody>
            <a:bodyPr wrap="square" lIns="0" tIns="0" rIns="0" bIns="0" rtlCol="0" anchor="ctr"/>
            <a:lstStyle/>
            <a:p>
              <a:r>
                <a:rPr lang="en-US" sz="1467" b="1">
                  <a:solidFill>
                    <a:srgbClr val="1B2A4A"/>
                  </a:solidFill>
                  <a:latin typeface="Trebuchet MS" pitchFamily="34" charset="0"/>
                  <a:ea typeface="Trebuchet MS" pitchFamily="34" charset="-122"/>
                  <a:cs typeface="Trebuchet MS" pitchFamily="34" charset="-120"/>
                </a:rPr>
                <a:t>Insulation (R-value)</a:t>
              </a:r>
              <a:endParaRPr lang="en-US" sz="1467"/>
            </a:p>
          </p:txBody>
        </p:sp>
        <p:sp>
          <p:nvSpPr>
            <p:cNvPr id="11" name="Text 7"/>
            <p:cNvSpPr/>
            <p:nvPr/>
          </p:nvSpPr>
          <p:spPr>
            <a:xfrm>
              <a:off x="731520" y="4206240"/>
              <a:ext cx="2316480" cy="1463040"/>
            </a:xfrm>
            <a:prstGeom prst="rect">
              <a:avLst/>
            </a:prstGeom>
            <a:noFill/>
            <a:ln/>
          </p:spPr>
          <p:txBody>
            <a:bodyPr wrap="square" lIns="0" tIns="0" rIns="0" bIns="0" rtlCol="0" anchor="ctr"/>
            <a:lstStyle/>
            <a:p>
              <a:r>
                <a:rPr lang="en-US" sz="1333">
                  <a:solidFill>
                    <a:srgbClr val="1C2B2A"/>
                  </a:solidFill>
                  <a:latin typeface="Calibri" pitchFamily="34" charset="0"/>
                  <a:ea typeface="Calibri" pitchFamily="34" charset="-122"/>
                  <a:cs typeface="Calibri" pitchFamily="34" charset="-120"/>
                </a:rPr>
                <a:t>Higher R = less heat transfer. </a:t>
              </a:r>
            </a:p>
            <a:p>
              <a:endParaRPr lang="en-US" sz="1333">
                <a:solidFill>
                  <a:srgbClr val="1C2B2A"/>
                </a:solidFill>
                <a:latin typeface="Calibri" pitchFamily="34" charset="0"/>
                <a:ea typeface="Calibri" pitchFamily="34" charset="-122"/>
                <a:cs typeface="Calibri" pitchFamily="34" charset="-120"/>
              </a:endParaRPr>
            </a:p>
            <a:p>
              <a:r>
                <a:rPr lang="en-US" sz="1333">
                  <a:solidFill>
                    <a:srgbClr val="1C2B2A"/>
                  </a:solidFill>
                  <a:latin typeface="Calibri" pitchFamily="34" charset="0"/>
                  <a:ea typeface="Calibri" pitchFamily="34" charset="-122"/>
                  <a:cs typeface="Calibri" pitchFamily="34" charset="-120"/>
                </a:rPr>
                <a:t>Walls R-13 to R-31, roofs R-30 to R-60.</a:t>
              </a:r>
              <a:endParaRPr lang="en-US" sz="1333"/>
            </a:p>
          </p:txBody>
        </p:sp>
        <p:sp>
          <p:nvSpPr>
            <p:cNvPr id="12" name="Shape 8"/>
            <p:cNvSpPr/>
            <p:nvPr/>
          </p:nvSpPr>
          <p:spPr>
            <a:xfrm>
              <a:off x="3474720" y="2804160"/>
              <a:ext cx="2560320" cy="3169920"/>
            </a:xfrm>
            <a:prstGeom prst="rect">
              <a:avLst/>
            </a:prstGeom>
            <a:solidFill>
              <a:srgbClr val="FFFFFF"/>
            </a:solidFill>
            <a:ln/>
            <a:effectLst>
              <a:outerShdw blurRad="38100" dist="12700" dir="8100000" algn="bl" rotWithShape="0">
                <a:srgbClr val="000000">
                  <a:alpha val="6000"/>
                </a:srgbClr>
              </a:outerShdw>
            </a:effectLst>
          </p:spPr>
          <p:txBody>
            <a:bodyPr/>
            <a:lstStyle/>
            <a:p>
              <a:endParaRPr lang="en-US" sz="2400"/>
            </a:p>
          </p:txBody>
        </p:sp>
        <p:sp>
          <p:nvSpPr>
            <p:cNvPr id="15" name="Text 10"/>
            <p:cNvSpPr/>
            <p:nvPr/>
          </p:nvSpPr>
          <p:spPr>
            <a:xfrm>
              <a:off x="3596640" y="3718560"/>
              <a:ext cx="2316480" cy="426720"/>
            </a:xfrm>
            <a:prstGeom prst="rect">
              <a:avLst/>
            </a:prstGeom>
            <a:noFill/>
            <a:ln/>
          </p:spPr>
          <p:txBody>
            <a:bodyPr wrap="square" lIns="0" tIns="0" rIns="0" bIns="0" rtlCol="0" anchor="ctr"/>
            <a:lstStyle/>
            <a:p>
              <a:r>
                <a:rPr lang="en-US" sz="1467" b="1">
                  <a:solidFill>
                    <a:srgbClr val="1B2A4A"/>
                  </a:solidFill>
                  <a:latin typeface="Trebuchet MS" pitchFamily="34" charset="0"/>
                  <a:ea typeface="Trebuchet MS" pitchFamily="34" charset="-122"/>
                  <a:cs typeface="Trebuchet MS" pitchFamily="34" charset="-120"/>
                </a:rPr>
                <a:t>Windows (U/SHGC)</a:t>
              </a:r>
              <a:endParaRPr lang="en-US" sz="1467"/>
            </a:p>
          </p:txBody>
        </p:sp>
        <p:sp>
          <p:nvSpPr>
            <p:cNvPr id="16" name="Text 11"/>
            <p:cNvSpPr/>
            <p:nvPr/>
          </p:nvSpPr>
          <p:spPr>
            <a:xfrm>
              <a:off x="3596640" y="4206240"/>
              <a:ext cx="2316480" cy="1463040"/>
            </a:xfrm>
            <a:prstGeom prst="rect">
              <a:avLst/>
            </a:prstGeom>
            <a:noFill/>
            <a:ln/>
          </p:spPr>
          <p:txBody>
            <a:bodyPr wrap="square" lIns="0" tIns="0" rIns="0" bIns="0" rtlCol="0" anchor="ctr"/>
            <a:lstStyle/>
            <a:p>
              <a:r>
                <a:rPr lang="en-US" sz="1333">
                  <a:solidFill>
                    <a:srgbClr val="1C2B2A"/>
                  </a:solidFill>
                  <a:latin typeface="Calibri" pitchFamily="34" charset="0"/>
                  <a:ea typeface="Calibri" pitchFamily="34" charset="-122"/>
                  <a:cs typeface="Calibri" pitchFamily="34" charset="-120"/>
                </a:rPr>
                <a:t>U-factor = heat loss. SHGC = solar gain. </a:t>
              </a:r>
            </a:p>
            <a:p>
              <a:endParaRPr lang="en-US" sz="1333">
                <a:solidFill>
                  <a:srgbClr val="1C2B2A"/>
                </a:solidFill>
                <a:latin typeface="Calibri" pitchFamily="34" charset="0"/>
                <a:ea typeface="Calibri" pitchFamily="34" charset="-122"/>
                <a:cs typeface="Calibri" pitchFamily="34" charset="-120"/>
              </a:endParaRPr>
            </a:p>
            <a:p>
              <a:r>
                <a:rPr lang="en-US" sz="1333">
                  <a:solidFill>
                    <a:srgbClr val="1C2B2A"/>
                  </a:solidFill>
                  <a:latin typeface="Calibri" pitchFamily="34" charset="0"/>
                  <a:ea typeface="Calibri" pitchFamily="34" charset="-122"/>
                  <a:cs typeface="Calibri" pitchFamily="34" charset="-120"/>
                </a:rPr>
                <a:t>Low-e coatings reduce both.</a:t>
              </a:r>
              <a:endParaRPr lang="en-US" sz="1333"/>
            </a:p>
          </p:txBody>
        </p:sp>
        <p:sp>
          <p:nvSpPr>
            <p:cNvPr id="17" name="Shape 12"/>
            <p:cNvSpPr/>
            <p:nvPr/>
          </p:nvSpPr>
          <p:spPr>
            <a:xfrm>
              <a:off x="6339840" y="2804160"/>
              <a:ext cx="2560320" cy="3169920"/>
            </a:xfrm>
            <a:prstGeom prst="rect">
              <a:avLst/>
            </a:prstGeom>
            <a:solidFill>
              <a:srgbClr val="FFFFFF"/>
            </a:solidFill>
            <a:ln/>
            <a:effectLst>
              <a:outerShdw blurRad="38100" dist="12700" dir="8100000" algn="bl" rotWithShape="0">
                <a:srgbClr val="000000">
                  <a:alpha val="6000"/>
                </a:srgbClr>
              </a:outerShdw>
            </a:effectLst>
          </p:spPr>
          <p:txBody>
            <a:bodyPr/>
            <a:lstStyle/>
            <a:p>
              <a:endParaRPr lang="en-US" sz="2400"/>
            </a:p>
          </p:txBody>
        </p:sp>
        <p:sp>
          <p:nvSpPr>
            <p:cNvPr id="20" name="Text 14"/>
            <p:cNvSpPr/>
            <p:nvPr/>
          </p:nvSpPr>
          <p:spPr>
            <a:xfrm>
              <a:off x="6461760" y="3718560"/>
              <a:ext cx="2316480" cy="426720"/>
            </a:xfrm>
            <a:prstGeom prst="rect">
              <a:avLst/>
            </a:prstGeom>
            <a:noFill/>
            <a:ln/>
          </p:spPr>
          <p:txBody>
            <a:bodyPr wrap="square" lIns="0" tIns="0" rIns="0" bIns="0" rtlCol="0" anchor="ctr"/>
            <a:lstStyle/>
            <a:p>
              <a:r>
                <a:rPr lang="en-US" sz="1467" b="1">
                  <a:solidFill>
                    <a:srgbClr val="1B2A4A"/>
                  </a:solidFill>
                  <a:latin typeface="Trebuchet MS" pitchFamily="34" charset="0"/>
                  <a:ea typeface="Trebuchet MS" pitchFamily="34" charset="-122"/>
                  <a:cs typeface="Trebuchet MS" pitchFamily="34" charset="-120"/>
                </a:rPr>
                <a:t>Air Sealing (ACH50)</a:t>
              </a:r>
              <a:endParaRPr lang="en-US" sz="1467"/>
            </a:p>
          </p:txBody>
        </p:sp>
        <p:sp>
          <p:nvSpPr>
            <p:cNvPr id="21" name="Text 15"/>
            <p:cNvSpPr/>
            <p:nvPr/>
          </p:nvSpPr>
          <p:spPr>
            <a:xfrm>
              <a:off x="6461760" y="4206240"/>
              <a:ext cx="2316480" cy="1463040"/>
            </a:xfrm>
            <a:prstGeom prst="rect">
              <a:avLst/>
            </a:prstGeom>
            <a:noFill/>
            <a:ln/>
          </p:spPr>
          <p:txBody>
            <a:bodyPr wrap="square" lIns="0" tIns="0" rIns="0" bIns="0" rtlCol="0" anchor="ctr"/>
            <a:lstStyle/>
            <a:p>
              <a:r>
                <a:rPr lang="en-US" sz="1333">
                  <a:solidFill>
                    <a:srgbClr val="1C2B2A"/>
                  </a:solidFill>
                  <a:latin typeface="Calibri" pitchFamily="34" charset="0"/>
                  <a:ea typeface="Calibri" pitchFamily="34" charset="-122"/>
                  <a:cs typeface="Calibri" pitchFamily="34" charset="-120"/>
                </a:rPr>
                <a:t>Code ~5 ACH50; Passive House &lt;0.6. </a:t>
              </a:r>
            </a:p>
            <a:p>
              <a:endParaRPr lang="en-US" sz="1333">
                <a:solidFill>
                  <a:srgbClr val="1C2B2A"/>
                </a:solidFill>
                <a:latin typeface="Calibri" pitchFamily="34" charset="0"/>
                <a:ea typeface="Calibri" pitchFamily="34" charset="-122"/>
                <a:cs typeface="Calibri" pitchFamily="34" charset="-120"/>
              </a:endParaRPr>
            </a:p>
            <a:p>
              <a:r>
                <a:rPr lang="en-US" sz="1333">
                  <a:solidFill>
                    <a:srgbClr val="1C2B2A"/>
                  </a:solidFill>
                  <a:latin typeface="Calibri" pitchFamily="34" charset="0"/>
                  <a:ea typeface="Calibri" pitchFamily="34" charset="-122"/>
                  <a:cs typeface="Calibri" pitchFamily="34" charset="-120"/>
                </a:rPr>
                <a:t>Every crack is an energy leak.</a:t>
              </a:r>
              <a:endParaRPr lang="en-US" sz="1333"/>
            </a:p>
          </p:txBody>
        </p:sp>
        <p:sp>
          <p:nvSpPr>
            <p:cNvPr id="22" name="Shape 16"/>
            <p:cNvSpPr/>
            <p:nvPr/>
          </p:nvSpPr>
          <p:spPr>
            <a:xfrm>
              <a:off x="9204960" y="2804160"/>
              <a:ext cx="2560320" cy="3169920"/>
            </a:xfrm>
            <a:prstGeom prst="rect">
              <a:avLst/>
            </a:prstGeom>
            <a:solidFill>
              <a:srgbClr val="FFFFFF"/>
            </a:solidFill>
            <a:ln/>
            <a:effectLst>
              <a:outerShdw blurRad="38100" dist="12700" dir="8100000" algn="bl" rotWithShape="0">
                <a:srgbClr val="000000">
                  <a:alpha val="6000"/>
                </a:srgbClr>
              </a:outerShdw>
            </a:effectLst>
          </p:spPr>
          <p:txBody>
            <a:bodyPr/>
            <a:lstStyle/>
            <a:p>
              <a:endParaRPr lang="en-US" sz="2400"/>
            </a:p>
          </p:txBody>
        </p:sp>
        <p:sp>
          <p:nvSpPr>
            <p:cNvPr id="25" name="Text 18"/>
            <p:cNvSpPr/>
            <p:nvPr/>
          </p:nvSpPr>
          <p:spPr>
            <a:xfrm>
              <a:off x="9326880" y="3718560"/>
              <a:ext cx="2316480" cy="426720"/>
            </a:xfrm>
            <a:prstGeom prst="rect">
              <a:avLst/>
            </a:prstGeom>
            <a:noFill/>
            <a:ln/>
          </p:spPr>
          <p:txBody>
            <a:bodyPr wrap="square" lIns="0" tIns="0" rIns="0" bIns="0" rtlCol="0" anchor="ctr"/>
            <a:lstStyle/>
            <a:p>
              <a:r>
                <a:rPr lang="en-US" sz="1467" b="1">
                  <a:solidFill>
                    <a:srgbClr val="1B2A4A"/>
                  </a:solidFill>
                  <a:latin typeface="Trebuchet MS" pitchFamily="34" charset="0"/>
                  <a:ea typeface="Trebuchet MS" pitchFamily="34" charset="-122"/>
                  <a:cs typeface="Trebuchet MS" pitchFamily="34" charset="-120"/>
                </a:rPr>
                <a:t>Thermal Bridging</a:t>
              </a:r>
              <a:endParaRPr lang="en-US" sz="1467"/>
            </a:p>
          </p:txBody>
        </p:sp>
        <p:sp>
          <p:nvSpPr>
            <p:cNvPr id="26" name="Text 19"/>
            <p:cNvSpPr/>
            <p:nvPr/>
          </p:nvSpPr>
          <p:spPr>
            <a:xfrm>
              <a:off x="9326880" y="4206240"/>
              <a:ext cx="2316480" cy="1463040"/>
            </a:xfrm>
            <a:prstGeom prst="rect">
              <a:avLst/>
            </a:prstGeom>
            <a:noFill/>
            <a:ln/>
          </p:spPr>
          <p:txBody>
            <a:bodyPr wrap="square" lIns="0" tIns="0" rIns="0" bIns="0" rtlCol="0" anchor="ctr"/>
            <a:lstStyle/>
            <a:p>
              <a:r>
                <a:rPr lang="en-US" sz="1333">
                  <a:solidFill>
                    <a:srgbClr val="1C2B2A"/>
                  </a:solidFill>
                  <a:latin typeface="Calibri" pitchFamily="34" charset="0"/>
                  <a:ea typeface="Calibri" pitchFamily="34" charset="-122"/>
                  <a:cs typeface="Calibri" pitchFamily="34" charset="-120"/>
                </a:rPr>
                <a:t>Metal studs conduct heat through insulation. </a:t>
              </a:r>
            </a:p>
            <a:p>
              <a:endParaRPr lang="en-US" sz="1333">
                <a:solidFill>
                  <a:srgbClr val="1C2B2A"/>
                </a:solidFill>
                <a:latin typeface="Calibri" pitchFamily="34" charset="0"/>
                <a:ea typeface="Calibri" pitchFamily="34" charset="-122"/>
                <a:cs typeface="Calibri" pitchFamily="34" charset="-120"/>
              </a:endParaRPr>
            </a:p>
            <a:p>
              <a:r>
                <a:rPr lang="en-US" sz="1333">
                  <a:solidFill>
                    <a:srgbClr val="1C2B2A"/>
                  </a:solidFill>
                  <a:latin typeface="Calibri" pitchFamily="34" charset="0"/>
                  <a:ea typeface="Calibri" pitchFamily="34" charset="-122"/>
                  <a:cs typeface="Calibri" pitchFamily="34" charset="-120"/>
                </a:rPr>
                <a:t>Can reduce R-value by 30–50%.</a:t>
              </a:r>
              <a:endParaRPr lang="en-US" sz="1333"/>
            </a:p>
          </p:txBody>
        </p:sp>
      </p:grpSp>
      <p:sp>
        <p:nvSpPr>
          <p:cNvPr id="6" name="Text 3"/>
          <p:cNvSpPr/>
          <p:nvPr/>
        </p:nvSpPr>
        <p:spPr>
          <a:xfrm>
            <a:off x="838200" y="1012679"/>
            <a:ext cx="10972800" cy="426720"/>
          </a:xfrm>
          <a:prstGeom prst="rect">
            <a:avLst/>
          </a:prstGeom>
          <a:noFill/>
          <a:ln/>
        </p:spPr>
        <p:txBody>
          <a:bodyPr wrap="square" lIns="0" tIns="0" rIns="0" bIns="0" rtlCol="0" anchor="ctr"/>
          <a:lstStyle/>
          <a:p>
            <a:r>
              <a:rPr lang="en-US" sz="1733">
                <a:solidFill>
                  <a:srgbClr val="6B7B78"/>
                </a:solidFill>
                <a:latin typeface="Calibri" pitchFamily="34" charset="0"/>
                <a:ea typeface="Calibri" pitchFamily="34" charset="-122"/>
                <a:cs typeface="Calibri" pitchFamily="34" charset="-120"/>
              </a:rPr>
              <a:t>Think of it like a winter coat: insulation is the fill, air sealing is the zipper, windows are the pockets you forgot to close.</a:t>
            </a:r>
            <a:endParaRPr lang="en-US" sz="1733"/>
          </a:p>
        </p:txBody>
      </p:sp>
      <p:grpSp>
        <p:nvGrpSpPr>
          <p:cNvPr id="33" name="Group 32">
            <a:extLst>
              <a:ext uri="{FF2B5EF4-FFF2-40B4-BE49-F238E27FC236}">
                <a16:creationId xmlns:a16="http://schemas.microsoft.com/office/drawing/2014/main" id="{5B1BF968-7E4E-AC13-8748-A301F1BA271A}"/>
              </a:ext>
            </a:extLst>
          </p:cNvPr>
          <p:cNvGrpSpPr/>
          <p:nvPr/>
        </p:nvGrpSpPr>
        <p:grpSpPr>
          <a:xfrm>
            <a:off x="792480" y="2136263"/>
            <a:ext cx="548640" cy="548640"/>
            <a:chOff x="792480" y="-936777"/>
            <a:chExt cx="548640" cy="548640"/>
          </a:xfrm>
        </p:grpSpPr>
        <p:sp>
          <p:nvSpPr>
            <p:cNvPr id="8" name="Shape 5"/>
            <p:cNvSpPr/>
            <p:nvPr/>
          </p:nvSpPr>
          <p:spPr>
            <a:xfrm>
              <a:off x="792480" y="-936777"/>
              <a:ext cx="548640" cy="548640"/>
            </a:xfrm>
            <a:prstGeom prst="rect">
              <a:avLst/>
            </a:prstGeom>
            <a:solidFill>
              <a:srgbClr val="0A8A7A"/>
            </a:solidFill>
            <a:ln/>
          </p:spPr>
          <p:txBody>
            <a:bodyPr/>
            <a:lstStyle/>
            <a:p>
              <a:endParaRPr lang="en-US" sz="2400"/>
            </a:p>
          </p:txBody>
        </p:sp>
        <p:pic>
          <p:nvPicPr>
            <p:cNvPr id="9" name="Image 1" descr="preencoded.png"/>
            <p:cNvPicPr>
              <a:picLocks noChangeAspect="1"/>
            </p:cNvPicPr>
            <p:nvPr/>
          </p:nvPicPr>
          <p:blipFill>
            <a:blip r:embed="rId3"/>
            <a:stretch>
              <a:fillRect/>
            </a:stretch>
          </p:blipFill>
          <p:spPr>
            <a:xfrm>
              <a:off x="913182" y="-816075"/>
              <a:ext cx="307239" cy="307239"/>
            </a:xfrm>
            <a:prstGeom prst="rect">
              <a:avLst/>
            </a:prstGeom>
          </p:spPr>
        </p:pic>
      </p:grpSp>
      <p:grpSp>
        <p:nvGrpSpPr>
          <p:cNvPr id="32" name="Group 31">
            <a:extLst>
              <a:ext uri="{FF2B5EF4-FFF2-40B4-BE49-F238E27FC236}">
                <a16:creationId xmlns:a16="http://schemas.microsoft.com/office/drawing/2014/main" id="{FF7A8C40-56C8-2824-9EE3-6032F26AF9AE}"/>
              </a:ext>
            </a:extLst>
          </p:cNvPr>
          <p:cNvGrpSpPr/>
          <p:nvPr/>
        </p:nvGrpSpPr>
        <p:grpSpPr>
          <a:xfrm>
            <a:off x="2530757" y="2136263"/>
            <a:ext cx="548640" cy="548640"/>
            <a:chOff x="3657600" y="-936777"/>
            <a:chExt cx="548640" cy="548640"/>
          </a:xfrm>
        </p:grpSpPr>
        <p:sp>
          <p:nvSpPr>
            <p:cNvPr id="13" name="Shape 9"/>
            <p:cNvSpPr/>
            <p:nvPr/>
          </p:nvSpPr>
          <p:spPr>
            <a:xfrm>
              <a:off x="3657600" y="-936777"/>
              <a:ext cx="548640" cy="548640"/>
            </a:xfrm>
            <a:prstGeom prst="rect">
              <a:avLst/>
            </a:prstGeom>
            <a:solidFill>
              <a:srgbClr val="E8912D"/>
            </a:solidFill>
            <a:ln/>
          </p:spPr>
          <p:txBody>
            <a:bodyPr/>
            <a:lstStyle/>
            <a:p>
              <a:endParaRPr lang="en-US" sz="2400"/>
            </a:p>
          </p:txBody>
        </p:sp>
        <p:pic>
          <p:nvPicPr>
            <p:cNvPr id="14" name="Image 2" descr="preencoded.png"/>
            <p:cNvPicPr>
              <a:picLocks noChangeAspect="1"/>
            </p:cNvPicPr>
            <p:nvPr/>
          </p:nvPicPr>
          <p:blipFill>
            <a:blip r:embed="rId4"/>
            <a:stretch>
              <a:fillRect/>
            </a:stretch>
          </p:blipFill>
          <p:spPr>
            <a:xfrm>
              <a:off x="3778302" y="-816075"/>
              <a:ext cx="307239" cy="307239"/>
            </a:xfrm>
            <a:prstGeom prst="rect">
              <a:avLst/>
            </a:prstGeom>
          </p:spPr>
        </p:pic>
      </p:grpSp>
      <p:grpSp>
        <p:nvGrpSpPr>
          <p:cNvPr id="31" name="Group 30">
            <a:extLst>
              <a:ext uri="{FF2B5EF4-FFF2-40B4-BE49-F238E27FC236}">
                <a16:creationId xmlns:a16="http://schemas.microsoft.com/office/drawing/2014/main" id="{2363FF6C-4275-483F-5733-008C21BA7F17}"/>
              </a:ext>
            </a:extLst>
          </p:cNvPr>
          <p:cNvGrpSpPr/>
          <p:nvPr/>
        </p:nvGrpSpPr>
        <p:grpSpPr>
          <a:xfrm>
            <a:off x="4269034" y="2136263"/>
            <a:ext cx="548640" cy="548640"/>
            <a:chOff x="6522720" y="-936777"/>
            <a:chExt cx="548640" cy="548640"/>
          </a:xfrm>
        </p:grpSpPr>
        <p:sp>
          <p:nvSpPr>
            <p:cNvPr id="18" name="Shape 13"/>
            <p:cNvSpPr/>
            <p:nvPr/>
          </p:nvSpPr>
          <p:spPr>
            <a:xfrm>
              <a:off x="6522720" y="-936777"/>
              <a:ext cx="548640" cy="548640"/>
            </a:xfrm>
            <a:prstGeom prst="rect">
              <a:avLst/>
            </a:prstGeom>
            <a:solidFill>
              <a:srgbClr val="1B2A4A"/>
            </a:solidFill>
            <a:ln/>
          </p:spPr>
          <p:txBody>
            <a:bodyPr/>
            <a:lstStyle/>
            <a:p>
              <a:endParaRPr lang="en-US" sz="2400"/>
            </a:p>
          </p:txBody>
        </p:sp>
        <p:pic>
          <p:nvPicPr>
            <p:cNvPr id="19" name="Image 3" descr="preencoded.png"/>
            <p:cNvPicPr>
              <a:picLocks noChangeAspect="1"/>
            </p:cNvPicPr>
            <p:nvPr/>
          </p:nvPicPr>
          <p:blipFill>
            <a:blip r:embed="rId5"/>
            <a:stretch>
              <a:fillRect/>
            </a:stretch>
          </p:blipFill>
          <p:spPr>
            <a:xfrm>
              <a:off x="6643422" y="-816075"/>
              <a:ext cx="307239" cy="307239"/>
            </a:xfrm>
            <a:prstGeom prst="rect">
              <a:avLst/>
            </a:prstGeom>
          </p:spPr>
        </p:pic>
      </p:grpSp>
      <p:grpSp>
        <p:nvGrpSpPr>
          <p:cNvPr id="30" name="Group 29">
            <a:extLst>
              <a:ext uri="{FF2B5EF4-FFF2-40B4-BE49-F238E27FC236}">
                <a16:creationId xmlns:a16="http://schemas.microsoft.com/office/drawing/2014/main" id="{E211E704-C309-899C-AEDD-1110B1EC7C5E}"/>
              </a:ext>
            </a:extLst>
          </p:cNvPr>
          <p:cNvGrpSpPr/>
          <p:nvPr/>
        </p:nvGrpSpPr>
        <p:grpSpPr>
          <a:xfrm>
            <a:off x="6007311" y="2136263"/>
            <a:ext cx="548640" cy="548640"/>
            <a:chOff x="9387840" y="-936777"/>
            <a:chExt cx="548640" cy="548640"/>
          </a:xfrm>
        </p:grpSpPr>
        <p:sp>
          <p:nvSpPr>
            <p:cNvPr id="23" name="Shape 17"/>
            <p:cNvSpPr/>
            <p:nvPr/>
          </p:nvSpPr>
          <p:spPr>
            <a:xfrm>
              <a:off x="9387840" y="-936777"/>
              <a:ext cx="548640" cy="548640"/>
            </a:xfrm>
            <a:prstGeom prst="rect">
              <a:avLst/>
            </a:prstGeom>
            <a:solidFill>
              <a:srgbClr val="E25B4E"/>
            </a:solidFill>
            <a:ln/>
          </p:spPr>
          <p:txBody>
            <a:bodyPr/>
            <a:lstStyle/>
            <a:p>
              <a:endParaRPr lang="en-US" sz="2400"/>
            </a:p>
          </p:txBody>
        </p:sp>
        <p:pic>
          <p:nvPicPr>
            <p:cNvPr id="24" name="Image 4" descr="preencoded.png"/>
            <p:cNvPicPr>
              <a:picLocks noChangeAspect="1"/>
            </p:cNvPicPr>
            <p:nvPr/>
          </p:nvPicPr>
          <p:blipFill>
            <a:blip r:embed="rId6"/>
            <a:stretch>
              <a:fillRect/>
            </a:stretch>
          </p:blipFill>
          <p:spPr>
            <a:xfrm>
              <a:off x="9508542" y="-816075"/>
              <a:ext cx="307239" cy="307239"/>
            </a:xfrm>
            <a:prstGeom prst="rect">
              <a:avLst/>
            </a:prstGeom>
          </p:spPr>
        </p:pic>
      </p:grpSp>
      <p:pic>
        <p:nvPicPr>
          <p:cNvPr id="27" name="Picture 8" descr="Foundation Stabilizers - Foundation Repair's #1 Solution">
            <a:extLst>
              <a:ext uri="{FF2B5EF4-FFF2-40B4-BE49-F238E27FC236}">
                <a16:creationId xmlns:a16="http://schemas.microsoft.com/office/drawing/2014/main" id="{A0443A21-2DBA-EF94-C8BA-F5C8E0F0D8D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059" r="15563"/>
          <a:stretch>
            <a:fillRect/>
          </a:stretch>
        </p:blipFill>
        <p:spPr bwMode="auto">
          <a:xfrm>
            <a:off x="7194654" y="1700041"/>
            <a:ext cx="4997346" cy="403650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C5316655-B2F0-9B08-73A0-3A14098AC69F}"/>
              </a:ext>
            </a:extLst>
          </p:cNvPr>
          <p:cNvSpPr>
            <a:spLocks noGrp="1"/>
          </p:cNvSpPr>
          <p:nvPr>
            <p:ph type="title"/>
          </p:nvPr>
        </p:nvSpPr>
        <p:spPr>
          <a:xfrm>
            <a:off x="838199" y="135444"/>
            <a:ext cx="10243457" cy="729577"/>
          </a:xfrm>
        </p:spPr>
        <p:txBody>
          <a:bodyPr>
            <a:normAutofit/>
          </a:bodyPr>
          <a:lstStyle/>
          <a:p>
            <a:r>
              <a:rPr lang="en-US"/>
              <a:t>The thermal envelope — a building's jacket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3"/>
          <p:cNvSpPr/>
          <p:nvPr/>
        </p:nvSpPr>
        <p:spPr>
          <a:xfrm>
            <a:off x="609600" y="1112911"/>
            <a:ext cx="10972800" cy="426720"/>
          </a:xfrm>
          <a:prstGeom prst="rect">
            <a:avLst/>
          </a:prstGeom>
          <a:noFill/>
          <a:ln/>
        </p:spPr>
        <p:txBody>
          <a:bodyPr wrap="square" lIns="0" tIns="0" rIns="0" bIns="0" rtlCol="0" anchor="ctr"/>
          <a:lstStyle/>
          <a:p>
            <a:r>
              <a:rPr lang="en-US" sz="2400">
                <a:latin typeface="Calibri" pitchFamily="34" charset="0"/>
                <a:ea typeface="Calibri" pitchFamily="34" charset="-122"/>
                <a:cs typeface="Calibri" pitchFamily="34" charset="-120"/>
              </a:rPr>
              <a:t>Question: which side of the building gets the worst summer sun in CA?</a:t>
            </a:r>
            <a:endParaRPr lang="en-US" sz="2400"/>
          </a:p>
        </p:txBody>
      </p:sp>
      <p:pic>
        <p:nvPicPr>
          <p:cNvPr id="15" name="Picture 14">
            <a:extLst>
              <a:ext uri="{FF2B5EF4-FFF2-40B4-BE49-F238E27FC236}">
                <a16:creationId xmlns:a16="http://schemas.microsoft.com/office/drawing/2014/main" id="{0B111D62-7C82-2576-FECF-D526788A694A}"/>
              </a:ext>
            </a:extLst>
          </p:cNvPr>
          <p:cNvPicPr>
            <a:picLocks noChangeAspect="1"/>
          </p:cNvPicPr>
          <p:nvPr/>
        </p:nvPicPr>
        <p:blipFill>
          <a:blip r:embed="rId3"/>
          <a:stretch>
            <a:fillRect/>
          </a:stretch>
        </p:blipFill>
        <p:spPr>
          <a:xfrm>
            <a:off x="1715797" y="1787521"/>
            <a:ext cx="6709186" cy="4505107"/>
          </a:xfrm>
          <a:prstGeom prst="rect">
            <a:avLst/>
          </a:prstGeom>
        </p:spPr>
      </p:pic>
      <p:pic>
        <p:nvPicPr>
          <p:cNvPr id="16" name="Picture 15">
            <a:extLst>
              <a:ext uri="{FF2B5EF4-FFF2-40B4-BE49-F238E27FC236}">
                <a16:creationId xmlns:a16="http://schemas.microsoft.com/office/drawing/2014/main" id="{AB667EC6-C501-9E6F-56F1-4399B8622EE7}"/>
              </a:ext>
            </a:extLst>
          </p:cNvPr>
          <p:cNvPicPr>
            <a:picLocks noChangeAspect="1"/>
          </p:cNvPicPr>
          <p:nvPr/>
        </p:nvPicPr>
        <p:blipFill>
          <a:blip r:embed="rId4"/>
          <a:stretch>
            <a:fillRect/>
          </a:stretch>
        </p:blipFill>
        <p:spPr>
          <a:xfrm>
            <a:off x="8424983" y="1787520"/>
            <a:ext cx="3363485" cy="4505107"/>
          </a:xfrm>
          <a:prstGeom prst="rect">
            <a:avLst/>
          </a:prstGeom>
        </p:spPr>
      </p:pic>
      <p:sp>
        <p:nvSpPr>
          <p:cNvPr id="3" name="Title 2">
            <a:extLst>
              <a:ext uri="{FF2B5EF4-FFF2-40B4-BE49-F238E27FC236}">
                <a16:creationId xmlns:a16="http://schemas.microsoft.com/office/drawing/2014/main" id="{F793A643-37D1-08F1-88AC-86CD4577076C}"/>
              </a:ext>
            </a:extLst>
          </p:cNvPr>
          <p:cNvSpPr>
            <a:spLocks noGrp="1"/>
          </p:cNvSpPr>
          <p:nvPr>
            <p:ph type="title"/>
          </p:nvPr>
        </p:nvSpPr>
        <p:spPr>
          <a:xfrm>
            <a:off x="838200" y="135444"/>
            <a:ext cx="10257971" cy="729577"/>
          </a:xfrm>
        </p:spPr>
        <p:txBody>
          <a:bodyPr>
            <a:normAutofit/>
          </a:bodyPr>
          <a:lstStyle/>
          <a:p>
            <a:r>
              <a:rPr lang="en-US"/>
              <a:t>Sun + orientation and use of shading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3"/>
          <p:cNvSpPr/>
          <p:nvPr/>
        </p:nvSpPr>
        <p:spPr>
          <a:xfrm>
            <a:off x="792480" y="956461"/>
            <a:ext cx="10972800" cy="426720"/>
          </a:xfrm>
          <a:prstGeom prst="rect">
            <a:avLst/>
          </a:prstGeom>
          <a:noFill/>
          <a:ln/>
        </p:spPr>
        <p:txBody>
          <a:bodyPr wrap="square" lIns="0" tIns="0" rIns="0" bIns="0" rtlCol="0" anchor="ctr"/>
          <a:lstStyle/>
          <a:p>
            <a:r>
              <a:rPr lang="en-US" sz="1733">
                <a:solidFill>
                  <a:srgbClr val="6B7B78"/>
                </a:solidFill>
                <a:latin typeface="Calibri" pitchFamily="34" charset="0"/>
                <a:ea typeface="Calibri" pitchFamily="34" charset="-122"/>
                <a:cs typeface="Calibri" pitchFamily="34" charset="-120"/>
              </a:rPr>
              <a:t>Most modeling questions map to one of these.</a:t>
            </a:r>
            <a:endParaRPr lang="en-US" sz="1733"/>
          </a:p>
        </p:txBody>
      </p:sp>
      <p:sp>
        <p:nvSpPr>
          <p:cNvPr id="7" name="Shape 4"/>
          <p:cNvSpPr/>
          <p:nvPr/>
        </p:nvSpPr>
        <p:spPr>
          <a:xfrm>
            <a:off x="243840" y="2000099"/>
            <a:ext cx="2133600" cy="3901440"/>
          </a:xfrm>
          <a:prstGeom prst="rect">
            <a:avLst/>
          </a:prstGeom>
          <a:solidFill>
            <a:srgbClr val="FFFFFF"/>
          </a:solidFill>
          <a:ln/>
          <a:effectLst>
            <a:outerShdw blurRad="38100" dist="12700" dir="8100000" algn="bl" rotWithShape="0">
              <a:srgbClr val="000000">
                <a:alpha val="6000"/>
              </a:srgbClr>
            </a:outerShdw>
          </a:effectLst>
        </p:spPr>
        <p:txBody>
          <a:bodyPr/>
          <a:lstStyle/>
          <a:p>
            <a:endParaRPr lang="en-US" sz="2400"/>
          </a:p>
        </p:txBody>
      </p:sp>
      <p:sp>
        <p:nvSpPr>
          <p:cNvPr id="8" name="Shape 5"/>
          <p:cNvSpPr/>
          <p:nvPr/>
        </p:nvSpPr>
        <p:spPr>
          <a:xfrm>
            <a:off x="426720" y="2182979"/>
            <a:ext cx="609600" cy="609600"/>
          </a:xfrm>
          <a:prstGeom prst="rect">
            <a:avLst/>
          </a:prstGeom>
          <a:solidFill>
            <a:srgbClr val="0A8A7A"/>
          </a:solidFill>
          <a:ln/>
        </p:spPr>
        <p:txBody>
          <a:bodyPr/>
          <a:lstStyle/>
          <a:p>
            <a:endParaRPr lang="en-US" sz="2400"/>
          </a:p>
        </p:txBody>
      </p:sp>
      <p:pic>
        <p:nvPicPr>
          <p:cNvPr id="9" name="Image 1" descr="preencoded.png"/>
          <p:cNvPicPr>
            <a:picLocks noChangeAspect="1"/>
          </p:cNvPicPr>
          <p:nvPr/>
        </p:nvPicPr>
        <p:blipFill>
          <a:blip r:embed="rId3"/>
          <a:stretch>
            <a:fillRect/>
          </a:stretch>
        </p:blipFill>
        <p:spPr>
          <a:xfrm>
            <a:off x="560832" y="2317091"/>
            <a:ext cx="341376" cy="341376"/>
          </a:xfrm>
          <a:prstGeom prst="rect">
            <a:avLst/>
          </a:prstGeom>
        </p:spPr>
      </p:pic>
      <p:sp>
        <p:nvSpPr>
          <p:cNvPr id="10" name="Text 6"/>
          <p:cNvSpPr/>
          <p:nvPr/>
        </p:nvSpPr>
        <p:spPr>
          <a:xfrm>
            <a:off x="365760" y="2975459"/>
            <a:ext cx="1889760" cy="426720"/>
          </a:xfrm>
          <a:prstGeom prst="rect">
            <a:avLst/>
          </a:prstGeom>
          <a:noFill/>
          <a:ln/>
        </p:spPr>
        <p:txBody>
          <a:bodyPr wrap="square" lIns="0" tIns="0" rIns="0" bIns="0" rtlCol="0" anchor="ctr"/>
          <a:lstStyle/>
          <a:p>
            <a:r>
              <a:rPr lang="en-US" sz="1867" b="1">
                <a:solidFill>
                  <a:srgbClr val="1B2A4A"/>
                </a:solidFill>
                <a:latin typeface="Trebuchet MS" pitchFamily="34" charset="0"/>
                <a:ea typeface="Trebuchet MS" pitchFamily="34" charset="-122"/>
                <a:cs typeface="Trebuchet MS" pitchFamily="34" charset="-120"/>
              </a:rPr>
              <a:t>Envelope</a:t>
            </a:r>
            <a:endParaRPr lang="en-US" sz="1867"/>
          </a:p>
        </p:txBody>
      </p:sp>
      <p:sp>
        <p:nvSpPr>
          <p:cNvPr id="11" name="Text 7"/>
          <p:cNvSpPr/>
          <p:nvPr/>
        </p:nvSpPr>
        <p:spPr>
          <a:xfrm>
            <a:off x="365760" y="3463139"/>
            <a:ext cx="1889760" cy="609600"/>
          </a:xfrm>
          <a:prstGeom prst="rect">
            <a:avLst/>
          </a:prstGeom>
          <a:noFill/>
          <a:ln/>
        </p:spPr>
        <p:txBody>
          <a:bodyPr wrap="square" lIns="0" tIns="0" rIns="0" bIns="0" rtlCol="0" anchor="ctr"/>
          <a:lstStyle/>
          <a:p>
            <a:r>
              <a:rPr lang="en-US" sz="1200">
                <a:solidFill>
                  <a:srgbClr val="6B7B78"/>
                </a:solidFill>
                <a:latin typeface="Calibri" pitchFamily="34" charset="0"/>
                <a:ea typeface="Calibri" pitchFamily="34" charset="-122"/>
                <a:cs typeface="Calibri" pitchFamily="34" charset="-120"/>
              </a:rPr>
              <a:t>Insulation, windows, air sealing</a:t>
            </a:r>
            <a:endParaRPr lang="en-US" sz="1200"/>
          </a:p>
        </p:txBody>
      </p:sp>
      <p:sp>
        <p:nvSpPr>
          <p:cNvPr id="12" name="Shape 8"/>
          <p:cNvSpPr/>
          <p:nvPr/>
        </p:nvSpPr>
        <p:spPr>
          <a:xfrm>
            <a:off x="304800" y="4255619"/>
            <a:ext cx="2011680" cy="609600"/>
          </a:xfrm>
          <a:prstGeom prst="rect">
            <a:avLst/>
          </a:prstGeom>
          <a:solidFill>
            <a:srgbClr val="F5F6F8"/>
          </a:solidFill>
          <a:ln/>
        </p:spPr>
        <p:txBody>
          <a:bodyPr/>
          <a:lstStyle/>
          <a:p>
            <a:endParaRPr lang="en-US" sz="2400"/>
          </a:p>
        </p:txBody>
      </p:sp>
      <p:sp>
        <p:nvSpPr>
          <p:cNvPr id="13" name="Text 9"/>
          <p:cNvSpPr/>
          <p:nvPr/>
        </p:nvSpPr>
        <p:spPr>
          <a:xfrm>
            <a:off x="365760" y="4255619"/>
            <a:ext cx="1889760" cy="609600"/>
          </a:xfrm>
          <a:prstGeom prst="rect">
            <a:avLst/>
          </a:prstGeom>
          <a:noFill/>
          <a:ln/>
        </p:spPr>
        <p:txBody>
          <a:bodyPr wrap="square" lIns="0" tIns="0" rIns="0" bIns="0" rtlCol="0" anchor="ctr"/>
          <a:lstStyle/>
          <a:p>
            <a:r>
              <a:rPr lang="en-US" i="1">
                <a:solidFill>
                  <a:srgbClr val="0D6B5E"/>
                </a:solidFill>
                <a:latin typeface="Calibri" pitchFamily="34" charset="0"/>
                <a:ea typeface="Calibri" pitchFamily="34" charset="-122"/>
                <a:cs typeface="Calibri" pitchFamily="34" charset="-120"/>
              </a:rPr>
              <a:t>"What R-value is worth the cost?"</a:t>
            </a:r>
            <a:endParaRPr lang="en-US"/>
          </a:p>
        </p:txBody>
      </p:sp>
      <p:sp>
        <p:nvSpPr>
          <p:cNvPr id="14" name="Shape 10"/>
          <p:cNvSpPr/>
          <p:nvPr/>
        </p:nvSpPr>
        <p:spPr>
          <a:xfrm>
            <a:off x="2621280" y="2000099"/>
            <a:ext cx="2133600" cy="3901440"/>
          </a:xfrm>
          <a:prstGeom prst="rect">
            <a:avLst/>
          </a:prstGeom>
          <a:solidFill>
            <a:srgbClr val="FFFFFF"/>
          </a:solidFill>
          <a:ln/>
          <a:effectLst>
            <a:outerShdw blurRad="38100" dist="12700" dir="8100000" algn="bl" rotWithShape="0">
              <a:srgbClr val="000000">
                <a:alpha val="6000"/>
              </a:srgbClr>
            </a:outerShdw>
          </a:effectLst>
        </p:spPr>
        <p:txBody>
          <a:bodyPr/>
          <a:lstStyle/>
          <a:p>
            <a:endParaRPr lang="en-US" sz="2400"/>
          </a:p>
        </p:txBody>
      </p:sp>
      <p:sp>
        <p:nvSpPr>
          <p:cNvPr id="15" name="Shape 11"/>
          <p:cNvSpPr/>
          <p:nvPr/>
        </p:nvSpPr>
        <p:spPr>
          <a:xfrm>
            <a:off x="2804160" y="2182979"/>
            <a:ext cx="609600" cy="609600"/>
          </a:xfrm>
          <a:prstGeom prst="rect">
            <a:avLst/>
          </a:prstGeom>
          <a:solidFill>
            <a:srgbClr val="E8912D"/>
          </a:solidFill>
          <a:ln/>
        </p:spPr>
        <p:txBody>
          <a:bodyPr/>
          <a:lstStyle/>
          <a:p>
            <a:endParaRPr lang="en-US" sz="2400"/>
          </a:p>
        </p:txBody>
      </p:sp>
      <p:pic>
        <p:nvPicPr>
          <p:cNvPr id="16" name="Image 2" descr="preencoded.png"/>
          <p:cNvPicPr>
            <a:picLocks noChangeAspect="1"/>
          </p:cNvPicPr>
          <p:nvPr/>
        </p:nvPicPr>
        <p:blipFill>
          <a:blip r:embed="rId4"/>
          <a:stretch>
            <a:fillRect/>
          </a:stretch>
        </p:blipFill>
        <p:spPr>
          <a:xfrm>
            <a:off x="2938272" y="2317091"/>
            <a:ext cx="341376" cy="341376"/>
          </a:xfrm>
          <a:prstGeom prst="rect">
            <a:avLst/>
          </a:prstGeom>
        </p:spPr>
      </p:pic>
      <p:sp>
        <p:nvSpPr>
          <p:cNvPr id="17" name="Text 12"/>
          <p:cNvSpPr/>
          <p:nvPr/>
        </p:nvSpPr>
        <p:spPr>
          <a:xfrm>
            <a:off x="2743200" y="2975459"/>
            <a:ext cx="1889760" cy="426720"/>
          </a:xfrm>
          <a:prstGeom prst="rect">
            <a:avLst/>
          </a:prstGeom>
          <a:noFill/>
          <a:ln/>
        </p:spPr>
        <p:txBody>
          <a:bodyPr wrap="square" lIns="0" tIns="0" rIns="0" bIns="0" rtlCol="0" anchor="ctr"/>
          <a:lstStyle/>
          <a:p>
            <a:r>
              <a:rPr lang="en-US" sz="1867" b="1">
                <a:solidFill>
                  <a:srgbClr val="1B2A4A"/>
                </a:solidFill>
                <a:latin typeface="Trebuchet MS" pitchFamily="34" charset="0"/>
                <a:ea typeface="Trebuchet MS" pitchFamily="34" charset="-122"/>
                <a:cs typeface="Trebuchet MS" pitchFamily="34" charset="-120"/>
              </a:rPr>
              <a:t>Loads</a:t>
            </a:r>
            <a:endParaRPr lang="en-US" sz="1867"/>
          </a:p>
        </p:txBody>
      </p:sp>
      <p:sp>
        <p:nvSpPr>
          <p:cNvPr id="18" name="Text 13"/>
          <p:cNvSpPr/>
          <p:nvPr/>
        </p:nvSpPr>
        <p:spPr>
          <a:xfrm>
            <a:off x="2743200" y="3463139"/>
            <a:ext cx="1889760" cy="609600"/>
          </a:xfrm>
          <a:prstGeom prst="rect">
            <a:avLst/>
          </a:prstGeom>
          <a:noFill/>
          <a:ln/>
        </p:spPr>
        <p:txBody>
          <a:bodyPr wrap="square" lIns="0" tIns="0" rIns="0" bIns="0" rtlCol="0" anchor="ctr"/>
          <a:lstStyle/>
          <a:p>
            <a:r>
              <a:rPr lang="en-US" sz="1200">
                <a:solidFill>
                  <a:srgbClr val="6B7B78"/>
                </a:solidFill>
                <a:latin typeface="Calibri" pitchFamily="34" charset="0"/>
                <a:ea typeface="Calibri" pitchFamily="34" charset="-122"/>
                <a:cs typeface="Calibri" pitchFamily="34" charset="-120"/>
              </a:rPr>
              <a:t>People, plug loads, process, schedules</a:t>
            </a:r>
            <a:endParaRPr lang="en-US" sz="1200"/>
          </a:p>
        </p:txBody>
      </p:sp>
      <p:sp>
        <p:nvSpPr>
          <p:cNvPr id="19" name="Shape 14"/>
          <p:cNvSpPr/>
          <p:nvPr/>
        </p:nvSpPr>
        <p:spPr>
          <a:xfrm>
            <a:off x="2682240" y="4255619"/>
            <a:ext cx="2011680" cy="609600"/>
          </a:xfrm>
          <a:prstGeom prst="rect">
            <a:avLst/>
          </a:prstGeom>
          <a:solidFill>
            <a:srgbClr val="F5F6F8"/>
          </a:solidFill>
          <a:ln/>
        </p:spPr>
        <p:txBody>
          <a:bodyPr/>
          <a:lstStyle/>
          <a:p>
            <a:endParaRPr lang="en-US" sz="2400"/>
          </a:p>
        </p:txBody>
      </p:sp>
      <p:sp>
        <p:nvSpPr>
          <p:cNvPr id="20" name="Text 15"/>
          <p:cNvSpPr/>
          <p:nvPr/>
        </p:nvSpPr>
        <p:spPr>
          <a:xfrm>
            <a:off x="2743200" y="4255619"/>
            <a:ext cx="1889760" cy="609600"/>
          </a:xfrm>
          <a:prstGeom prst="rect">
            <a:avLst/>
          </a:prstGeom>
          <a:noFill/>
          <a:ln/>
        </p:spPr>
        <p:txBody>
          <a:bodyPr wrap="square" lIns="0" tIns="0" rIns="0" bIns="0" rtlCol="0" anchor="ctr"/>
          <a:lstStyle/>
          <a:p>
            <a:r>
              <a:rPr lang="en-US" i="1">
                <a:solidFill>
                  <a:srgbClr val="0D6B5E"/>
                </a:solidFill>
                <a:latin typeface="Calibri" pitchFamily="34" charset="0"/>
                <a:ea typeface="Calibri" pitchFamily="34" charset="-122"/>
                <a:cs typeface="Calibri" pitchFamily="34" charset="-120"/>
              </a:rPr>
              <a:t>"How much heat do occupants add?"</a:t>
            </a:r>
            <a:endParaRPr lang="en-US"/>
          </a:p>
        </p:txBody>
      </p:sp>
      <p:sp>
        <p:nvSpPr>
          <p:cNvPr id="21" name="Shape 16"/>
          <p:cNvSpPr/>
          <p:nvPr/>
        </p:nvSpPr>
        <p:spPr>
          <a:xfrm>
            <a:off x="4998720" y="2000099"/>
            <a:ext cx="2133600" cy="3901440"/>
          </a:xfrm>
          <a:prstGeom prst="rect">
            <a:avLst/>
          </a:prstGeom>
          <a:solidFill>
            <a:srgbClr val="FFFFFF"/>
          </a:solidFill>
          <a:ln/>
          <a:effectLst>
            <a:outerShdw blurRad="38100" dist="12700" dir="8100000" algn="bl" rotWithShape="0">
              <a:srgbClr val="000000">
                <a:alpha val="6000"/>
              </a:srgbClr>
            </a:outerShdw>
          </a:effectLst>
        </p:spPr>
        <p:txBody>
          <a:bodyPr/>
          <a:lstStyle/>
          <a:p>
            <a:endParaRPr lang="en-US" sz="2400"/>
          </a:p>
        </p:txBody>
      </p:sp>
      <p:sp>
        <p:nvSpPr>
          <p:cNvPr id="22" name="Shape 17"/>
          <p:cNvSpPr/>
          <p:nvPr/>
        </p:nvSpPr>
        <p:spPr>
          <a:xfrm>
            <a:off x="5181600" y="2182979"/>
            <a:ext cx="609600" cy="609600"/>
          </a:xfrm>
          <a:prstGeom prst="rect">
            <a:avLst/>
          </a:prstGeom>
          <a:solidFill>
            <a:srgbClr val="1B2A4A"/>
          </a:solidFill>
          <a:ln/>
        </p:spPr>
        <p:txBody>
          <a:bodyPr/>
          <a:lstStyle/>
          <a:p>
            <a:endParaRPr lang="en-US" sz="2400"/>
          </a:p>
        </p:txBody>
      </p:sp>
      <p:pic>
        <p:nvPicPr>
          <p:cNvPr id="23" name="Image 3" descr="preencoded.png"/>
          <p:cNvPicPr>
            <a:picLocks noChangeAspect="1"/>
          </p:cNvPicPr>
          <p:nvPr/>
        </p:nvPicPr>
        <p:blipFill>
          <a:blip r:embed="rId5"/>
          <a:stretch>
            <a:fillRect/>
          </a:stretch>
        </p:blipFill>
        <p:spPr>
          <a:xfrm>
            <a:off x="5315712" y="2317091"/>
            <a:ext cx="341376" cy="341376"/>
          </a:xfrm>
          <a:prstGeom prst="rect">
            <a:avLst/>
          </a:prstGeom>
        </p:spPr>
      </p:pic>
      <p:sp>
        <p:nvSpPr>
          <p:cNvPr id="24" name="Text 18"/>
          <p:cNvSpPr/>
          <p:nvPr/>
        </p:nvSpPr>
        <p:spPr>
          <a:xfrm>
            <a:off x="5120640" y="2975459"/>
            <a:ext cx="1889760" cy="426720"/>
          </a:xfrm>
          <a:prstGeom prst="rect">
            <a:avLst/>
          </a:prstGeom>
          <a:noFill/>
          <a:ln/>
        </p:spPr>
        <p:txBody>
          <a:bodyPr wrap="square" lIns="0" tIns="0" rIns="0" bIns="0" rtlCol="0" anchor="ctr"/>
          <a:lstStyle/>
          <a:p>
            <a:r>
              <a:rPr lang="en-US" sz="1867" b="1">
                <a:solidFill>
                  <a:srgbClr val="1B2A4A"/>
                </a:solidFill>
                <a:latin typeface="Trebuchet MS" pitchFamily="34" charset="0"/>
                <a:ea typeface="Trebuchet MS" pitchFamily="34" charset="-122"/>
                <a:cs typeface="Trebuchet MS" pitchFamily="34" charset="-120"/>
              </a:rPr>
              <a:t>Systems</a:t>
            </a:r>
            <a:endParaRPr lang="en-US" sz="1867"/>
          </a:p>
        </p:txBody>
      </p:sp>
      <p:sp>
        <p:nvSpPr>
          <p:cNvPr id="25" name="Text 19"/>
          <p:cNvSpPr/>
          <p:nvPr/>
        </p:nvSpPr>
        <p:spPr>
          <a:xfrm>
            <a:off x="5120640" y="3463139"/>
            <a:ext cx="1889760" cy="609600"/>
          </a:xfrm>
          <a:prstGeom prst="rect">
            <a:avLst/>
          </a:prstGeom>
          <a:noFill/>
          <a:ln/>
        </p:spPr>
        <p:txBody>
          <a:bodyPr wrap="square" lIns="0" tIns="0" rIns="0" bIns="0" rtlCol="0" anchor="ctr"/>
          <a:lstStyle/>
          <a:p>
            <a:r>
              <a:rPr lang="en-US" sz="1200">
                <a:solidFill>
                  <a:srgbClr val="6B7B78"/>
                </a:solidFill>
                <a:latin typeface="Calibri" pitchFamily="34" charset="0"/>
                <a:ea typeface="Calibri" pitchFamily="34" charset="-122"/>
                <a:cs typeface="Calibri" pitchFamily="34" charset="-120"/>
              </a:rPr>
              <a:t>HVAC, water heating, ventilation</a:t>
            </a:r>
            <a:endParaRPr lang="en-US" sz="1200"/>
          </a:p>
        </p:txBody>
      </p:sp>
      <p:sp>
        <p:nvSpPr>
          <p:cNvPr id="26" name="Shape 20"/>
          <p:cNvSpPr/>
          <p:nvPr/>
        </p:nvSpPr>
        <p:spPr>
          <a:xfrm>
            <a:off x="5059680" y="4255619"/>
            <a:ext cx="2011680" cy="609600"/>
          </a:xfrm>
          <a:prstGeom prst="rect">
            <a:avLst/>
          </a:prstGeom>
          <a:solidFill>
            <a:srgbClr val="F5F6F8"/>
          </a:solidFill>
          <a:ln/>
        </p:spPr>
        <p:txBody>
          <a:bodyPr/>
          <a:lstStyle/>
          <a:p>
            <a:endParaRPr lang="en-US" sz="3600"/>
          </a:p>
        </p:txBody>
      </p:sp>
      <p:sp>
        <p:nvSpPr>
          <p:cNvPr id="27" name="Text 21"/>
          <p:cNvSpPr/>
          <p:nvPr/>
        </p:nvSpPr>
        <p:spPr>
          <a:xfrm>
            <a:off x="5120640" y="4255619"/>
            <a:ext cx="1889760" cy="609600"/>
          </a:xfrm>
          <a:prstGeom prst="rect">
            <a:avLst/>
          </a:prstGeom>
          <a:noFill/>
          <a:ln/>
        </p:spPr>
        <p:txBody>
          <a:bodyPr wrap="square" lIns="0" tIns="0" rIns="0" bIns="0" rtlCol="0" anchor="ctr"/>
          <a:lstStyle/>
          <a:p>
            <a:r>
              <a:rPr lang="en-US" i="1">
                <a:solidFill>
                  <a:srgbClr val="0D6B5E"/>
                </a:solidFill>
                <a:latin typeface="Calibri" pitchFamily="34" charset="0"/>
                <a:ea typeface="Calibri" pitchFamily="34" charset="-122"/>
                <a:cs typeface="Calibri" pitchFamily="34" charset="-120"/>
              </a:rPr>
              <a:t>"VRF vs VAV, which wins here?"</a:t>
            </a:r>
            <a:endParaRPr lang="en-US"/>
          </a:p>
        </p:txBody>
      </p:sp>
      <p:sp>
        <p:nvSpPr>
          <p:cNvPr id="28" name="Shape 22"/>
          <p:cNvSpPr/>
          <p:nvPr/>
        </p:nvSpPr>
        <p:spPr>
          <a:xfrm>
            <a:off x="7376160" y="2000099"/>
            <a:ext cx="2133600" cy="3901440"/>
          </a:xfrm>
          <a:prstGeom prst="rect">
            <a:avLst/>
          </a:prstGeom>
          <a:solidFill>
            <a:srgbClr val="FFFFFF"/>
          </a:solidFill>
          <a:ln/>
          <a:effectLst>
            <a:outerShdw blurRad="38100" dist="12700" dir="8100000" algn="bl" rotWithShape="0">
              <a:srgbClr val="000000">
                <a:alpha val="6000"/>
              </a:srgbClr>
            </a:outerShdw>
          </a:effectLst>
        </p:spPr>
        <p:txBody>
          <a:bodyPr/>
          <a:lstStyle/>
          <a:p>
            <a:endParaRPr lang="en-US" sz="2400"/>
          </a:p>
        </p:txBody>
      </p:sp>
      <p:sp>
        <p:nvSpPr>
          <p:cNvPr id="29" name="Shape 23"/>
          <p:cNvSpPr/>
          <p:nvPr/>
        </p:nvSpPr>
        <p:spPr>
          <a:xfrm>
            <a:off x="7559040" y="2182979"/>
            <a:ext cx="609600" cy="609600"/>
          </a:xfrm>
          <a:prstGeom prst="rect">
            <a:avLst/>
          </a:prstGeom>
          <a:solidFill>
            <a:srgbClr val="2E9E6B"/>
          </a:solidFill>
          <a:ln/>
        </p:spPr>
        <p:txBody>
          <a:bodyPr/>
          <a:lstStyle/>
          <a:p>
            <a:endParaRPr lang="en-US" sz="2400"/>
          </a:p>
        </p:txBody>
      </p:sp>
      <p:pic>
        <p:nvPicPr>
          <p:cNvPr id="30" name="Image 4" descr="preencoded.png"/>
          <p:cNvPicPr>
            <a:picLocks noChangeAspect="1"/>
          </p:cNvPicPr>
          <p:nvPr/>
        </p:nvPicPr>
        <p:blipFill>
          <a:blip r:embed="rId6"/>
          <a:stretch>
            <a:fillRect/>
          </a:stretch>
        </p:blipFill>
        <p:spPr>
          <a:xfrm>
            <a:off x="7693152" y="2317091"/>
            <a:ext cx="341376" cy="341376"/>
          </a:xfrm>
          <a:prstGeom prst="rect">
            <a:avLst/>
          </a:prstGeom>
        </p:spPr>
      </p:pic>
      <p:sp>
        <p:nvSpPr>
          <p:cNvPr id="31" name="Text 24"/>
          <p:cNvSpPr/>
          <p:nvPr/>
        </p:nvSpPr>
        <p:spPr>
          <a:xfrm>
            <a:off x="7498080" y="2975459"/>
            <a:ext cx="1889760" cy="426720"/>
          </a:xfrm>
          <a:prstGeom prst="rect">
            <a:avLst/>
          </a:prstGeom>
          <a:noFill/>
          <a:ln/>
        </p:spPr>
        <p:txBody>
          <a:bodyPr wrap="square" lIns="0" tIns="0" rIns="0" bIns="0" rtlCol="0" anchor="ctr"/>
          <a:lstStyle/>
          <a:p>
            <a:r>
              <a:rPr lang="en-US" sz="1867" b="1">
                <a:solidFill>
                  <a:srgbClr val="1B2A4A"/>
                </a:solidFill>
                <a:latin typeface="Trebuchet MS" pitchFamily="34" charset="0"/>
                <a:ea typeface="Trebuchet MS" pitchFamily="34" charset="-122"/>
                <a:cs typeface="Trebuchet MS" pitchFamily="34" charset="-120"/>
              </a:rPr>
              <a:t>Controls</a:t>
            </a:r>
            <a:endParaRPr lang="en-US" sz="1867"/>
          </a:p>
        </p:txBody>
      </p:sp>
      <p:sp>
        <p:nvSpPr>
          <p:cNvPr id="32" name="Text 25"/>
          <p:cNvSpPr/>
          <p:nvPr/>
        </p:nvSpPr>
        <p:spPr>
          <a:xfrm>
            <a:off x="7498080" y="3463139"/>
            <a:ext cx="1889760" cy="609600"/>
          </a:xfrm>
          <a:prstGeom prst="rect">
            <a:avLst/>
          </a:prstGeom>
          <a:noFill/>
          <a:ln/>
        </p:spPr>
        <p:txBody>
          <a:bodyPr wrap="square" lIns="0" tIns="0" rIns="0" bIns="0" rtlCol="0" anchor="ctr"/>
          <a:lstStyle/>
          <a:p>
            <a:r>
              <a:rPr lang="en-US" sz="1200">
                <a:solidFill>
                  <a:srgbClr val="6B7B78"/>
                </a:solidFill>
                <a:latin typeface="Calibri" pitchFamily="34" charset="0"/>
                <a:ea typeface="Calibri" pitchFamily="34" charset="-122"/>
                <a:cs typeface="Calibri" pitchFamily="34" charset="-120"/>
              </a:rPr>
              <a:t>Setpoints, sensors, sequences</a:t>
            </a:r>
            <a:endParaRPr lang="en-US" sz="1200"/>
          </a:p>
        </p:txBody>
      </p:sp>
      <p:sp>
        <p:nvSpPr>
          <p:cNvPr id="33" name="Shape 26"/>
          <p:cNvSpPr/>
          <p:nvPr/>
        </p:nvSpPr>
        <p:spPr>
          <a:xfrm>
            <a:off x="7437120" y="4255619"/>
            <a:ext cx="2011680" cy="609600"/>
          </a:xfrm>
          <a:prstGeom prst="rect">
            <a:avLst/>
          </a:prstGeom>
          <a:solidFill>
            <a:srgbClr val="F5F6F8"/>
          </a:solidFill>
          <a:ln/>
        </p:spPr>
        <p:txBody>
          <a:bodyPr/>
          <a:lstStyle/>
          <a:p>
            <a:endParaRPr lang="en-US" sz="2400"/>
          </a:p>
        </p:txBody>
      </p:sp>
      <p:sp>
        <p:nvSpPr>
          <p:cNvPr id="34" name="Text 27"/>
          <p:cNvSpPr/>
          <p:nvPr/>
        </p:nvSpPr>
        <p:spPr>
          <a:xfrm>
            <a:off x="7498080" y="4255619"/>
            <a:ext cx="1889760" cy="609600"/>
          </a:xfrm>
          <a:prstGeom prst="rect">
            <a:avLst/>
          </a:prstGeom>
          <a:noFill/>
          <a:ln/>
        </p:spPr>
        <p:txBody>
          <a:bodyPr wrap="square" lIns="0" tIns="0" rIns="0" bIns="0" rtlCol="0" anchor="ctr"/>
          <a:lstStyle/>
          <a:p>
            <a:r>
              <a:rPr lang="en-US" i="1">
                <a:solidFill>
                  <a:srgbClr val="0D6B5E"/>
                </a:solidFill>
                <a:latin typeface="Calibri" pitchFamily="34" charset="0"/>
                <a:ea typeface="Calibri" pitchFamily="34" charset="-122"/>
                <a:cs typeface="Calibri" pitchFamily="34" charset="-120"/>
              </a:rPr>
              <a:t>"Can night-flush cut cooling by 30%?"</a:t>
            </a:r>
            <a:endParaRPr lang="en-US"/>
          </a:p>
        </p:txBody>
      </p:sp>
      <p:sp>
        <p:nvSpPr>
          <p:cNvPr id="35" name="Shape 28"/>
          <p:cNvSpPr/>
          <p:nvPr/>
        </p:nvSpPr>
        <p:spPr>
          <a:xfrm>
            <a:off x="9753600" y="2000099"/>
            <a:ext cx="2133600" cy="3901440"/>
          </a:xfrm>
          <a:prstGeom prst="rect">
            <a:avLst/>
          </a:prstGeom>
          <a:solidFill>
            <a:srgbClr val="FFFFFF"/>
          </a:solidFill>
          <a:ln/>
          <a:effectLst>
            <a:outerShdw blurRad="38100" dist="12700" dir="8100000" algn="bl" rotWithShape="0">
              <a:srgbClr val="000000">
                <a:alpha val="6000"/>
              </a:srgbClr>
            </a:outerShdw>
          </a:effectLst>
        </p:spPr>
        <p:txBody>
          <a:bodyPr/>
          <a:lstStyle/>
          <a:p>
            <a:endParaRPr lang="en-US" sz="2400"/>
          </a:p>
        </p:txBody>
      </p:sp>
      <p:sp>
        <p:nvSpPr>
          <p:cNvPr id="36" name="Shape 29"/>
          <p:cNvSpPr/>
          <p:nvPr/>
        </p:nvSpPr>
        <p:spPr>
          <a:xfrm>
            <a:off x="9936480" y="2182979"/>
            <a:ext cx="609600" cy="609600"/>
          </a:xfrm>
          <a:prstGeom prst="rect">
            <a:avLst/>
          </a:prstGeom>
          <a:solidFill>
            <a:srgbClr val="E25B4E"/>
          </a:solidFill>
          <a:ln/>
        </p:spPr>
        <p:txBody>
          <a:bodyPr/>
          <a:lstStyle/>
          <a:p>
            <a:endParaRPr lang="en-US" sz="2400"/>
          </a:p>
        </p:txBody>
      </p:sp>
      <p:pic>
        <p:nvPicPr>
          <p:cNvPr id="37" name="Image 5" descr="preencoded.png"/>
          <p:cNvPicPr>
            <a:picLocks noChangeAspect="1"/>
          </p:cNvPicPr>
          <p:nvPr/>
        </p:nvPicPr>
        <p:blipFill>
          <a:blip r:embed="rId7"/>
          <a:stretch>
            <a:fillRect/>
          </a:stretch>
        </p:blipFill>
        <p:spPr>
          <a:xfrm>
            <a:off x="10070592" y="2317091"/>
            <a:ext cx="341376" cy="341376"/>
          </a:xfrm>
          <a:prstGeom prst="rect">
            <a:avLst/>
          </a:prstGeom>
        </p:spPr>
      </p:pic>
      <p:sp>
        <p:nvSpPr>
          <p:cNvPr id="38" name="Text 30"/>
          <p:cNvSpPr/>
          <p:nvPr/>
        </p:nvSpPr>
        <p:spPr>
          <a:xfrm>
            <a:off x="9875520" y="2975459"/>
            <a:ext cx="1889760" cy="426720"/>
          </a:xfrm>
          <a:prstGeom prst="rect">
            <a:avLst/>
          </a:prstGeom>
          <a:noFill/>
          <a:ln/>
        </p:spPr>
        <p:txBody>
          <a:bodyPr wrap="square" lIns="0" tIns="0" rIns="0" bIns="0" rtlCol="0" anchor="ctr"/>
          <a:lstStyle/>
          <a:p>
            <a:r>
              <a:rPr lang="en-US" sz="1867" b="1">
                <a:solidFill>
                  <a:srgbClr val="1B2A4A"/>
                </a:solidFill>
                <a:latin typeface="Trebuchet MS" pitchFamily="34" charset="0"/>
                <a:ea typeface="Trebuchet MS" pitchFamily="34" charset="-122"/>
                <a:cs typeface="Trebuchet MS" pitchFamily="34" charset="-120"/>
              </a:rPr>
              <a:t>Renewables</a:t>
            </a:r>
            <a:endParaRPr lang="en-US" sz="1867"/>
          </a:p>
        </p:txBody>
      </p:sp>
      <p:sp>
        <p:nvSpPr>
          <p:cNvPr id="39" name="Text 31"/>
          <p:cNvSpPr/>
          <p:nvPr/>
        </p:nvSpPr>
        <p:spPr>
          <a:xfrm>
            <a:off x="9875520" y="3463139"/>
            <a:ext cx="1889760" cy="609600"/>
          </a:xfrm>
          <a:prstGeom prst="rect">
            <a:avLst/>
          </a:prstGeom>
          <a:noFill/>
          <a:ln/>
        </p:spPr>
        <p:txBody>
          <a:bodyPr wrap="square" lIns="0" tIns="0" rIns="0" bIns="0" rtlCol="0" anchor="ctr"/>
          <a:lstStyle/>
          <a:p>
            <a:r>
              <a:rPr lang="en-US" sz="1200">
                <a:solidFill>
                  <a:srgbClr val="6B7B78"/>
                </a:solidFill>
                <a:latin typeface="Calibri" pitchFamily="34" charset="0"/>
                <a:ea typeface="Calibri" pitchFamily="34" charset="-122"/>
                <a:cs typeface="Calibri" pitchFamily="34" charset="-120"/>
              </a:rPr>
              <a:t>PV, storage, demand flexibility</a:t>
            </a:r>
            <a:endParaRPr lang="en-US" sz="1200"/>
          </a:p>
        </p:txBody>
      </p:sp>
      <p:sp>
        <p:nvSpPr>
          <p:cNvPr id="40" name="Shape 32"/>
          <p:cNvSpPr/>
          <p:nvPr/>
        </p:nvSpPr>
        <p:spPr>
          <a:xfrm>
            <a:off x="9814560" y="4255619"/>
            <a:ext cx="2011680" cy="609600"/>
          </a:xfrm>
          <a:prstGeom prst="rect">
            <a:avLst/>
          </a:prstGeom>
          <a:solidFill>
            <a:srgbClr val="F5F6F8"/>
          </a:solidFill>
          <a:ln/>
        </p:spPr>
        <p:txBody>
          <a:bodyPr/>
          <a:lstStyle/>
          <a:p>
            <a:endParaRPr lang="en-US" sz="2400"/>
          </a:p>
        </p:txBody>
      </p:sp>
      <p:sp>
        <p:nvSpPr>
          <p:cNvPr id="41" name="Text 33"/>
          <p:cNvSpPr/>
          <p:nvPr/>
        </p:nvSpPr>
        <p:spPr>
          <a:xfrm>
            <a:off x="9875520" y="4255619"/>
            <a:ext cx="1889760" cy="609600"/>
          </a:xfrm>
          <a:prstGeom prst="rect">
            <a:avLst/>
          </a:prstGeom>
          <a:noFill/>
          <a:ln/>
        </p:spPr>
        <p:txBody>
          <a:bodyPr wrap="square" lIns="0" tIns="0" rIns="0" bIns="0" rtlCol="0" anchor="ctr"/>
          <a:lstStyle/>
          <a:p>
            <a:r>
              <a:rPr lang="en-US" i="1">
                <a:solidFill>
                  <a:srgbClr val="0D6B5E"/>
                </a:solidFill>
                <a:latin typeface="Calibri" pitchFamily="34" charset="0"/>
                <a:ea typeface="Calibri" pitchFamily="34" charset="-122"/>
                <a:cs typeface="Calibri" pitchFamily="34" charset="-120"/>
              </a:rPr>
              <a:t>"How much PV to hit net zero?"</a:t>
            </a:r>
            <a:endParaRPr lang="en-US"/>
          </a:p>
        </p:txBody>
      </p:sp>
      <p:sp>
        <p:nvSpPr>
          <p:cNvPr id="2" name="Title 1">
            <a:extLst>
              <a:ext uri="{FF2B5EF4-FFF2-40B4-BE49-F238E27FC236}">
                <a16:creationId xmlns:a16="http://schemas.microsoft.com/office/drawing/2014/main" id="{9BB48150-CE6C-FC4D-5E8F-CCAE34612D46}"/>
              </a:ext>
            </a:extLst>
          </p:cNvPr>
          <p:cNvSpPr>
            <a:spLocks noGrp="1"/>
          </p:cNvSpPr>
          <p:nvPr>
            <p:ph type="title"/>
          </p:nvPr>
        </p:nvSpPr>
        <p:spPr>
          <a:xfrm>
            <a:off x="838199" y="135444"/>
            <a:ext cx="10040257" cy="729577"/>
          </a:xfrm>
        </p:spPr>
        <p:txBody>
          <a:bodyPr>
            <a:normAutofit/>
          </a:bodyPr>
          <a:lstStyle/>
          <a:p>
            <a:r>
              <a:rPr lang="en-US"/>
              <a:t>The 5 levers you can pull</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TextBox 519">
            <a:extLst>
              <a:ext uri="{FF2B5EF4-FFF2-40B4-BE49-F238E27FC236}">
                <a16:creationId xmlns:a16="http://schemas.microsoft.com/office/drawing/2014/main" id="{899915FE-C36B-6BCC-DDA8-691E31A44EE2}"/>
              </a:ext>
            </a:extLst>
          </p:cNvPr>
          <p:cNvSpPr txBox="1"/>
          <p:nvPr/>
        </p:nvSpPr>
        <p:spPr>
          <a:xfrm>
            <a:off x="850265" y="1004484"/>
            <a:ext cx="4821850" cy="369332"/>
          </a:xfrm>
          <a:prstGeom prst="rect">
            <a:avLst/>
          </a:prstGeom>
          <a:noFill/>
        </p:spPr>
        <p:txBody>
          <a:bodyPr wrap="square" rtlCol="0">
            <a:spAutoFit/>
          </a:bodyPr>
          <a:lstStyle/>
          <a:p>
            <a:r>
              <a:rPr lang="en-US" i="1"/>
              <a:t>Efficient Fans, Cooling, Heating, Fresh Air choices</a:t>
            </a:r>
          </a:p>
        </p:txBody>
      </p:sp>
      <p:grpSp>
        <p:nvGrpSpPr>
          <p:cNvPr id="22" name="Group 21">
            <a:extLst>
              <a:ext uri="{FF2B5EF4-FFF2-40B4-BE49-F238E27FC236}">
                <a16:creationId xmlns:a16="http://schemas.microsoft.com/office/drawing/2014/main" id="{6CDB1E15-2AB9-389D-01CE-01ACD6D32A62}"/>
              </a:ext>
            </a:extLst>
          </p:cNvPr>
          <p:cNvGrpSpPr/>
          <p:nvPr/>
        </p:nvGrpSpPr>
        <p:grpSpPr>
          <a:xfrm>
            <a:off x="429846" y="3286288"/>
            <a:ext cx="1889760" cy="1032584"/>
            <a:chOff x="354152" y="3078784"/>
            <a:chExt cx="1889760" cy="1032584"/>
          </a:xfrm>
        </p:grpSpPr>
        <p:sp>
          <p:nvSpPr>
            <p:cNvPr id="2" name="Shape 5">
              <a:extLst>
                <a:ext uri="{FF2B5EF4-FFF2-40B4-BE49-F238E27FC236}">
                  <a16:creationId xmlns:a16="http://schemas.microsoft.com/office/drawing/2014/main" id="{0C25E16E-B237-ABD0-41C7-CDE56085EF78}"/>
                </a:ext>
              </a:extLst>
            </p:cNvPr>
            <p:cNvSpPr/>
            <p:nvPr/>
          </p:nvSpPr>
          <p:spPr>
            <a:xfrm>
              <a:off x="415112" y="3078784"/>
              <a:ext cx="609600" cy="609600"/>
            </a:xfrm>
            <a:prstGeom prst="rect">
              <a:avLst/>
            </a:prstGeom>
            <a:solidFill>
              <a:srgbClr val="1AAFA0"/>
            </a:solidFill>
            <a:ln/>
          </p:spPr>
          <p:txBody>
            <a:bodyPr/>
            <a:lstStyle/>
            <a:p>
              <a:endParaRPr lang="en-US" sz="2400"/>
            </a:p>
          </p:txBody>
        </p:sp>
        <p:pic>
          <p:nvPicPr>
            <p:cNvPr id="3" name="Image 1" descr="preencoded.png">
              <a:extLst>
                <a:ext uri="{FF2B5EF4-FFF2-40B4-BE49-F238E27FC236}">
                  <a16:creationId xmlns:a16="http://schemas.microsoft.com/office/drawing/2014/main" id="{20CC3869-0CF0-5BBF-EDFB-10B46C966052}"/>
                </a:ext>
              </a:extLst>
            </p:cNvPr>
            <p:cNvPicPr>
              <a:picLocks noChangeAspect="1"/>
            </p:cNvPicPr>
            <p:nvPr/>
          </p:nvPicPr>
          <p:blipFill>
            <a:blip r:embed="rId3"/>
            <a:stretch>
              <a:fillRect/>
            </a:stretch>
          </p:blipFill>
          <p:spPr>
            <a:xfrm>
              <a:off x="549224" y="3212896"/>
              <a:ext cx="341376" cy="341376"/>
            </a:xfrm>
            <a:prstGeom prst="rect">
              <a:avLst/>
            </a:prstGeom>
          </p:spPr>
        </p:pic>
        <p:sp>
          <p:nvSpPr>
            <p:cNvPr id="4" name="Text 6">
              <a:extLst>
                <a:ext uri="{FF2B5EF4-FFF2-40B4-BE49-F238E27FC236}">
                  <a16:creationId xmlns:a16="http://schemas.microsoft.com/office/drawing/2014/main" id="{830B3BD0-FDBA-B6F4-8590-55379A744BF5}"/>
                </a:ext>
              </a:extLst>
            </p:cNvPr>
            <p:cNvSpPr/>
            <p:nvPr/>
          </p:nvSpPr>
          <p:spPr>
            <a:xfrm>
              <a:off x="354152" y="3684648"/>
              <a:ext cx="1889760" cy="426720"/>
            </a:xfrm>
            <a:prstGeom prst="rect">
              <a:avLst/>
            </a:prstGeom>
            <a:noFill/>
            <a:ln/>
          </p:spPr>
          <p:txBody>
            <a:bodyPr wrap="square" lIns="0" tIns="0" rIns="0" bIns="0" rtlCol="0" anchor="ctr"/>
            <a:lstStyle/>
            <a:p>
              <a:r>
                <a:rPr lang="en-US" sz="1867">
                  <a:solidFill>
                    <a:srgbClr val="1B2A4A"/>
                  </a:solidFill>
                  <a:latin typeface="Trebuchet MS" pitchFamily="34" charset="0"/>
                  <a:ea typeface="Trebuchet MS" pitchFamily="34" charset="-122"/>
                  <a:cs typeface="Trebuchet MS" pitchFamily="34" charset="-120"/>
                </a:rPr>
                <a:t>Envelope</a:t>
              </a:r>
              <a:endParaRPr lang="en-US" sz="1867"/>
            </a:p>
          </p:txBody>
        </p:sp>
      </p:grpSp>
      <p:grpSp>
        <p:nvGrpSpPr>
          <p:cNvPr id="9" name="Group 8">
            <a:extLst>
              <a:ext uri="{FF2B5EF4-FFF2-40B4-BE49-F238E27FC236}">
                <a16:creationId xmlns:a16="http://schemas.microsoft.com/office/drawing/2014/main" id="{D386C169-FB0B-E051-E2E6-645CDC5D5133}"/>
              </a:ext>
            </a:extLst>
          </p:cNvPr>
          <p:cNvGrpSpPr/>
          <p:nvPr/>
        </p:nvGrpSpPr>
        <p:grpSpPr>
          <a:xfrm>
            <a:off x="3123685" y="5162779"/>
            <a:ext cx="707578" cy="986771"/>
            <a:chOff x="8268175" y="5237357"/>
            <a:chExt cx="707578" cy="986771"/>
          </a:xfrm>
        </p:grpSpPr>
        <p:sp>
          <p:nvSpPr>
            <p:cNvPr id="6" name="Shape 11">
              <a:extLst>
                <a:ext uri="{FF2B5EF4-FFF2-40B4-BE49-F238E27FC236}">
                  <a16:creationId xmlns:a16="http://schemas.microsoft.com/office/drawing/2014/main" id="{2157E1E2-7501-0A14-9DFD-7D7108D7F79A}"/>
                </a:ext>
              </a:extLst>
            </p:cNvPr>
            <p:cNvSpPr/>
            <p:nvPr/>
          </p:nvSpPr>
          <p:spPr>
            <a:xfrm>
              <a:off x="8271586" y="5237357"/>
              <a:ext cx="609600" cy="609600"/>
            </a:xfrm>
            <a:prstGeom prst="rect">
              <a:avLst/>
            </a:prstGeom>
            <a:solidFill>
              <a:srgbClr val="E8912D"/>
            </a:solidFill>
            <a:ln/>
          </p:spPr>
          <p:txBody>
            <a:bodyPr/>
            <a:lstStyle/>
            <a:p>
              <a:endParaRPr lang="en-US" sz="2400"/>
            </a:p>
          </p:txBody>
        </p:sp>
        <p:pic>
          <p:nvPicPr>
            <p:cNvPr id="7" name="Image 2" descr="preencoded.png">
              <a:extLst>
                <a:ext uri="{FF2B5EF4-FFF2-40B4-BE49-F238E27FC236}">
                  <a16:creationId xmlns:a16="http://schemas.microsoft.com/office/drawing/2014/main" id="{7E48CD93-6D59-B397-0CCD-FEAF3608350F}"/>
                </a:ext>
              </a:extLst>
            </p:cNvPr>
            <p:cNvPicPr>
              <a:picLocks noChangeAspect="1"/>
            </p:cNvPicPr>
            <p:nvPr/>
          </p:nvPicPr>
          <p:blipFill>
            <a:blip r:embed="rId4"/>
            <a:stretch>
              <a:fillRect/>
            </a:stretch>
          </p:blipFill>
          <p:spPr>
            <a:xfrm>
              <a:off x="8405698" y="5371469"/>
              <a:ext cx="341376" cy="341376"/>
            </a:xfrm>
            <a:prstGeom prst="rect">
              <a:avLst/>
            </a:prstGeom>
          </p:spPr>
        </p:pic>
        <p:sp>
          <p:nvSpPr>
            <p:cNvPr id="8" name="Text 12">
              <a:extLst>
                <a:ext uri="{FF2B5EF4-FFF2-40B4-BE49-F238E27FC236}">
                  <a16:creationId xmlns:a16="http://schemas.microsoft.com/office/drawing/2014/main" id="{861D8460-2DDB-91CE-91E4-F2A51BDE46AC}"/>
                </a:ext>
              </a:extLst>
            </p:cNvPr>
            <p:cNvSpPr/>
            <p:nvPr/>
          </p:nvSpPr>
          <p:spPr>
            <a:xfrm>
              <a:off x="8268175" y="5797408"/>
              <a:ext cx="707578" cy="426720"/>
            </a:xfrm>
            <a:prstGeom prst="rect">
              <a:avLst/>
            </a:prstGeom>
            <a:noFill/>
            <a:ln/>
          </p:spPr>
          <p:txBody>
            <a:bodyPr wrap="square" lIns="0" tIns="0" rIns="0" bIns="0" rtlCol="0" anchor="ctr"/>
            <a:lstStyle/>
            <a:p>
              <a:r>
                <a:rPr lang="en-US" sz="1867">
                  <a:solidFill>
                    <a:srgbClr val="1B2A4A"/>
                  </a:solidFill>
                  <a:latin typeface="Trebuchet MS" pitchFamily="34" charset="0"/>
                  <a:ea typeface="Trebuchet MS" pitchFamily="34" charset="-122"/>
                  <a:cs typeface="Trebuchet MS" pitchFamily="34" charset="-120"/>
                </a:rPr>
                <a:t>Loads</a:t>
              </a:r>
              <a:endParaRPr lang="en-US" sz="1867"/>
            </a:p>
          </p:txBody>
        </p:sp>
      </p:grpSp>
      <p:grpSp>
        <p:nvGrpSpPr>
          <p:cNvPr id="20" name="Group 19">
            <a:extLst>
              <a:ext uri="{FF2B5EF4-FFF2-40B4-BE49-F238E27FC236}">
                <a16:creationId xmlns:a16="http://schemas.microsoft.com/office/drawing/2014/main" id="{8E0A8F94-10C0-B29D-0BBB-5755DA07762C}"/>
              </a:ext>
            </a:extLst>
          </p:cNvPr>
          <p:cNvGrpSpPr/>
          <p:nvPr/>
        </p:nvGrpSpPr>
        <p:grpSpPr>
          <a:xfrm>
            <a:off x="2642801" y="1588837"/>
            <a:ext cx="968578" cy="991972"/>
            <a:chOff x="9305074" y="2479028"/>
            <a:chExt cx="968578" cy="991972"/>
          </a:xfrm>
        </p:grpSpPr>
        <p:sp>
          <p:nvSpPr>
            <p:cNvPr id="10" name="Shape 17">
              <a:extLst>
                <a:ext uri="{FF2B5EF4-FFF2-40B4-BE49-F238E27FC236}">
                  <a16:creationId xmlns:a16="http://schemas.microsoft.com/office/drawing/2014/main" id="{BF5360D9-9A02-A318-CA2A-D416D22891FB}"/>
                </a:ext>
              </a:extLst>
            </p:cNvPr>
            <p:cNvSpPr/>
            <p:nvPr/>
          </p:nvSpPr>
          <p:spPr>
            <a:xfrm>
              <a:off x="9366034" y="2479028"/>
              <a:ext cx="609600" cy="609600"/>
            </a:xfrm>
            <a:prstGeom prst="rect">
              <a:avLst/>
            </a:prstGeom>
            <a:solidFill>
              <a:srgbClr val="1B2A4A"/>
            </a:solidFill>
            <a:ln/>
          </p:spPr>
          <p:txBody>
            <a:bodyPr/>
            <a:lstStyle/>
            <a:p>
              <a:endParaRPr lang="en-US" sz="2400"/>
            </a:p>
          </p:txBody>
        </p:sp>
        <p:pic>
          <p:nvPicPr>
            <p:cNvPr id="11" name="Image 3" descr="preencoded.png">
              <a:extLst>
                <a:ext uri="{FF2B5EF4-FFF2-40B4-BE49-F238E27FC236}">
                  <a16:creationId xmlns:a16="http://schemas.microsoft.com/office/drawing/2014/main" id="{3D8624DD-AC87-B717-3946-269E4A29FB7A}"/>
                </a:ext>
              </a:extLst>
            </p:cNvPr>
            <p:cNvPicPr>
              <a:picLocks noChangeAspect="1"/>
            </p:cNvPicPr>
            <p:nvPr/>
          </p:nvPicPr>
          <p:blipFill>
            <a:blip r:embed="rId5"/>
            <a:stretch>
              <a:fillRect/>
            </a:stretch>
          </p:blipFill>
          <p:spPr>
            <a:xfrm>
              <a:off x="9500146" y="2613140"/>
              <a:ext cx="341376" cy="341376"/>
            </a:xfrm>
            <a:prstGeom prst="rect">
              <a:avLst/>
            </a:prstGeom>
          </p:spPr>
        </p:pic>
        <p:sp>
          <p:nvSpPr>
            <p:cNvPr id="12" name="Text 18">
              <a:extLst>
                <a:ext uri="{FF2B5EF4-FFF2-40B4-BE49-F238E27FC236}">
                  <a16:creationId xmlns:a16="http://schemas.microsoft.com/office/drawing/2014/main" id="{0BCCF355-8541-1365-C15A-6FED53BC0F17}"/>
                </a:ext>
              </a:extLst>
            </p:cNvPr>
            <p:cNvSpPr/>
            <p:nvPr/>
          </p:nvSpPr>
          <p:spPr>
            <a:xfrm>
              <a:off x="9305074" y="3044280"/>
              <a:ext cx="968578" cy="426720"/>
            </a:xfrm>
            <a:prstGeom prst="rect">
              <a:avLst/>
            </a:prstGeom>
            <a:noFill/>
            <a:ln/>
          </p:spPr>
          <p:txBody>
            <a:bodyPr wrap="square" lIns="0" tIns="0" rIns="0" bIns="0" rtlCol="0" anchor="ctr"/>
            <a:lstStyle/>
            <a:p>
              <a:r>
                <a:rPr lang="en-US" sz="1867">
                  <a:solidFill>
                    <a:srgbClr val="1B2A4A"/>
                  </a:solidFill>
                  <a:latin typeface="Trebuchet MS" pitchFamily="34" charset="0"/>
                  <a:ea typeface="Trebuchet MS" pitchFamily="34" charset="-122"/>
                  <a:cs typeface="Trebuchet MS" pitchFamily="34" charset="-120"/>
                </a:rPr>
                <a:t>Systems</a:t>
              </a:r>
              <a:endParaRPr lang="en-US" sz="1867"/>
            </a:p>
          </p:txBody>
        </p:sp>
      </p:grpSp>
      <p:grpSp>
        <p:nvGrpSpPr>
          <p:cNvPr id="21" name="Group 20">
            <a:extLst>
              <a:ext uri="{FF2B5EF4-FFF2-40B4-BE49-F238E27FC236}">
                <a16:creationId xmlns:a16="http://schemas.microsoft.com/office/drawing/2014/main" id="{C233A4B7-3D5A-AA55-85AE-652CF0099359}"/>
              </a:ext>
            </a:extLst>
          </p:cNvPr>
          <p:cNvGrpSpPr/>
          <p:nvPr/>
        </p:nvGrpSpPr>
        <p:grpSpPr>
          <a:xfrm>
            <a:off x="7273064" y="4474578"/>
            <a:ext cx="1070917" cy="1038132"/>
            <a:chOff x="7452818" y="4808825"/>
            <a:chExt cx="1070917" cy="1038132"/>
          </a:xfrm>
        </p:grpSpPr>
        <p:sp>
          <p:nvSpPr>
            <p:cNvPr id="13" name="Shape 23">
              <a:extLst>
                <a:ext uri="{FF2B5EF4-FFF2-40B4-BE49-F238E27FC236}">
                  <a16:creationId xmlns:a16="http://schemas.microsoft.com/office/drawing/2014/main" id="{C9F9AF22-3614-6583-0A75-7E2E704901DF}"/>
                </a:ext>
              </a:extLst>
            </p:cNvPr>
            <p:cNvSpPr/>
            <p:nvPr/>
          </p:nvSpPr>
          <p:spPr>
            <a:xfrm>
              <a:off x="7513778" y="4808825"/>
              <a:ext cx="609600" cy="609600"/>
            </a:xfrm>
            <a:prstGeom prst="rect">
              <a:avLst/>
            </a:prstGeom>
            <a:solidFill>
              <a:srgbClr val="2E9E6B"/>
            </a:solidFill>
            <a:ln/>
          </p:spPr>
          <p:txBody>
            <a:bodyPr/>
            <a:lstStyle/>
            <a:p>
              <a:endParaRPr lang="en-US" sz="2400"/>
            </a:p>
          </p:txBody>
        </p:sp>
        <p:pic>
          <p:nvPicPr>
            <p:cNvPr id="14" name="Image 4" descr="preencoded.png">
              <a:extLst>
                <a:ext uri="{FF2B5EF4-FFF2-40B4-BE49-F238E27FC236}">
                  <a16:creationId xmlns:a16="http://schemas.microsoft.com/office/drawing/2014/main" id="{883165C7-28A6-6D66-B38F-E06875401934}"/>
                </a:ext>
              </a:extLst>
            </p:cNvPr>
            <p:cNvPicPr>
              <a:picLocks noChangeAspect="1"/>
            </p:cNvPicPr>
            <p:nvPr/>
          </p:nvPicPr>
          <p:blipFill>
            <a:blip r:embed="rId6"/>
            <a:stretch>
              <a:fillRect/>
            </a:stretch>
          </p:blipFill>
          <p:spPr>
            <a:xfrm>
              <a:off x="7647890" y="4942937"/>
              <a:ext cx="341376" cy="341376"/>
            </a:xfrm>
            <a:prstGeom prst="rect">
              <a:avLst/>
            </a:prstGeom>
          </p:spPr>
        </p:pic>
        <p:sp>
          <p:nvSpPr>
            <p:cNvPr id="15" name="Text 24">
              <a:extLst>
                <a:ext uri="{FF2B5EF4-FFF2-40B4-BE49-F238E27FC236}">
                  <a16:creationId xmlns:a16="http://schemas.microsoft.com/office/drawing/2014/main" id="{A2716B69-8328-BFA5-8D78-07BC19ACFCAF}"/>
                </a:ext>
              </a:extLst>
            </p:cNvPr>
            <p:cNvSpPr/>
            <p:nvPr/>
          </p:nvSpPr>
          <p:spPr>
            <a:xfrm>
              <a:off x="7452818" y="5420237"/>
              <a:ext cx="1070917" cy="426720"/>
            </a:xfrm>
            <a:prstGeom prst="rect">
              <a:avLst/>
            </a:prstGeom>
            <a:noFill/>
            <a:ln/>
          </p:spPr>
          <p:txBody>
            <a:bodyPr wrap="square" lIns="0" tIns="0" rIns="0" bIns="0" rtlCol="0" anchor="ctr"/>
            <a:lstStyle/>
            <a:p>
              <a:r>
                <a:rPr lang="en-US" sz="1867">
                  <a:solidFill>
                    <a:srgbClr val="1B2A4A"/>
                  </a:solidFill>
                  <a:latin typeface="Trebuchet MS" pitchFamily="34" charset="0"/>
                  <a:ea typeface="Trebuchet MS" pitchFamily="34" charset="-122"/>
                  <a:cs typeface="Trebuchet MS" pitchFamily="34" charset="-120"/>
                </a:rPr>
                <a:t>Controls</a:t>
              </a:r>
              <a:endParaRPr lang="en-US" sz="1867"/>
            </a:p>
          </p:txBody>
        </p:sp>
      </p:grpSp>
      <p:grpSp>
        <p:nvGrpSpPr>
          <p:cNvPr id="19" name="Group 18">
            <a:extLst>
              <a:ext uri="{FF2B5EF4-FFF2-40B4-BE49-F238E27FC236}">
                <a16:creationId xmlns:a16="http://schemas.microsoft.com/office/drawing/2014/main" id="{7E0743E3-0E20-70DF-9282-04F09D8CA142}"/>
              </a:ext>
            </a:extLst>
          </p:cNvPr>
          <p:cNvGrpSpPr/>
          <p:nvPr/>
        </p:nvGrpSpPr>
        <p:grpSpPr>
          <a:xfrm>
            <a:off x="10457766" y="1652407"/>
            <a:ext cx="1337912" cy="1040740"/>
            <a:chOff x="10637520" y="1986654"/>
            <a:chExt cx="1337912" cy="1040740"/>
          </a:xfrm>
        </p:grpSpPr>
        <p:sp>
          <p:nvSpPr>
            <p:cNvPr id="16" name="Shape 29">
              <a:extLst>
                <a:ext uri="{FF2B5EF4-FFF2-40B4-BE49-F238E27FC236}">
                  <a16:creationId xmlns:a16="http://schemas.microsoft.com/office/drawing/2014/main" id="{18A6B07A-86C1-499B-15FF-488074B1D2CE}"/>
                </a:ext>
              </a:extLst>
            </p:cNvPr>
            <p:cNvSpPr/>
            <p:nvPr/>
          </p:nvSpPr>
          <p:spPr>
            <a:xfrm>
              <a:off x="10701174" y="1986654"/>
              <a:ext cx="609600" cy="609600"/>
            </a:xfrm>
            <a:prstGeom prst="rect">
              <a:avLst/>
            </a:prstGeom>
            <a:solidFill>
              <a:srgbClr val="D85A30"/>
            </a:solidFill>
            <a:ln/>
          </p:spPr>
          <p:txBody>
            <a:bodyPr/>
            <a:lstStyle/>
            <a:p>
              <a:endParaRPr lang="en-US" sz="2400"/>
            </a:p>
          </p:txBody>
        </p:sp>
        <p:pic>
          <p:nvPicPr>
            <p:cNvPr id="17" name="Image 5" descr="preencoded.png">
              <a:extLst>
                <a:ext uri="{FF2B5EF4-FFF2-40B4-BE49-F238E27FC236}">
                  <a16:creationId xmlns:a16="http://schemas.microsoft.com/office/drawing/2014/main" id="{1DE2AAE9-8822-66D4-0679-B58325182A11}"/>
                </a:ext>
              </a:extLst>
            </p:cNvPr>
            <p:cNvPicPr>
              <a:picLocks noChangeAspect="1"/>
            </p:cNvPicPr>
            <p:nvPr/>
          </p:nvPicPr>
          <p:blipFill>
            <a:blip r:embed="rId7"/>
            <a:stretch>
              <a:fillRect/>
            </a:stretch>
          </p:blipFill>
          <p:spPr>
            <a:xfrm>
              <a:off x="10835286" y="2120766"/>
              <a:ext cx="341376" cy="341376"/>
            </a:xfrm>
            <a:prstGeom prst="rect">
              <a:avLst/>
            </a:prstGeom>
          </p:spPr>
        </p:pic>
        <p:sp>
          <p:nvSpPr>
            <p:cNvPr id="18" name="Text 30">
              <a:extLst>
                <a:ext uri="{FF2B5EF4-FFF2-40B4-BE49-F238E27FC236}">
                  <a16:creationId xmlns:a16="http://schemas.microsoft.com/office/drawing/2014/main" id="{DB41027E-DC4E-AE1D-C535-5433A00BD113}"/>
                </a:ext>
              </a:extLst>
            </p:cNvPr>
            <p:cNvSpPr/>
            <p:nvPr/>
          </p:nvSpPr>
          <p:spPr>
            <a:xfrm>
              <a:off x="10637520" y="2600674"/>
              <a:ext cx="1337912" cy="426720"/>
            </a:xfrm>
            <a:prstGeom prst="rect">
              <a:avLst/>
            </a:prstGeom>
            <a:noFill/>
            <a:ln/>
          </p:spPr>
          <p:txBody>
            <a:bodyPr wrap="square" lIns="0" tIns="0" rIns="0" bIns="0" rtlCol="0" anchor="ctr"/>
            <a:lstStyle/>
            <a:p>
              <a:r>
                <a:rPr lang="en-US" sz="1867">
                  <a:solidFill>
                    <a:srgbClr val="1B2A4A"/>
                  </a:solidFill>
                  <a:latin typeface="Trebuchet MS" pitchFamily="34" charset="0"/>
                  <a:ea typeface="Trebuchet MS" pitchFamily="34" charset="-122"/>
                  <a:cs typeface="Trebuchet MS" pitchFamily="34" charset="-120"/>
                </a:rPr>
                <a:t>Renewables</a:t>
              </a:r>
              <a:endParaRPr lang="en-US" sz="1867"/>
            </a:p>
          </p:txBody>
        </p:sp>
      </p:grpSp>
      <p:grpSp>
        <p:nvGrpSpPr>
          <p:cNvPr id="521" name="Group 520">
            <a:extLst>
              <a:ext uri="{FF2B5EF4-FFF2-40B4-BE49-F238E27FC236}">
                <a16:creationId xmlns:a16="http://schemas.microsoft.com/office/drawing/2014/main" id="{A244CF3A-91E4-E5F5-A9BF-7EC63ECC1E64}"/>
              </a:ext>
            </a:extLst>
          </p:cNvPr>
          <p:cNvGrpSpPr/>
          <p:nvPr/>
        </p:nvGrpSpPr>
        <p:grpSpPr>
          <a:xfrm>
            <a:off x="1480190" y="1513279"/>
            <a:ext cx="8830163" cy="4778762"/>
            <a:chOff x="1659944" y="1847526"/>
            <a:chExt cx="8830163" cy="4778762"/>
          </a:xfrm>
        </p:grpSpPr>
        <p:sp>
          <p:nvSpPr>
            <p:cNvPr id="101" name="TextBox 100">
              <a:extLst>
                <a:ext uri="{FF2B5EF4-FFF2-40B4-BE49-F238E27FC236}">
                  <a16:creationId xmlns:a16="http://schemas.microsoft.com/office/drawing/2014/main" id="{C77C324A-CCA6-F50F-C0A5-464EAFCEDC2E}"/>
                </a:ext>
              </a:extLst>
            </p:cNvPr>
            <p:cNvSpPr txBox="1"/>
            <p:nvPr/>
          </p:nvSpPr>
          <p:spPr>
            <a:xfrm>
              <a:off x="7181251" y="1847526"/>
              <a:ext cx="1914853" cy="584774"/>
            </a:xfrm>
            <a:prstGeom prst="rect">
              <a:avLst/>
            </a:prstGeom>
            <a:noFill/>
          </p:spPr>
          <p:txBody>
            <a:bodyPr wrap="square" rtlCol="0">
              <a:spAutoFit/>
            </a:bodyPr>
            <a:lstStyle/>
            <a:p>
              <a:r>
                <a:rPr lang="en-US" sz="1600" i="1">
                  <a:latin typeface="Open Sans" panose="020B0606030504020204" pitchFamily="34" charset="0"/>
                  <a:ea typeface="Open Sans" panose="020B0606030504020204" pitchFamily="34" charset="0"/>
                  <a:cs typeface="Open Sans" panose="020B0606030504020204" pitchFamily="34" charset="0"/>
                </a:rPr>
                <a:t>VRF Heat Pumps (Outdoor Units)</a:t>
              </a:r>
            </a:p>
          </p:txBody>
        </p:sp>
        <p:grpSp>
          <p:nvGrpSpPr>
            <p:cNvPr id="30" name="Group 29">
              <a:extLst>
                <a:ext uri="{FF2B5EF4-FFF2-40B4-BE49-F238E27FC236}">
                  <a16:creationId xmlns:a16="http://schemas.microsoft.com/office/drawing/2014/main" id="{A1A752BE-B8E5-B7BE-3B37-F74BF9C6DC46}"/>
                </a:ext>
              </a:extLst>
            </p:cNvPr>
            <p:cNvGrpSpPr/>
            <p:nvPr/>
          </p:nvGrpSpPr>
          <p:grpSpPr>
            <a:xfrm>
              <a:off x="1659944" y="1958368"/>
              <a:ext cx="8830163" cy="4667920"/>
              <a:chOff x="1659944" y="1958368"/>
              <a:chExt cx="8830163" cy="4667920"/>
            </a:xfrm>
          </p:grpSpPr>
          <p:cxnSp>
            <p:nvCxnSpPr>
              <p:cNvPr id="32" name="Connector: Elbow 31">
                <a:extLst>
                  <a:ext uri="{FF2B5EF4-FFF2-40B4-BE49-F238E27FC236}">
                    <a16:creationId xmlns:a16="http://schemas.microsoft.com/office/drawing/2014/main" id="{E779F256-9D2A-E087-663C-A1CD771EC913}"/>
                  </a:ext>
                </a:extLst>
              </p:cNvPr>
              <p:cNvCxnSpPr>
                <a:cxnSpLocks/>
                <a:stCxn id="317" idx="4"/>
                <a:endCxn id="464" idx="3"/>
              </p:cNvCxnSpPr>
              <p:nvPr/>
            </p:nvCxnSpPr>
            <p:spPr>
              <a:xfrm rot="5400000" flipH="1" flipV="1">
                <a:off x="6595221" y="2684226"/>
                <a:ext cx="98760" cy="3450820"/>
              </a:xfrm>
              <a:prstGeom prst="bentConnector4">
                <a:avLst>
                  <a:gd name="adj1" fmla="val 196094"/>
                  <a:gd name="adj2" fmla="val 99456"/>
                </a:avLst>
              </a:prstGeom>
              <a:ln>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55617481-F6DF-E08F-2DCF-7F53A41CA2EE}"/>
                  </a:ext>
                </a:extLst>
              </p:cNvPr>
              <p:cNvCxnSpPr>
                <a:cxnSpLocks/>
                <a:stCxn id="466" idx="4"/>
                <a:endCxn id="338" idx="0"/>
              </p:cNvCxnSpPr>
              <p:nvPr/>
            </p:nvCxnSpPr>
            <p:spPr>
              <a:xfrm flipV="1">
                <a:off x="8330753" y="4200861"/>
                <a:ext cx="1414814" cy="150519"/>
              </a:xfrm>
              <a:prstGeom prst="bentConnector4">
                <a:avLst>
                  <a:gd name="adj1" fmla="val -4537"/>
                  <a:gd name="adj2" fmla="val 215609"/>
                </a:avLst>
              </a:prstGeom>
              <a:ln>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B5AB8204-2D80-4511-DD0E-439745FEB4A0}"/>
                  </a:ext>
                </a:extLst>
              </p:cNvPr>
              <p:cNvCxnSpPr>
                <a:stCxn id="388" idx="1"/>
                <a:endCxn id="470" idx="6"/>
              </p:cNvCxnSpPr>
              <p:nvPr/>
            </p:nvCxnSpPr>
            <p:spPr>
              <a:xfrm rot="10800000" flipH="1" flipV="1">
                <a:off x="2837880" y="4200442"/>
                <a:ext cx="5386038" cy="142062"/>
              </a:xfrm>
              <a:prstGeom prst="bentConnector5">
                <a:avLst>
                  <a:gd name="adj1" fmla="val -834"/>
                  <a:gd name="adj2" fmla="val -106301"/>
                  <a:gd name="adj3" fmla="val 99875"/>
                </a:avLst>
              </a:prstGeom>
              <a:ln>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A2914FC9-6A32-B10A-E658-8D42867AF5BA}"/>
                  </a:ext>
                </a:extLst>
              </p:cNvPr>
              <p:cNvSpPr/>
              <p:nvPr/>
            </p:nvSpPr>
            <p:spPr>
              <a:xfrm>
                <a:off x="2986664" y="4077316"/>
                <a:ext cx="6128006" cy="97724"/>
              </a:xfrm>
              <a:prstGeom prst="rect">
                <a:avLst/>
              </a:prstGeom>
              <a:solidFill>
                <a:schemeClr val="bg1">
                  <a:lumMod val="9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36" name="Group 35">
                <a:extLst>
                  <a:ext uri="{FF2B5EF4-FFF2-40B4-BE49-F238E27FC236}">
                    <a16:creationId xmlns:a16="http://schemas.microsoft.com/office/drawing/2014/main" id="{C8AE0977-3D6E-1782-B6B7-2AB0D569070C}"/>
                  </a:ext>
                </a:extLst>
              </p:cNvPr>
              <p:cNvGrpSpPr/>
              <p:nvPr/>
            </p:nvGrpSpPr>
            <p:grpSpPr>
              <a:xfrm>
                <a:off x="1659944" y="3101521"/>
                <a:ext cx="8743888" cy="3524767"/>
                <a:chOff x="327660" y="829818"/>
                <a:chExt cx="11409807" cy="4599432"/>
              </a:xfrm>
            </p:grpSpPr>
            <p:sp>
              <p:nvSpPr>
                <p:cNvPr id="493" name="Freeform: Shape 492">
                  <a:extLst>
                    <a:ext uri="{FF2B5EF4-FFF2-40B4-BE49-F238E27FC236}">
                      <a16:creationId xmlns:a16="http://schemas.microsoft.com/office/drawing/2014/main" id="{F7C92F21-397B-E530-FD25-42DFC3166612}"/>
                    </a:ext>
                  </a:extLst>
                </p:cNvPr>
                <p:cNvSpPr/>
                <p:nvPr/>
              </p:nvSpPr>
              <p:spPr>
                <a:xfrm>
                  <a:off x="900302" y="829818"/>
                  <a:ext cx="10821924" cy="2114169"/>
                </a:xfrm>
                <a:custGeom>
                  <a:avLst/>
                  <a:gdLst>
                    <a:gd name="csX0" fmla="*/ 0 w 10814304"/>
                    <a:gd name="csY0" fmla="*/ 1426464 h 1426464"/>
                    <a:gd name="csX1" fmla="*/ 0 w 10814304"/>
                    <a:gd name="csY1" fmla="*/ 0 h 1426464"/>
                    <a:gd name="csX2" fmla="*/ 219456 w 10814304"/>
                    <a:gd name="csY2" fmla="*/ 0 h 1426464"/>
                    <a:gd name="csX3" fmla="*/ 219456 w 10814304"/>
                    <a:gd name="csY3" fmla="*/ 420624 h 1426464"/>
                    <a:gd name="csX4" fmla="*/ 10607040 w 10814304"/>
                    <a:gd name="csY4" fmla="*/ 420624 h 1426464"/>
                    <a:gd name="csX5" fmla="*/ 10607040 w 10814304"/>
                    <a:gd name="csY5" fmla="*/ 0 h 1426464"/>
                    <a:gd name="csX6" fmla="*/ 10814304 w 10814304"/>
                    <a:gd name="csY6" fmla="*/ 0 h 1426464"/>
                    <a:gd name="csX7" fmla="*/ 10814304 w 10814304"/>
                    <a:gd name="csY7" fmla="*/ 1426464 h 1426464"/>
                    <a:gd name="csX8" fmla="*/ 10613136 w 10814304"/>
                    <a:gd name="csY8" fmla="*/ 1426464 h 1426464"/>
                    <a:gd name="csX9" fmla="*/ 10613136 w 10814304"/>
                    <a:gd name="csY9" fmla="*/ 1103376 h 1426464"/>
                    <a:gd name="csX10" fmla="*/ 219456 w 10814304"/>
                    <a:gd name="csY10" fmla="*/ 1103376 h 1426464"/>
                    <a:gd name="csX11" fmla="*/ 219456 w 10814304"/>
                    <a:gd name="csY11" fmla="*/ 1420368 h 1426464"/>
                    <a:gd name="csX12" fmla="*/ 0 w 10814304"/>
                    <a:gd name="csY12" fmla="*/ 1426464 h 1426464"/>
                    <a:gd name="csX0" fmla="*/ 0 w 10814304"/>
                    <a:gd name="csY0" fmla="*/ 1426464 h 1431798"/>
                    <a:gd name="csX1" fmla="*/ 0 w 10814304"/>
                    <a:gd name="csY1" fmla="*/ 0 h 1431798"/>
                    <a:gd name="csX2" fmla="*/ 219456 w 10814304"/>
                    <a:gd name="csY2" fmla="*/ 0 h 1431798"/>
                    <a:gd name="csX3" fmla="*/ 219456 w 10814304"/>
                    <a:gd name="csY3" fmla="*/ 420624 h 1431798"/>
                    <a:gd name="csX4" fmla="*/ 10607040 w 10814304"/>
                    <a:gd name="csY4" fmla="*/ 420624 h 1431798"/>
                    <a:gd name="csX5" fmla="*/ 10607040 w 10814304"/>
                    <a:gd name="csY5" fmla="*/ 0 h 1431798"/>
                    <a:gd name="csX6" fmla="*/ 10814304 w 10814304"/>
                    <a:gd name="csY6" fmla="*/ 0 h 1431798"/>
                    <a:gd name="csX7" fmla="*/ 10814304 w 10814304"/>
                    <a:gd name="csY7" fmla="*/ 1426464 h 1431798"/>
                    <a:gd name="csX8" fmla="*/ 10613136 w 10814304"/>
                    <a:gd name="csY8" fmla="*/ 1426464 h 1431798"/>
                    <a:gd name="csX9" fmla="*/ 10613136 w 10814304"/>
                    <a:gd name="csY9" fmla="*/ 1103376 h 1431798"/>
                    <a:gd name="csX10" fmla="*/ 219456 w 10814304"/>
                    <a:gd name="csY10" fmla="*/ 1103376 h 1431798"/>
                    <a:gd name="csX11" fmla="*/ 215646 w 10814304"/>
                    <a:gd name="csY11" fmla="*/ 1431798 h 1431798"/>
                    <a:gd name="csX12" fmla="*/ 0 w 10814304"/>
                    <a:gd name="csY12" fmla="*/ 1426464 h 1431798"/>
                    <a:gd name="csX0" fmla="*/ 0 w 10814304"/>
                    <a:gd name="csY0" fmla="*/ 1430274 h 1431798"/>
                    <a:gd name="csX1" fmla="*/ 0 w 10814304"/>
                    <a:gd name="csY1" fmla="*/ 0 h 1431798"/>
                    <a:gd name="csX2" fmla="*/ 219456 w 10814304"/>
                    <a:gd name="csY2" fmla="*/ 0 h 1431798"/>
                    <a:gd name="csX3" fmla="*/ 219456 w 10814304"/>
                    <a:gd name="csY3" fmla="*/ 420624 h 1431798"/>
                    <a:gd name="csX4" fmla="*/ 10607040 w 10814304"/>
                    <a:gd name="csY4" fmla="*/ 420624 h 1431798"/>
                    <a:gd name="csX5" fmla="*/ 10607040 w 10814304"/>
                    <a:gd name="csY5" fmla="*/ 0 h 1431798"/>
                    <a:gd name="csX6" fmla="*/ 10814304 w 10814304"/>
                    <a:gd name="csY6" fmla="*/ 0 h 1431798"/>
                    <a:gd name="csX7" fmla="*/ 10814304 w 10814304"/>
                    <a:gd name="csY7" fmla="*/ 1426464 h 1431798"/>
                    <a:gd name="csX8" fmla="*/ 10613136 w 10814304"/>
                    <a:gd name="csY8" fmla="*/ 1426464 h 1431798"/>
                    <a:gd name="csX9" fmla="*/ 10613136 w 10814304"/>
                    <a:gd name="csY9" fmla="*/ 1103376 h 1431798"/>
                    <a:gd name="csX10" fmla="*/ 219456 w 10814304"/>
                    <a:gd name="csY10" fmla="*/ 1103376 h 1431798"/>
                    <a:gd name="csX11" fmla="*/ 215646 w 10814304"/>
                    <a:gd name="csY11" fmla="*/ 1431798 h 1431798"/>
                    <a:gd name="csX12" fmla="*/ 0 w 10814304"/>
                    <a:gd name="csY12" fmla="*/ 1430274 h 1431798"/>
                    <a:gd name="csX0" fmla="*/ 0 w 10814304"/>
                    <a:gd name="csY0" fmla="*/ 1430274 h 2093214"/>
                    <a:gd name="csX1" fmla="*/ 0 w 10814304"/>
                    <a:gd name="csY1" fmla="*/ 0 h 2093214"/>
                    <a:gd name="csX2" fmla="*/ 219456 w 10814304"/>
                    <a:gd name="csY2" fmla="*/ 0 h 2093214"/>
                    <a:gd name="csX3" fmla="*/ 219456 w 10814304"/>
                    <a:gd name="csY3" fmla="*/ 420624 h 2093214"/>
                    <a:gd name="csX4" fmla="*/ 10607040 w 10814304"/>
                    <a:gd name="csY4" fmla="*/ 420624 h 2093214"/>
                    <a:gd name="csX5" fmla="*/ 10607040 w 10814304"/>
                    <a:gd name="csY5" fmla="*/ 0 h 2093214"/>
                    <a:gd name="csX6" fmla="*/ 10814304 w 10814304"/>
                    <a:gd name="csY6" fmla="*/ 0 h 2093214"/>
                    <a:gd name="csX7" fmla="*/ 10814304 w 10814304"/>
                    <a:gd name="csY7" fmla="*/ 1426464 h 2093214"/>
                    <a:gd name="csX8" fmla="*/ 10613136 w 10814304"/>
                    <a:gd name="csY8" fmla="*/ 2093214 h 2093214"/>
                    <a:gd name="csX9" fmla="*/ 10613136 w 10814304"/>
                    <a:gd name="csY9" fmla="*/ 1103376 h 2093214"/>
                    <a:gd name="csX10" fmla="*/ 219456 w 10814304"/>
                    <a:gd name="csY10" fmla="*/ 1103376 h 2093214"/>
                    <a:gd name="csX11" fmla="*/ 215646 w 10814304"/>
                    <a:gd name="csY11" fmla="*/ 1431798 h 2093214"/>
                    <a:gd name="csX12" fmla="*/ 0 w 10814304"/>
                    <a:gd name="csY12" fmla="*/ 1430274 h 2093214"/>
                    <a:gd name="csX0" fmla="*/ 0 w 10823829"/>
                    <a:gd name="csY0" fmla="*/ 1430274 h 2093214"/>
                    <a:gd name="csX1" fmla="*/ 0 w 10823829"/>
                    <a:gd name="csY1" fmla="*/ 0 h 2093214"/>
                    <a:gd name="csX2" fmla="*/ 219456 w 10823829"/>
                    <a:gd name="csY2" fmla="*/ 0 h 2093214"/>
                    <a:gd name="csX3" fmla="*/ 219456 w 10823829"/>
                    <a:gd name="csY3" fmla="*/ 420624 h 2093214"/>
                    <a:gd name="csX4" fmla="*/ 10607040 w 10823829"/>
                    <a:gd name="csY4" fmla="*/ 420624 h 2093214"/>
                    <a:gd name="csX5" fmla="*/ 10607040 w 10823829"/>
                    <a:gd name="csY5" fmla="*/ 0 h 2093214"/>
                    <a:gd name="csX6" fmla="*/ 10814304 w 10823829"/>
                    <a:gd name="csY6" fmla="*/ 0 h 2093214"/>
                    <a:gd name="csX7" fmla="*/ 10823829 w 10823829"/>
                    <a:gd name="csY7" fmla="*/ 2091309 h 2093214"/>
                    <a:gd name="csX8" fmla="*/ 10613136 w 10823829"/>
                    <a:gd name="csY8" fmla="*/ 2093214 h 2093214"/>
                    <a:gd name="csX9" fmla="*/ 10613136 w 10823829"/>
                    <a:gd name="csY9" fmla="*/ 1103376 h 2093214"/>
                    <a:gd name="csX10" fmla="*/ 219456 w 10823829"/>
                    <a:gd name="csY10" fmla="*/ 1103376 h 2093214"/>
                    <a:gd name="csX11" fmla="*/ 215646 w 10823829"/>
                    <a:gd name="csY11" fmla="*/ 1431798 h 2093214"/>
                    <a:gd name="csX12" fmla="*/ 0 w 10823829"/>
                    <a:gd name="csY12" fmla="*/ 1430274 h 2093214"/>
                    <a:gd name="csX0" fmla="*/ 0 w 10821924"/>
                    <a:gd name="csY0" fmla="*/ 1430274 h 2097024"/>
                    <a:gd name="csX1" fmla="*/ 0 w 10821924"/>
                    <a:gd name="csY1" fmla="*/ 0 h 2097024"/>
                    <a:gd name="csX2" fmla="*/ 219456 w 10821924"/>
                    <a:gd name="csY2" fmla="*/ 0 h 2097024"/>
                    <a:gd name="csX3" fmla="*/ 219456 w 10821924"/>
                    <a:gd name="csY3" fmla="*/ 420624 h 2097024"/>
                    <a:gd name="csX4" fmla="*/ 10607040 w 10821924"/>
                    <a:gd name="csY4" fmla="*/ 420624 h 2097024"/>
                    <a:gd name="csX5" fmla="*/ 10607040 w 10821924"/>
                    <a:gd name="csY5" fmla="*/ 0 h 2097024"/>
                    <a:gd name="csX6" fmla="*/ 10814304 w 10821924"/>
                    <a:gd name="csY6" fmla="*/ 0 h 2097024"/>
                    <a:gd name="csX7" fmla="*/ 10821924 w 10821924"/>
                    <a:gd name="csY7" fmla="*/ 2097024 h 2097024"/>
                    <a:gd name="csX8" fmla="*/ 10613136 w 10821924"/>
                    <a:gd name="csY8" fmla="*/ 2093214 h 2097024"/>
                    <a:gd name="csX9" fmla="*/ 10613136 w 10821924"/>
                    <a:gd name="csY9" fmla="*/ 1103376 h 2097024"/>
                    <a:gd name="csX10" fmla="*/ 219456 w 10821924"/>
                    <a:gd name="csY10" fmla="*/ 1103376 h 2097024"/>
                    <a:gd name="csX11" fmla="*/ 215646 w 10821924"/>
                    <a:gd name="csY11" fmla="*/ 1431798 h 2097024"/>
                    <a:gd name="csX12" fmla="*/ 0 w 10821924"/>
                    <a:gd name="csY12" fmla="*/ 1430274 h 2097024"/>
                    <a:gd name="csX0" fmla="*/ 0 w 10821924"/>
                    <a:gd name="csY0" fmla="*/ 1430274 h 2097024"/>
                    <a:gd name="csX1" fmla="*/ 0 w 10821924"/>
                    <a:gd name="csY1" fmla="*/ 0 h 2097024"/>
                    <a:gd name="csX2" fmla="*/ 219456 w 10821924"/>
                    <a:gd name="csY2" fmla="*/ 0 h 2097024"/>
                    <a:gd name="csX3" fmla="*/ 219456 w 10821924"/>
                    <a:gd name="csY3" fmla="*/ 420624 h 2097024"/>
                    <a:gd name="csX4" fmla="*/ 10607040 w 10821924"/>
                    <a:gd name="csY4" fmla="*/ 420624 h 2097024"/>
                    <a:gd name="csX5" fmla="*/ 10607040 w 10821924"/>
                    <a:gd name="csY5" fmla="*/ 0 h 2097024"/>
                    <a:gd name="csX6" fmla="*/ 10814304 w 10821924"/>
                    <a:gd name="csY6" fmla="*/ 0 h 2097024"/>
                    <a:gd name="csX7" fmla="*/ 10821924 w 10821924"/>
                    <a:gd name="csY7" fmla="*/ 2097024 h 2097024"/>
                    <a:gd name="csX8" fmla="*/ 10616946 w 10821924"/>
                    <a:gd name="csY8" fmla="*/ 2097024 h 2097024"/>
                    <a:gd name="csX9" fmla="*/ 10613136 w 10821924"/>
                    <a:gd name="csY9" fmla="*/ 1103376 h 2097024"/>
                    <a:gd name="csX10" fmla="*/ 219456 w 10821924"/>
                    <a:gd name="csY10" fmla="*/ 1103376 h 2097024"/>
                    <a:gd name="csX11" fmla="*/ 215646 w 10821924"/>
                    <a:gd name="csY11" fmla="*/ 1431798 h 2097024"/>
                    <a:gd name="csX12" fmla="*/ 0 w 10821924"/>
                    <a:gd name="csY12" fmla="*/ 1430274 h 2097024"/>
                    <a:gd name="csX0" fmla="*/ 0 w 10821924"/>
                    <a:gd name="csY0" fmla="*/ 1430274 h 2106168"/>
                    <a:gd name="csX1" fmla="*/ 0 w 10821924"/>
                    <a:gd name="csY1" fmla="*/ 0 h 2106168"/>
                    <a:gd name="csX2" fmla="*/ 219456 w 10821924"/>
                    <a:gd name="csY2" fmla="*/ 0 h 2106168"/>
                    <a:gd name="csX3" fmla="*/ 219456 w 10821924"/>
                    <a:gd name="csY3" fmla="*/ 420624 h 2106168"/>
                    <a:gd name="csX4" fmla="*/ 10607040 w 10821924"/>
                    <a:gd name="csY4" fmla="*/ 420624 h 2106168"/>
                    <a:gd name="csX5" fmla="*/ 10607040 w 10821924"/>
                    <a:gd name="csY5" fmla="*/ 0 h 2106168"/>
                    <a:gd name="csX6" fmla="*/ 10814304 w 10821924"/>
                    <a:gd name="csY6" fmla="*/ 0 h 2106168"/>
                    <a:gd name="csX7" fmla="*/ 10821924 w 10821924"/>
                    <a:gd name="csY7" fmla="*/ 2097024 h 2106168"/>
                    <a:gd name="csX8" fmla="*/ 10616946 w 10821924"/>
                    <a:gd name="csY8" fmla="*/ 2097024 h 2106168"/>
                    <a:gd name="csX9" fmla="*/ 10613136 w 10821924"/>
                    <a:gd name="csY9" fmla="*/ 1103376 h 2106168"/>
                    <a:gd name="csX10" fmla="*/ 219456 w 10821924"/>
                    <a:gd name="csY10" fmla="*/ 1103376 h 2106168"/>
                    <a:gd name="csX11" fmla="*/ 217551 w 10821924"/>
                    <a:gd name="csY11" fmla="*/ 2106168 h 2106168"/>
                    <a:gd name="csX12" fmla="*/ 0 w 10821924"/>
                    <a:gd name="csY12" fmla="*/ 1430274 h 2106168"/>
                    <a:gd name="csX0" fmla="*/ 7620 w 10821924"/>
                    <a:gd name="csY0" fmla="*/ 2108454 h 2108454"/>
                    <a:gd name="csX1" fmla="*/ 0 w 10821924"/>
                    <a:gd name="csY1" fmla="*/ 0 h 2108454"/>
                    <a:gd name="csX2" fmla="*/ 219456 w 10821924"/>
                    <a:gd name="csY2" fmla="*/ 0 h 2108454"/>
                    <a:gd name="csX3" fmla="*/ 219456 w 10821924"/>
                    <a:gd name="csY3" fmla="*/ 420624 h 2108454"/>
                    <a:gd name="csX4" fmla="*/ 10607040 w 10821924"/>
                    <a:gd name="csY4" fmla="*/ 420624 h 2108454"/>
                    <a:gd name="csX5" fmla="*/ 10607040 w 10821924"/>
                    <a:gd name="csY5" fmla="*/ 0 h 2108454"/>
                    <a:gd name="csX6" fmla="*/ 10814304 w 10821924"/>
                    <a:gd name="csY6" fmla="*/ 0 h 2108454"/>
                    <a:gd name="csX7" fmla="*/ 10821924 w 10821924"/>
                    <a:gd name="csY7" fmla="*/ 2097024 h 2108454"/>
                    <a:gd name="csX8" fmla="*/ 10616946 w 10821924"/>
                    <a:gd name="csY8" fmla="*/ 2097024 h 2108454"/>
                    <a:gd name="csX9" fmla="*/ 10613136 w 10821924"/>
                    <a:gd name="csY9" fmla="*/ 1103376 h 2108454"/>
                    <a:gd name="csX10" fmla="*/ 219456 w 10821924"/>
                    <a:gd name="csY10" fmla="*/ 1103376 h 2108454"/>
                    <a:gd name="csX11" fmla="*/ 217551 w 10821924"/>
                    <a:gd name="csY11" fmla="*/ 2106168 h 2108454"/>
                    <a:gd name="csX12" fmla="*/ 7620 w 10821924"/>
                    <a:gd name="csY12" fmla="*/ 2108454 h 2108454"/>
                    <a:gd name="csX0" fmla="*/ 0 w 10823829"/>
                    <a:gd name="csY0" fmla="*/ 2108454 h 2108454"/>
                    <a:gd name="csX1" fmla="*/ 1905 w 10823829"/>
                    <a:gd name="csY1" fmla="*/ 0 h 2108454"/>
                    <a:gd name="csX2" fmla="*/ 221361 w 10823829"/>
                    <a:gd name="csY2" fmla="*/ 0 h 2108454"/>
                    <a:gd name="csX3" fmla="*/ 221361 w 10823829"/>
                    <a:gd name="csY3" fmla="*/ 420624 h 2108454"/>
                    <a:gd name="csX4" fmla="*/ 10608945 w 10823829"/>
                    <a:gd name="csY4" fmla="*/ 420624 h 2108454"/>
                    <a:gd name="csX5" fmla="*/ 10608945 w 10823829"/>
                    <a:gd name="csY5" fmla="*/ 0 h 2108454"/>
                    <a:gd name="csX6" fmla="*/ 10816209 w 10823829"/>
                    <a:gd name="csY6" fmla="*/ 0 h 2108454"/>
                    <a:gd name="csX7" fmla="*/ 10823829 w 10823829"/>
                    <a:gd name="csY7" fmla="*/ 2097024 h 2108454"/>
                    <a:gd name="csX8" fmla="*/ 10618851 w 10823829"/>
                    <a:gd name="csY8" fmla="*/ 2097024 h 2108454"/>
                    <a:gd name="csX9" fmla="*/ 10615041 w 10823829"/>
                    <a:gd name="csY9" fmla="*/ 1103376 h 2108454"/>
                    <a:gd name="csX10" fmla="*/ 221361 w 10823829"/>
                    <a:gd name="csY10" fmla="*/ 1103376 h 2108454"/>
                    <a:gd name="csX11" fmla="*/ 219456 w 10823829"/>
                    <a:gd name="csY11" fmla="*/ 2106168 h 2108454"/>
                    <a:gd name="csX12" fmla="*/ 0 w 10823829"/>
                    <a:gd name="csY12" fmla="*/ 2108454 h 2108454"/>
                    <a:gd name="csX0" fmla="*/ 3810 w 10821924"/>
                    <a:gd name="csY0" fmla="*/ 2108454 h 2108454"/>
                    <a:gd name="csX1" fmla="*/ 0 w 10821924"/>
                    <a:gd name="csY1" fmla="*/ 0 h 2108454"/>
                    <a:gd name="csX2" fmla="*/ 219456 w 10821924"/>
                    <a:gd name="csY2" fmla="*/ 0 h 2108454"/>
                    <a:gd name="csX3" fmla="*/ 219456 w 10821924"/>
                    <a:gd name="csY3" fmla="*/ 420624 h 2108454"/>
                    <a:gd name="csX4" fmla="*/ 10607040 w 10821924"/>
                    <a:gd name="csY4" fmla="*/ 420624 h 2108454"/>
                    <a:gd name="csX5" fmla="*/ 10607040 w 10821924"/>
                    <a:gd name="csY5" fmla="*/ 0 h 2108454"/>
                    <a:gd name="csX6" fmla="*/ 10814304 w 10821924"/>
                    <a:gd name="csY6" fmla="*/ 0 h 2108454"/>
                    <a:gd name="csX7" fmla="*/ 10821924 w 10821924"/>
                    <a:gd name="csY7" fmla="*/ 2097024 h 2108454"/>
                    <a:gd name="csX8" fmla="*/ 10616946 w 10821924"/>
                    <a:gd name="csY8" fmla="*/ 2097024 h 2108454"/>
                    <a:gd name="csX9" fmla="*/ 10613136 w 10821924"/>
                    <a:gd name="csY9" fmla="*/ 1103376 h 2108454"/>
                    <a:gd name="csX10" fmla="*/ 219456 w 10821924"/>
                    <a:gd name="csY10" fmla="*/ 1103376 h 2108454"/>
                    <a:gd name="csX11" fmla="*/ 217551 w 10821924"/>
                    <a:gd name="csY11" fmla="*/ 2106168 h 2108454"/>
                    <a:gd name="csX12" fmla="*/ 3810 w 10821924"/>
                    <a:gd name="csY12" fmla="*/ 2108454 h 2108454"/>
                    <a:gd name="csX0" fmla="*/ 0 w 10823829"/>
                    <a:gd name="csY0" fmla="*/ 2108454 h 2108454"/>
                    <a:gd name="csX1" fmla="*/ 1905 w 10823829"/>
                    <a:gd name="csY1" fmla="*/ 0 h 2108454"/>
                    <a:gd name="csX2" fmla="*/ 221361 w 10823829"/>
                    <a:gd name="csY2" fmla="*/ 0 h 2108454"/>
                    <a:gd name="csX3" fmla="*/ 221361 w 10823829"/>
                    <a:gd name="csY3" fmla="*/ 420624 h 2108454"/>
                    <a:gd name="csX4" fmla="*/ 10608945 w 10823829"/>
                    <a:gd name="csY4" fmla="*/ 420624 h 2108454"/>
                    <a:gd name="csX5" fmla="*/ 10608945 w 10823829"/>
                    <a:gd name="csY5" fmla="*/ 0 h 2108454"/>
                    <a:gd name="csX6" fmla="*/ 10816209 w 10823829"/>
                    <a:gd name="csY6" fmla="*/ 0 h 2108454"/>
                    <a:gd name="csX7" fmla="*/ 10823829 w 10823829"/>
                    <a:gd name="csY7" fmla="*/ 2097024 h 2108454"/>
                    <a:gd name="csX8" fmla="*/ 10618851 w 10823829"/>
                    <a:gd name="csY8" fmla="*/ 2097024 h 2108454"/>
                    <a:gd name="csX9" fmla="*/ 10615041 w 10823829"/>
                    <a:gd name="csY9" fmla="*/ 1103376 h 2108454"/>
                    <a:gd name="csX10" fmla="*/ 221361 w 10823829"/>
                    <a:gd name="csY10" fmla="*/ 1103376 h 2108454"/>
                    <a:gd name="csX11" fmla="*/ 219456 w 10823829"/>
                    <a:gd name="csY11" fmla="*/ 2106168 h 2108454"/>
                    <a:gd name="csX12" fmla="*/ 0 w 10823829"/>
                    <a:gd name="csY12" fmla="*/ 2108454 h 2108454"/>
                    <a:gd name="csX0" fmla="*/ 0 w 10821924"/>
                    <a:gd name="csY0" fmla="*/ 2108454 h 2114169"/>
                    <a:gd name="csX1" fmla="*/ 1905 w 10821924"/>
                    <a:gd name="csY1" fmla="*/ 0 h 2114169"/>
                    <a:gd name="csX2" fmla="*/ 221361 w 10821924"/>
                    <a:gd name="csY2" fmla="*/ 0 h 2114169"/>
                    <a:gd name="csX3" fmla="*/ 221361 w 10821924"/>
                    <a:gd name="csY3" fmla="*/ 420624 h 2114169"/>
                    <a:gd name="csX4" fmla="*/ 10608945 w 10821924"/>
                    <a:gd name="csY4" fmla="*/ 420624 h 2114169"/>
                    <a:gd name="csX5" fmla="*/ 10608945 w 10821924"/>
                    <a:gd name="csY5" fmla="*/ 0 h 2114169"/>
                    <a:gd name="csX6" fmla="*/ 10816209 w 10821924"/>
                    <a:gd name="csY6" fmla="*/ 0 h 2114169"/>
                    <a:gd name="csX7" fmla="*/ 10821924 w 10821924"/>
                    <a:gd name="csY7" fmla="*/ 2114169 h 2114169"/>
                    <a:gd name="csX8" fmla="*/ 10618851 w 10821924"/>
                    <a:gd name="csY8" fmla="*/ 2097024 h 2114169"/>
                    <a:gd name="csX9" fmla="*/ 10615041 w 10821924"/>
                    <a:gd name="csY9" fmla="*/ 1103376 h 2114169"/>
                    <a:gd name="csX10" fmla="*/ 221361 w 10821924"/>
                    <a:gd name="csY10" fmla="*/ 1103376 h 2114169"/>
                    <a:gd name="csX11" fmla="*/ 219456 w 10821924"/>
                    <a:gd name="csY11" fmla="*/ 2106168 h 2114169"/>
                    <a:gd name="csX12" fmla="*/ 0 w 10821924"/>
                    <a:gd name="csY12" fmla="*/ 2108454 h 2114169"/>
                    <a:gd name="csX0" fmla="*/ 0 w 10821924"/>
                    <a:gd name="csY0" fmla="*/ 2108454 h 2114169"/>
                    <a:gd name="csX1" fmla="*/ 1905 w 10821924"/>
                    <a:gd name="csY1" fmla="*/ 0 h 2114169"/>
                    <a:gd name="csX2" fmla="*/ 221361 w 10821924"/>
                    <a:gd name="csY2" fmla="*/ 0 h 2114169"/>
                    <a:gd name="csX3" fmla="*/ 221361 w 10821924"/>
                    <a:gd name="csY3" fmla="*/ 420624 h 2114169"/>
                    <a:gd name="csX4" fmla="*/ 10608945 w 10821924"/>
                    <a:gd name="csY4" fmla="*/ 420624 h 2114169"/>
                    <a:gd name="csX5" fmla="*/ 10608945 w 10821924"/>
                    <a:gd name="csY5" fmla="*/ 0 h 2114169"/>
                    <a:gd name="csX6" fmla="*/ 10816209 w 10821924"/>
                    <a:gd name="csY6" fmla="*/ 0 h 2114169"/>
                    <a:gd name="csX7" fmla="*/ 10821924 w 10821924"/>
                    <a:gd name="csY7" fmla="*/ 2114169 h 2114169"/>
                    <a:gd name="csX8" fmla="*/ 10618851 w 10821924"/>
                    <a:gd name="csY8" fmla="*/ 2110359 h 2114169"/>
                    <a:gd name="csX9" fmla="*/ 10615041 w 10821924"/>
                    <a:gd name="csY9" fmla="*/ 1103376 h 2114169"/>
                    <a:gd name="csX10" fmla="*/ 221361 w 10821924"/>
                    <a:gd name="csY10" fmla="*/ 1103376 h 2114169"/>
                    <a:gd name="csX11" fmla="*/ 219456 w 10821924"/>
                    <a:gd name="csY11" fmla="*/ 2106168 h 2114169"/>
                    <a:gd name="csX12" fmla="*/ 0 w 10821924"/>
                    <a:gd name="csY12" fmla="*/ 2108454 h 211416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0821924" h="2114169">
                      <a:moveTo>
                        <a:pt x="0" y="2108454"/>
                      </a:moveTo>
                      <a:lnTo>
                        <a:pt x="1905" y="0"/>
                      </a:lnTo>
                      <a:lnTo>
                        <a:pt x="221361" y="0"/>
                      </a:lnTo>
                      <a:lnTo>
                        <a:pt x="221361" y="420624"/>
                      </a:lnTo>
                      <a:lnTo>
                        <a:pt x="10608945" y="420624"/>
                      </a:lnTo>
                      <a:lnTo>
                        <a:pt x="10608945" y="0"/>
                      </a:lnTo>
                      <a:lnTo>
                        <a:pt x="10816209" y="0"/>
                      </a:lnTo>
                      <a:lnTo>
                        <a:pt x="10821924" y="2114169"/>
                      </a:lnTo>
                      <a:lnTo>
                        <a:pt x="10618851" y="2110359"/>
                      </a:lnTo>
                      <a:lnTo>
                        <a:pt x="10615041" y="1103376"/>
                      </a:lnTo>
                      <a:lnTo>
                        <a:pt x="221361" y="1103376"/>
                      </a:lnTo>
                      <a:lnTo>
                        <a:pt x="219456" y="2106168"/>
                      </a:lnTo>
                      <a:lnTo>
                        <a:pt x="0" y="2108454"/>
                      </a:lnTo>
                      <a:close/>
                    </a:path>
                  </a:pathLst>
                </a:custGeom>
                <a:solidFill>
                  <a:srgbClr val="E1E2E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94" name="Freeform: Shape 493">
                  <a:extLst>
                    <a:ext uri="{FF2B5EF4-FFF2-40B4-BE49-F238E27FC236}">
                      <a16:creationId xmlns:a16="http://schemas.microsoft.com/office/drawing/2014/main" id="{44A9C497-94C2-EECF-32FB-BDDEF2F6DBF9}"/>
                    </a:ext>
                  </a:extLst>
                </p:cNvPr>
                <p:cNvSpPr/>
                <p:nvPr/>
              </p:nvSpPr>
              <p:spPr>
                <a:xfrm>
                  <a:off x="894588" y="4592574"/>
                  <a:ext cx="10842879" cy="836676"/>
                </a:xfrm>
                <a:custGeom>
                  <a:avLst/>
                  <a:gdLst>
                    <a:gd name="csX0" fmla="*/ 6096 w 10814304"/>
                    <a:gd name="csY0" fmla="*/ 0 h 829056"/>
                    <a:gd name="csX1" fmla="*/ 219456 w 10814304"/>
                    <a:gd name="csY1" fmla="*/ 0 h 829056"/>
                    <a:gd name="csX2" fmla="*/ 219456 w 10814304"/>
                    <a:gd name="csY2" fmla="*/ 627888 h 829056"/>
                    <a:gd name="csX3" fmla="*/ 10631424 w 10814304"/>
                    <a:gd name="csY3" fmla="*/ 627888 h 829056"/>
                    <a:gd name="csX4" fmla="*/ 10631424 w 10814304"/>
                    <a:gd name="csY4" fmla="*/ 0 h 829056"/>
                    <a:gd name="csX5" fmla="*/ 10814304 w 10814304"/>
                    <a:gd name="csY5" fmla="*/ 0 h 829056"/>
                    <a:gd name="csX6" fmla="*/ 10814304 w 10814304"/>
                    <a:gd name="csY6" fmla="*/ 829056 h 829056"/>
                    <a:gd name="csX7" fmla="*/ 0 w 10814304"/>
                    <a:gd name="csY7" fmla="*/ 829056 h 829056"/>
                    <a:gd name="csX8" fmla="*/ 6096 w 10814304"/>
                    <a:gd name="csY8" fmla="*/ 0 h 829056"/>
                    <a:gd name="csX0" fmla="*/ 6096 w 10829544"/>
                    <a:gd name="csY0" fmla="*/ 3810 h 832866"/>
                    <a:gd name="csX1" fmla="*/ 219456 w 10829544"/>
                    <a:gd name="csY1" fmla="*/ 3810 h 832866"/>
                    <a:gd name="csX2" fmla="*/ 219456 w 10829544"/>
                    <a:gd name="csY2" fmla="*/ 631698 h 832866"/>
                    <a:gd name="csX3" fmla="*/ 10631424 w 10829544"/>
                    <a:gd name="csY3" fmla="*/ 631698 h 832866"/>
                    <a:gd name="csX4" fmla="*/ 10631424 w 10829544"/>
                    <a:gd name="csY4" fmla="*/ 3810 h 832866"/>
                    <a:gd name="csX5" fmla="*/ 10829544 w 10829544"/>
                    <a:gd name="csY5" fmla="*/ 0 h 832866"/>
                    <a:gd name="csX6" fmla="*/ 10814304 w 10829544"/>
                    <a:gd name="csY6" fmla="*/ 832866 h 832866"/>
                    <a:gd name="csX7" fmla="*/ 0 w 10829544"/>
                    <a:gd name="csY7" fmla="*/ 832866 h 832866"/>
                    <a:gd name="csX8" fmla="*/ 6096 w 10829544"/>
                    <a:gd name="csY8" fmla="*/ 3810 h 832866"/>
                    <a:gd name="csX0" fmla="*/ 6096 w 10829544"/>
                    <a:gd name="csY0" fmla="*/ 3810 h 832866"/>
                    <a:gd name="csX1" fmla="*/ 219456 w 10829544"/>
                    <a:gd name="csY1" fmla="*/ 3810 h 832866"/>
                    <a:gd name="csX2" fmla="*/ 219456 w 10829544"/>
                    <a:gd name="csY2" fmla="*/ 631698 h 832866"/>
                    <a:gd name="csX3" fmla="*/ 10631424 w 10829544"/>
                    <a:gd name="csY3" fmla="*/ 631698 h 832866"/>
                    <a:gd name="csX4" fmla="*/ 10625709 w 10829544"/>
                    <a:gd name="csY4" fmla="*/ 3810 h 832866"/>
                    <a:gd name="csX5" fmla="*/ 10829544 w 10829544"/>
                    <a:gd name="csY5" fmla="*/ 0 h 832866"/>
                    <a:gd name="csX6" fmla="*/ 10814304 w 10829544"/>
                    <a:gd name="csY6" fmla="*/ 832866 h 832866"/>
                    <a:gd name="csX7" fmla="*/ 0 w 10829544"/>
                    <a:gd name="csY7" fmla="*/ 832866 h 832866"/>
                    <a:gd name="csX8" fmla="*/ 6096 w 10829544"/>
                    <a:gd name="csY8" fmla="*/ 3810 h 832866"/>
                    <a:gd name="csX0" fmla="*/ 6096 w 10829544"/>
                    <a:gd name="csY0" fmla="*/ 3810 h 832866"/>
                    <a:gd name="csX1" fmla="*/ 219456 w 10829544"/>
                    <a:gd name="csY1" fmla="*/ 3810 h 832866"/>
                    <a:gd name="csX2" fmla="*/ 219456 w 10829544"/>
                    <a:gd name="csY2" fmla="*/ 631698 h 832866"/>
                    <a:gd name="csX3" fmla="*/ 10629519 w 10829544"/>
                    <a:gd name="csY3" fmla="*/ 629793 h 832866"/>
                    <a:gd name="csX4" fmla="*/ 10625709 w 10829544"/>
                    <a:gd name="csY4" fmla="*/ 3810 h 832866"/>
                    <a:gd name="csX5" fmla="*/ 10829544 w 10829544"/>
                    <a:gd name="csY5" fmla="*/ 0 h 832866"/>
                    <a:gd name="csX6" fmla="*/ 10814304 w 10829544"/>
                    <a:gd name="csY6" fmla="*/ 832866 h 832866"/>
                    <a:gd name="csX7" fmla="*/ 0 w 10829544"/>
                    <a:gd name="csY7" fmla="*/ 832866 h 832866"/>
                    <a:gd name="csX8" fmla="*/ 6096 w 10829544"/>
                    <a:gd name="csY8" fmla="*/ 3810 h 832866"/>
                    <a:gd name="csX0" fmla="*/ 6096 w 10842879"/>
                    <a:gd name="csY0" fmla="*/ 3810 h 836676"/>
                    <a:gd name="csX1" fmla="*/ 219456 w 10842879"/>
                    <a:gd name="csY1" fmla="*/ 3810 h 836676"/>
                    <a:gd name="csX2" fmla="*/ 219456 w 10842879"/>
                    <a:gd name="csY2" fmla="*/ 631698 h 836676"/>
                    <a:gd name="csX3" fmla="*/ 10629519 w 10842879"/>
                    <a:gd name="csY3" fmla="*/ 629793 h 836676"/>
                    <a:gd name="csX4" fmla="*/ 10625709 w 10842879"/>
                    <a:gd name="csY4" fmla="*/ 3810 h 836676"/>
                    <a:gd name="csX5" fmla="*/ 10829544 w 10842879"/>
                    <a:gd name="csY5" fmla="*/ 0 h 836676"/>
                    <a:gd name="csX6" fmla="*/ 10842879 w 10842879"/>
                    <a:gd name="csY6" fmla="*/ 836676 h 836676"/>
                    <a:gd name="csX7" fmla="*/ 0 w 10842879"/>
                    <a:gd name="csY7" fmla="*/ 832866 h 836676"/>
                    <a:gd name="csX8" fmla="*/ 6096 w 10842879"/>
                    <a:gd name="csY8" fmla="*/ 3810 h 8366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842879" h="836676">
                      <a:moveTo>
                        <a:pt x="6096" y="3810"/>
                      </a:moveTo>
                      <a:lnTo>
                        <a:pt x="219456" y="3810"/>
                      </a:lnTo>
                      <a:lnTo>
                        <a:pt x="219456" y="631698"/>
                      </a:lnTo>
                      <a:lnTo>
                        <a:pt x="10629519" y="629793"/>
                      </a:lnTo>
                      <a:lnTo>
                        <a:pt x="10625709" y="3810"/>
                      </a:lnTo>
                      <a:lnTo>
                        <a:pt x="10829544" y="0"/>
                      </a:lnTo>
                      <a:lnTo>
                        <a:pt x="10842879" y="836676"/>
                      </a:lnTo>
                      <a:lnTo>
                        <a:pt x="0" y="832866"/>
                      </a:lnTo>
                      <a:lnTo>
                        <a:pt x="6096" y="3810"/>
                      </a:lnTo>
                      <a:close/>
                    </a:path>
                  </a:pathLst>
                </a:custGeom>
                <a:solidFill>
                  <a:srgbClr val="E1E2E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495" name="Group 494">
                  <a:extLst>
                    <a:ext uri="{FF2B5EF4-FFF2-40B4-BE49-F238E27FC236}">
                      <a16:creationId xmlns:a16="http://schemas.microsoft.com/office/drawing/2014/main" id="{A72145BE-CAF1-6924-91FC-1685883F012C}"/>
                    </a:ext>
                  </a:extLst>
                </p:cNvPr>
                <p:cNvGrpSpPr/>
                <p:nvPr/>
              </p:nvGrpSpPr>
              <p:grpSpPr>
                <a:xfrm>
                  <a:off x="902208" y="2941320"/>
                  <a:ext cx="208406" cy="1655064"/>
                  <a:chOff x="902208" y="2941320"/>
                  <a:chExt cx="208406" cy="1655064"/>
                </a:xfrm>
              </p:grpSpPr>
              <p:grpSp>
                <p:nvGrpSpPr>
                  <p:cNvPr id="512" name="Group 511">
                    <a:extLst>
                      <a:ext uri="{FF2B5EF4-FFF2-40B4-BE49-F238E27FC236}">
                        <a16:creationId xmlns:a16="http://schemas.microsoft.com/office/drawing/2014/main" id="{CA37D25F-0C48-9C3E-6D2B-7D3C70B968CA}"/>
                      </a:ext>
                    </a:extLst>
                  </p:cNvPr>
                  <p:cNvGrpSpPr/>
                  <p:nvPr/>
                </p:nvGrpSpPr>
                <p:grpSpPr>
                  <a:xfrm>
                    <a:off x="902208" y="2941320"/>
                    <a:ext cx="207772" cy="91438"/>
                    <a:chOff x="902208" y="2941320"/>
                    <a:chExt cx="207772" cy="91438"/>
                  </a:xfrm>
                </p:grpSpPr>
                <p:sp>
                  <p:nvSpPr>
                    <p:cNvPr id="518" name="Rectangle 517">
                      <a:extLst>
                        <a:ext uri="{FF2B5EF4-FFF2-40B4-BE49-F238E27FC236}">
                          <a16:creationId xmlns:a16="http://schemas.microsoft.com/office/drawing/2014/main" id="{E78E6ECA-E7BE-D47C-7598-BB81718F1435}"/>
                        </a:ext>
                      </a:extLst>
                    </p:cNvPr>
                    <p:cNvSpPr/>
                    <p:nvPr/>
                  </p:nvSpPr>
                  <p:spPr>
                    <a:xfrm>
                      <a:off x="902208" y="2941320"/>
                      <a:ext cx="207772" cy="45719"/>
                    </a:xfrm>
                    <a:prstGeom prst="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19" name="Rectangle 518">
                      <a:extLst>
                        <a:ext uri="{FF2B5EF4-FFF2-40B4-BE49-F238E27FC236}">
                          <a16:creationId xmlns:a16="http://schemas.microsoft.com/office/drawing/2014/main" id="{4CEBD0AE-227A-346C-4FC0-528B76BFC44D}"/>
                        </a:ext>
                      </a:extLst>
                    </p:cNvPr>
                    <p:cNvSpPr/>
                    <p:nvPr/>
                  </p:nvSpPr>
                  <p:spPr>
                    <a:xfrm>
                      <a:off x="965708" y="2987039"/>
                      <a:ext cx="80772" cy="45719"/>
                    </a:xfrm>
                    <a:prstGeom prst="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nvGrpSpPr>
                  <p:cNvPr id="513" name="Group 512">
                    <a:extLst>
                      <a:ext uri="{FF2B5EF4-FFF2-40B4-BE49-F238E27FC236}">
                        <a16:creationId xmlns:a16="http://schemas.microsoft.com/office/drawing/2014/main" id="{FFEEF818-FC2B-1FAF-8B1B-E9E19C51B839}"/>
                      </a:ext>
                    </a:extLst>
                  </p:cNvPr>
                  <p:cNvGrpSpPr/>
                  <p:nvPr/>
                </p:nvGrpSpPr>
                <p:grpSpPr>
                  <a:xfrm rot="10800000">
                    <a:off x="902842" y="4504946"/>
                    <a:ext cx="207772" cy="91438"/>
                    <a:chOff x="1054608" y="3093720"/>
                    <a:chExt cx="207772" cy="91438"/>
                  </a:xfrm>
                </p:grpSpPr>
                <p:sp>
                  <p:nvSpPr>
                    <p:cNvPr id="516" name="Rectangle 515">
                      <a:extLst>
                        <a:ext uri="{FF2B5EF4-FFF2-40B4-BE49-F238E27FC236}">
                          <a16:creationId xmlns:a16="http://schemas.microsoft.com/office/drawing/2014/main" id="{E1015CEE-F282-0F10-9C8E-D47B4DA1DD8B}"/>
                        </a:ext>
                      </a:extLst>
                    </p:cNvPr>
                    <p:cNvSpPr/>
                    <p:nvPr/>
                  </p:nvSpPr>
                  <p:spPr>
                    <a:xfrm>
                      <a:off x="1054608" y="3093720"/>
                      <a:ext cx="207772" cy="45719"/>
                    </a:xfrm>
                    <a:prstGeom prst="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17" name="Rectangle 516">
                      <a:extLst>
                        <a:ext uri="{FF2B5EF4-FFF2-40B4-BE49-F238E27FC236}">
                          <a16:creationId xmlns:a16="http://schemas.microsoft.com/office/drawing/2014/main" id="{31487285-F1E8-ABEE-7259-863230E0A92F}"/>
                        </a:ext>
                      </a:extLst>
                    </p:cNvPr>
                    <p:cNvSpPr/>
                    <p:nvPr/>
                  </p:nvSpPr>
                  <p:spPr>
                    <a:xfrm>
                      <a:off x="1118108" y="3139439"/>
                      <a:ext cx="80772" cy="45719"/>
                    </a:xfrm>
                    <a:prstGeom prst="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cxnSp>
                <p:nvCxnSpPr>
                  <p:cNvPr id="514" name="Straight Connector 513">
                    <a:extLst>
                      <a:ext uri="{FF2B5EF4-FFF2-40B4-BE49-F238E27FC236}">
                        <a16:creationId xmlns:a16="http://schemas.microsoft.com/office/drawing/2014/main" id="{844E745C-28E9-2D22-10A1-0C0C518DC13E}"/>
                      </a:ext>
                    </a:extLst>
                  </p:cNvPr>
                  <p:cNvCxnSpPr>
                    <a:cxnSpLocks/>
                  </p:cNvCxnSpPr>
                  <p:nvPr/>
                </p:nvCxnSpPr>
                <p:spPr>
                  <a:xfrm>
                    <a:off x="983488" y="3042919"/>
                    <a:ext cx="0" cy="1453896"/>
                  </a:xfrm>
                  <a:prstGeom prst="line">
                    <a:avLst/>
                  </a:prstGeom>
                  <a:ln w="19050">
                    <a:solidFill>
                      <a:srgbClr val="65FFFF"/>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44BEE915-F753-301B-66C7-743EA76BB501}"/>
                      </a:ext>
                    </a:extLst>
                  </p:cNvPr>
                  <p:cNvCxnSpPr>
                    <a:cxnSpLocks/>
                  </p:cNvCxnSpPr>
                  <p:nvPr/>
                </p:nvCxnSpPr>
                <p:spPr>
                  <a:xfrm>
                    <a:off x="1026160" y="3041905"/>
                    <a:ext cx="0" cy="1453896"/>
                  </a:xfrm>
                  <a:prstGeom prst="line">
                    <a:avLst/>
                  </a:prstGeom>
                  <a:ln w="19050">
                    <a:solidFill>
                      <a:srgbClr val="65FFFF"/>
                    </a:solidFill>
                  </a:ln>
                </p:spPr>
                <p:style>
                  <a:lnRef idx="1">
                    <a:schemeClr val="accent1"/>
                  </a:lnRef>
                  <a:fillRef idx="0">
                    <a:schemeClr val="accent1"/>
                  </a:fillRef>
                  <a:effectRef idx="0">
                    <a:schemeClr val="accent1"/>
                  </a:effectRef>
                  <a:fontRef idx="minor">
                    <a:schemeClr val="tx1"/>
                  </a:fontRef>
                </p:style>
              </p:cxnSp>
            </p:grpSp>
            <p:grpSp>
              <p:nvGrpSpPr>
                <p:cNvPr id="496" name="Group 495">
                  <a:extLst>
                    <a:ext uri="{FF2B5EF4-FFF2-40B4-BE49-F238E27FC236}">
                      <a16:creationId xmlns:a16="http://schemas.microsoft.com/office/drawing/2014/main" id="{D595F1FF-96BA-8A1F-2EC5-B5DD04EA9753}"/>
                    </a:ext>
                  </a:extLst>
                </p:cNvPr>
                <p:cNvGrpSpPr/>
                <p:nvPr/>
              </p:nvGrpSpPr>
              <p:grpSpPr>
                <a:xfrm>
                  <a:off x="11515725" y="2941320"/>
                  <a:ext cx="208406" cy="1655064"/>
                  <a:chOff x="902208" y="2941320"/>
                  <a:chExt cx="208406" cy="1655064"/>
                </a:xfrm>
              </p:grpSpPr>
              <p:grpSp>
                <p:nvGrpSpPr>
                  <p:cNvPr id="504" name="Group 503">
                    <a:extLst>
                      <a:ext uri="{FF2B5EF4-FFF2-40B4-BE49-F238E27FC236}">
                        <a16:creationId xmlns:a16="http://schemas.microsoft.com/office/drawing/2014/main" id="{38784047-C487-BB4C-2912-341420049F4F}"/>
                      </a:ext>
                    </a:extLst>
                  </p:cNvPr>
                  <p:cNvGrpSpPr/>
                  <p:nvPr/>
                </p:nvGrpSpPr>
                <p:grpSpPr>
                  <a:xfrm>
                    <a:off x="902208" y="2941320"/>
                    <a:ext cx="207772" cy="91438"/>
                    <a:chOff x="902208" y="2941320"/>
                    <a:chExt cx="207772" cy="91438"/>
                  </a:xfrm>
                </p:grpSpPr>
                <p:sp>
                  <p:nvSpPr>
                    <p:cNvPr id="510" name="Rectangle 509">
                      <a:extLst>
                        <a:ext uri="{FF2B5EF4-FFF2-40B4-BE49-F238E27FC236}">
                          <a16:creationId xmlns:a16="http://schemas.microsoft.com/office/drawing/2014/main" id="{EE1DE0C3-7E4B-62E2-DB4E-983D45E1BF6B}"/>
                        </a:ext>
                      </a:extLst>
                    </p:cNvPr>
                    <p:cNvSpPr/>
                    <p:nvPr/>
                  </p:nvSpPr>
                  <p:spPr>
                    <a:xfrm>
                      <a:off x="902208" y="2941320"/>
                      <a:ext cx="207772" cy="45719"/>
                    </a:xfrm>
                    <a:prstGeom prst="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11" name="Rectangle 510">
                      <a:extLst>
                        <a:ext uri="{FF2B5EF4-FFF2-40B4-BE49-F238E27FC236}">
                          <a16:creationId xmlns:a16="http://schemas.microsoft.com/office/drawing/2014/main" id="{7774D97F-A875-0951-A84B-C474FB0CAD64}"/>
                        </a:ext>
                      </a:extLst>
                    </p:cNvPr>
                    <p:cNvSpPr/>
                    <p:nvPr/>
                  </p:nvSpPr>
                  <p:spPr>
                    <a:xfrm>
                      <a:off x="965708" y="2987039"/>
                      <a:ext cx="80772" cy="45719"/>
                    </a:xfrm>
                    <a:prstGeom prst="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nvGrpSpPr>
                  <p:cNvPr id="505" name="Group 504">
                    <a:extLst>
                      <a:ext uri="{FF2B5EF4-FFF2-40B4-BE49-F238E27FC236}">
                        <a16:creationId xmlns:a16="http://schemas.microsoft.com/office/drawing/2014/main" id="{031DF5D1-67F3-3F36-0FC0-C6388FB4E40F}"/>
                      </a:ext>
                    </a:extLst>
                  </p:cNvPr>
                  <p:cNvGrpSpPr/>
                  <p:nvPr/>
                </p:nvGrpSpPr>
                <p:grpSpPr>
                  <a:xfrm rot="10800000">
                    <a:off x="902842" y="4504946"/>
                    <a:ext cx="207772" cy="91438"/>
                    <a:chOff x="1054608" y="3093720"/>
                    <a:chExt cx="207772" cy="91438"/>
                  </a:xfrm>
                </p:grpSpPr>
                <p:sp>
                  <p:nvSpPr>
                    <p:cNvPr id="508" name="Rectangle 507">
                      <a:extLst>
                        <a:ext uri="{FF2B5EF4-FFF2-40B4-BE49-F238E27FC236}">
                          <a16:creationId xmlns:a16="http://schemas.microsoft.com/office/drawing/2014/main" id="{8476BEC6-BB61-5A55-7BCC-30D9510024E5}"/>
                        </a:ext>
                      </a:extLst>
                    </p:cNvPr>
                    <p:cNvSpPr/>
                    <p:nvPr/>
                  </p:nvSpPr>
                  <p:spPr>
                    <a:xfrm>
                      <a:off x="1054608" y="3093720"/>
                      <a:ext cx="207772" cy="45719"/>
                    </a:xfrm>
                    <a:prstGeom prst="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09" name="Rectangle 508">
                      <a:extLst>
                        <a:ext uri="{FF2B5EF4-FFF2-40B4-BE49-F238E27FC236}">
                          <a16:creationId xmlns:a16="http://schemas.microsoft.com/office/drawing/2014/main" id="{366CFBCB-359B-BFE2-330C-7925A2BC8C5E}"/>
                        </a:ext>
                      </a:extLst>
                    </p:cNvPr>
                    <p:cNvSpPr/>
                    <p:nvPr/>
                  </p:nvSpPr>
                  <p:spPr>
                    <a:xfrm>
                      <a:off x="1118108" y="3139439"/>
                      <a:ext cx="80772" cy="45719"/>
                    </a:xfrm>
                    <a:prstGeom prst="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cxnSp>
                <p:nvCxnSpPr>
                  <p:cNvPr id="506" name="Straight Connector 505">
                    <a:extLst>
                      <a:ext uri="{FF2B5EF4-FFF2-40B4-BE49-F238E27FC236}">
                        <a16:creationId xmlns:a16="http://schemas.microsoft.com/office/drawing/2014/main" id="{8A855E10-5BA8-2381-657D-D0064B41FE3D}"/>
                      </a:ext>
                    </a:extLst>
                  </p:cNvPr>
                  <p:cNvCxnSpPr>
                    <a:cxnSpLocks/>
                  </p:cNvCxnSpPr>
                  <p:nvPr/>
                </p:nvCxnSpPr>
                <p:spPr>
                  <a:xfrm>
                    <a:off x="983488" y="3042919"/>
                    <a:ext cx="0" cy="1453896"/>
                  </a:xfrm>
                  <a:prstGeom prst="line">
                    <a:avLst/>
                  </a:prstGeom>
                  <a:ln w="19050">
                    <a:solidFill>
                      <a:srgbClr val="65FFFF"/>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C357B295-8B20-53CE-BB0D-77F9F882F3E6}"/>
                      </a:ext>
                    </a:extLst>
                  </p:cNvPr>
                  <p:cNvCxnSpPr>
                    <a:cxnSpLocks/>
                  </p:cNvCxnSpPr>
                  <p:nvPr/>
                </p:nvCxnSpPr>
                <p:spPr>
                  <a:xfrm>
                    <a:off x="1026160" y="3041905"/>
                    <a:ext cx="0" cy="1453896"/>
                  </a:xfrm>
                  <a:prstGeom prst="line">
                    <a:avLst/>
                  </a:prstGeom>
                  <a:ln w="19050">
                    <a:solidFill>
                      <a:srgbClr val="65FFFF"/>
                    </a:solidFill>
                  </a:ln>
                </p:spPr>
                <p:style>
                  <a:lnRef idx="1">
                    <a:schemeClr val="accent1"/>
                  </a:lnRef>
                  <a:fillRef idx="0">
                    <a:schemeClr val="accent1"/>
                  </a:fillRef>
                  <a:effectRef idx="0">
                    <a:schemeClr val="accent1"/>
                  </a:effectRef>
                  <a:fontRef idx="minor">
                    <a:schemeClr val="tx1"/>
                  </a:fontRef>
                </p:style>
              </p:cxnSp>
            </p:grpSp>
            <p:cxnSp>
              <p:nvCxnSpPr>
                <p:cNvPr id="497" name="Straight Arrow Connector 496">
                  <a:extLst>
                    <a:ext uri="{FF2B5EF4-FFF2-40B4-BE49-F238E27FC236}">
                      <a16:creationId xmlns:a16="http://schemas.microsoft.com/office/drawing/2014/main" id="{D24E2659-3C48-00C2-DAFC-8AE963ED60C6}"/>
                    </a:ext>
                  </a:extLst>
                </p:cNvPr>
                <p:cNvCxnSpPr/>
                <p:nvPr/>
              </p:nvCxnSpPr>
              <p:spPr>
                <a:xfrm>
                  <a:off x="327660" y="2879964"/>
                  <a:ext cx="638048" cy="638048"/>
                </a:xfrm>
                <a:prstGeom prst="straightConnector1">
                  <a:avLst/>
                </a:prstGeom>
                <a:ln w="12700">
                  <a:solidFill>
                    <a:srgbClr val="FFC000"/>
                  </a:solidFill>
                  <a:headEnd w="lg" len="lg"/>
                  <a:tailEnd type="arrow" w="sm" len="sm"/>
                </a:ln>
              </p:spPr>
              <p:style>
                <a:lnRef idx="1">
                  <a:schemeClr val="accent6"/>
                </a:lnRef>
                <a:fillRef idx="0">
                  <a:schemeClr val="accent6"/>
                </a:fillRef>
                <a:effectRef idx="0">
                  <a:schemeClr val="accent6"/>
                </a:effectRef>
                <a:fontRef idx="minor">
                  <a:schemeClr val="tx1"/>
                </a:fontRef>
              </p:style>
            </p:cxnSp>
            <p:cxnSp>
              <p:nvCxnSpPr>
                <p:cNvPr id="498" name="Straight Arrow Connector 497">
                  <a:extLst>
                    <a:ext uri="{FF2B5EF4-FFF2-40B4-BE49-F238E27FC236}">
                      <a16:creationId xmlns:a16="http://schemas.microsoft.com/office/drawing/2014/main" id="{83D98142-B747-3948-0E89-E7717A2739AB}"/>
                    </a:ext>
                  </a:extLst>
                </p:cNvPr>
                <p:cNvCxnSpPr/>
                <p:nvPr/>
              </p:nvCxnSpPr>
              <p:spPr>
                <a:xfrm>
                  <a:off x="1001269" y="3541646"/>
                  <a:ext cx="638048" cy="638048"/>
                </a:xfrm>
                <a:prstGeom prst="straightConnector1">
                  <a:avLst/>
                </a:prstGeom>
                <a:ln w="12700">
                  <a:solidFill>
                    <a:srgbClr val="D85A30"/>
                  </a:solidFill>
                  <a:prstDash val="dash"/>
                  <a:headEnd w="lg" len="lg"/>
                  <a:tailEnd type="arrow" w="sm" len="sm"/>
                </a:ln>
              </p:spPr>
              <p:style>
                <a:lnRef idx="1">
                  <a:schemeClr val="accent6"/>
                </a:lnRef>
                <a:fillRef idx="0">
                  <a:schemeClr val="accent6"/>
                </a:fillRef>
                <a:effectRef idx="0">
                  <a:schemeClr val="accent6"/>
                </a:effectRef>
                <a:fontRef idx="minor">
                  <a:schemeClr val="tx1"/>
                </a:fontRef>
              </p:style>
            </p:cxnSp>
            <p:cxnSp>
              <p:nvCxnSpPr>
                <p:cNvPr id="499" name="Straight Arrow Connector 498">
                  <a:extLst>
                    <a:ext uri="{FF2B5EF4-FFF2-40B4-BE49-F238E27FC236}">
                      <a16:creationId xmlns:a16="http://schemas.microsoft.com/office/drawing/2014/main" id="{4862AF9C-53C6-52E1-EB7B-B8E9B24E3AF9}"/>
                    </a:ext>
                  </a:extLst>
                </p:cNvPr>
                <p:cNvCxnSpPr/>
                <p:nvPr/>
              </p:nvCxnSpPr>
              <p:spPr>
                <a:xfrm>
                  <a:off x="327660" y="3148392"/>
                  <a:ext cx="638048" cy="638048"/>
                </a:xfrm>
                <a:prstGeom prst="straightConnector1">
                  <a:avLst/>
                </a:prstGeom>
                <a:ln w="12700">
                  <a:solidFill>
                    <a:srgbClr val="FFC000"/>
                  </a:solidFill>
                  <a:headEnd w="lg" len="lg"/>
                  <a:tailEnd type="arrow" w="sm" len="sm"/>
                </a:ln>
              </p:spPr>
              <p:style>
                <a:lnRef idx="1">
                  <a:schemeClr val="accent6"/>
                </a:lnRef>
                <a:fillRef idx="0">
                  <a:schemeClr val="accent6"/>
                </a:fillRef>
                <a:effectRef idx="0">
                  <a:schemeClr val="accent6"/>
                </a:effectRef>
                <a:fontRef idx="minor">
                  <a:schemeClr val="tx1"/>
                </a:fontRef>
              </p:style>
            </p:cxnSp>
            <p:cxnSp>
              <p:nvCxnSpPr>
                <p:cNvPr id="500" name="Straight Arrow Connector 499">
                  <a:extLst>
                    <a:ext uri="{FF2B5EF4-FFF2-40B4-BE49-F238E27FC236}">
                      <a16:creationId xmlns:a16="http://schemas.microsoft.com/office/drawing/2014/main" id="{BE476555-840A-D99A-3524-5093B78F3AAC}"/>
                    </a:ext>
                  </a:extLst>
                </p:cNvPr>
                <p:cNvCxnSpPr/>
                <p:nvPr/>
              </p:nvCxnSpPr>
              <p:spPr>
                <a:xfrm>
                  <a:off x="1001269" y="3810074"/>
                  <a:ext cx="638048" cy="638048"/>
                </a:xfrm>
                <a:prstGeom prst="straightConnector1">
                  <a:avLst/>
                </a:prstGeom>
                <a:ln w="12700">
                  <a:solidFill>
                    <a:srgbClr val="D85A30"/>
                  </a:solidFill>
                  <a:prstDash val="dash"/>
                  <a:headEnd w="lg" len="lg"/>
                  <a:tailEnd type="arrow" w="sm" len="sm"/>
                </a:ln>
              </p:spPr>
              <p:style>
                <a:lnRef idx="1">
                  <a:schemeClr val="accent6"/>
                </a:lnRef>
                <a:fillRef idx="0">
                  <a:schemeClr val="accent6"/>
                </a:fillRef>
                <a:effectRef idx="0">
                  <a:schemeClr val="accent6"/>
                </a:effectRef>
                <a:fontRef idx="minor">
                  <a:schemeClr val="tx1"/>
                </a:fontRef>
              </p:style>
            </p:cxnSp>
            <p:cxnSp>
              <p:nvCxnSpPr>
                <p:cNvPr id="501" name="Straight Arrow Connector 500">
                  <a:extLst>
                    <a:ext uri="{FF2B5EF4-FFF2-40B4-BE49-F238E27FC236}">
                      <a16:creationId xmlns:a16="http://schemas.microsoft.com/office/drawing/2014/main" id="{3F4E0F72-8633-F7C2-2B9D-A61B1B592BAB}"/>
                    </a:ext>
                  </a:extLst>
                </p:cNvPr>
                <p:cNvCxnSpPr/>
                <p:nvPr/>
              </p:nvCxnSpPr>
              <p:spPr>
                <a:xfrm>
                  <a:off x="327660" y="3390007"/>
                  <a:ext cx="638048" cy="638048"/>
                </a:xfrm>
                <a:prstGeom prst="straightConnector1">
                  <a:avLst/>
                </a:prstGeom>
                <a:ln w="12700">
                  <a:solidFill>
                    <a:srgbClr val="FFC000"/>
                  </a:solidFill>
                  <a:headEnd w="lg" len="lg"/>
                  <a:tailEnd type="arrow" w="sm" len="sm"/>
                </a:ln>
              </p:spPr>
              <p:style>
                <a:lnRef idx="1">
                  <a:schemeClr val="accent6"/>
                </a:lnRef>
                <a:fillRef idx="0">
                  <a:schemeClr val="accent6"/>
                </a:fillRef>
                <a:effectRef idx="0">
                  <a:schemeClr val="accent6"/>
                </a:effectRef>
                <a:fontRef idx="minor">
                  <a:schemeClr val="tx1"/>
                </a:fontRef>
              </p:style>
            </p:cxnSp>
            <p:cxnSp>
              <p:nvCxnSpPr>
                <p:cNvPr id="502" name="Straight Arrow Connector 501">
                  <a:extLst>
                    <a:ext uri="{FF2B5EF4-FFF2-40B4-BE49-F238E27FC236}">
                      <a16:creationId xmlns:a16="http://schemas.microsoft.com/office/drawing/2014/main" id="{4422569F-CCCC-A36B-F6A5-DEE9E28D43B3}"/>
                    </a:ext>
                  </a:extLst>
                </p:cNvPr>
                <p:cNvCxnSpPr/>
                <p:nvPr/>
              </p:nvCxnSpPr>
              <p:spPr>
                <a:xfrm>
                  <a:off x="1001269" y="4051689"/>
                  <a:ext cx="638048" cy="638048"/>
                </a:xfrm>
                <a:prstGeom prst="straightConnector1">
                  <a:avLst/>
                </a:prstGeom>
                <a:ln w="12700">
                  <a:solidFill>
                    <a:srgbClr val="D85A30"/>
                  </a:solidFill>
                  <a:prstDash val="dash"/>
                  <a:headEnd w="lg" len="lg"/>
                  <a:tailEnd type="arrow" w="sm" len="sm"/>
                </a:ln>
              </p:spPr>
              <p:style>
                <a:lnRef idx="1">
                  <a:schemeClr val="accent6"/>
                </a:lnRef>
                <a:fillRef idx="0">
                  <a:schemeClr val="accent6"/>
                </a:fillRef>
                <a:effectRef idx="0">
                  <a:schemeClr val="accent6"/>
                </a:effectRef>
                <a:fontRef idx="minor">
                  <a:schemeClr val="tx1"/>
                </a:fontRef>
              </p:style>
            </p:cxnSp>
            <p:cxnSp>
              <p:nvCxnSpPr>
                <p:cNvPr id="503" name="Straight Connector 502">
                  <a:extLst>
                    <a:ext uri="{FF2B5EF4-FFF2-40B4-BE49-F238E27FC236}">
                      <a16:creationId xmlns:a16="http://schemas.microsoft.com/office/drawing/2014/main" id="{F7161557-A4C8-38FA-4BD3-C15082BEDFFB}"/>
                    </a:ext>
                  </a:extLst>
                </p:cNvPr>
                <p:cNvCxnSpPr>
                  <a:cxnSpLocks/>
                </p:cNvCxnSpPr>
                <p:nvPr/>
              </p:nvCxnSpPr>
              <p:spPr>
                <a:xfrm flipH="1">
                  <a:off x="1109980" y="2682240"/>
                  <a:ext cx="10405745"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37" name="Graphic 36">
                <a:extLst>
                  <a:ext uri="{FF2B5EF4-FFF2-40B4-BE49-F238E27FC236}">
                    <a16:creationId xmlns:a16="http://schemas.microsoft.com/office/drawing/2014/main" id="{F9A87916-87BD-01F8-DF02-EAA293CF1C26}"/>
                  </a:ext>
                </a:extLst>
              </p:cNvPr>
              <p:cNvPicPr>
                <a:picLocks noChangeAspect="1"/>
              </p:cNvPicPr>
              <p:nvPr/>
            </p:nvPicPr>
            <p:blipFill>
              <a:blip>
                <a:extLst>
                  <a:ext uri="{96DAC541-7B7A-43D3-8B79-37D633B846F1}">
                    <asvg:svgBlip xmlns:asvg="http://schemas.microsoft.com/office/drawing/2016/SVG/main" r:embed="rId8"/>
                  </a:ext>
                </a:extLst>
              </a:blip>
              <a:srcRect l="22242" t="11952" r="11526" b="-1162"/>
              <a:stretch>
                <a:fillRect/>
              </a:stretch>
            </p:blipFill>
            <p:spPr>
              <a:xfrm>
                <a:off x="4215709" y="5299963"/>
                <a:ext cx="699425" cy="1199012"/>
              </a:xfrm>
              <a:prstGeom prst="rect">
                <a:avLst/>
              </a:prstGeom>
            </p:spPr>
          </p:pic>
          <p:sp>
            <p:nvSpPr>
              <p:cNvPr id="38" name="Graphic 161">
                <a:extLst>
                  <a:ext uri="{FF2B5EF4-FFF2-40B4-BE49-F238E27FC236}">
                    <a16:creationId xmlns:a16="http://schemas.microsoft.com/office/drawing/2014/main" id="{6A5C399F-1978-5033-1612-0FACFC331350}"/>
                  </a:ext>
                </a:extLst>
              </p:cNvPr>
              <p:cNvSpPr>
                <a:spLocks noChangeAspect="1"/>
              </p:cNvSpPr>
              <p:nvPr/>
            </p:nvSpPr>
            <p:spPr>
              <a:xfrm>
                <a:off x="9192105" y="5367324"/>
                <a:ext cx="343486" cy="1118180"/>
              </a:xfrm>
              <a:custGeom>
                <a:avLst/>
                <a:gdLst>
                  <a:gd name="connsiteX0" fmla="*/ 130228 w 299279"/>
                  <a:gd name="connsiteY0" fmla="*/ 0 h 974272"/>
                  <a:gd name="connsiteX1" fmla="*/ 150875 w 299279"/>
                  <a:gd name="connsiteY1" fmla="*/ 4246 h 974272"/>
                  <a:gd name="connsiteX2" fmla="*/ 188507 w 299279"/>
                  <a:gd name="connsiteY2" fmla="*/ 54911 h 974272"/>
                  <a:gd name="connsiteX3" fmla="*/ 193192 w 299279"/>
                  <a:gd name="connsiteY3" fmla="*/ 75557 h 974272"/>
                  <a:gd name="connsiteX4" fmla="*/ 201685 w 299279"/>
                  <a:gd name="connsiteY4" fmla="*/ 121975 h 974272"/>
                  <a:gd name="connsiteX5" fmla="*/ 211057 w 299279"/>
                  <a:gd name="connsiteY5" fmla="*/ 126221 h 974272"/>
                  <a:gd name="connsiteX6" fmla="*/ 209300 w 299279"/>
                  <a:gd name="connsiteY6" fmla="*/ 146135 h 974272"/>
                  <a:gd name="connsiteX7" fmla="*/ 246053 w 299279"/>
                  <a:gd name="connsiteY7" fmla="*/ 157117 h 974272"/>
                  <a:gd name="connsiteX8" fmla="*/ 288664 w 299279"/>
                  <a:gd name="connsiteY8" fmla="*/ 264889 h 974272"/>
                  <a:gd name="connsiteX9" fmla="*/ 295400 w 299279"/>
                  <a:gd name="connsiteY9" fmla="*/ 327413 h 974272"/>
                  <a:gd name="connsiteX10" fmla="*/ 231996 w 299279"/>
                  <a:gd name="connsiteY10" fmla="*/ 355381 h 974272"/>
                  <a:gd name="connsiteX11" fmla="*/ 244296 w 299279"/>
                  <a:gd name="connsiteY11" fmla="*/ 404874 h 974272"/>
                  <a:gd name="connsiteX12" fmla="*/ 249714 w 299279"/>
                  <a:gd name="connsiteY12" fmla="*/ 450560 h 974272"/>
                  <a:gd name="connsiteX13" fmla="*/ 252789 w 299279"/>
                  <a:gd name="connsiteY13" fmla="*/ 557452 h 974272"/>
                  <a:gd name="connsiteX14" fmla="*/ 253228 w 299279"/>
                  <a:gd name="connsiteY14" fmla="*/ 592156 h 974272"/>
                  <a:gd name="connsiteX15" fmla="*/ 243857 w 299279"/>
                  <a:gd name="connsiteY15" fmla="*/ 591716 h 974272"/>
                  <a:gd name="connsiteX16" fmla="*/ 238732 w 299279"/>
                  <a:gd name="connsiteY16" fmla="*/ 678841 h 974272"/>
                  <a:gd name="connsiteX17" fmla="*/ 239610 w 299279"/>
                  <a:gd name="connsiteY17" fmla="*/ 704173 h 974272"/>
                  <a:gd name="connsiteX18" fmla="*/ 243857 w 299279"/>
                  <a:gd name="connsiteY18" fmla="*/ 736388 h 974272"/>
                  <a:gd name="connsiteX19" fmla="*/ 222771 w 299279"/>
                  <a:gd name="connsiteY19" fmla="*/ 821755 h 974272"/>
                  <a:gd name="connsiteX20" fmla="*/ 215596 w 299279"/>
                  <a:gd name="connsiteY20" fmla="*/ 869491 h 974272"/>
                  <a:gd name="connsiteX21" fmla="*/ 255864 w 299279"/>
                  <a:gd name="connsiteY21" fmla="*/ 936262 h 974272"/>
                  <a:gd name="connsiteX22" fmla="*/ 262160 w 299279"/>
                  <a:gd name="connsiteY22" fmla="*/ 961594 h 974272"/>
                  <a:gd name="connsiteX23" fmla="*/ 246053 w 299279"/>
                  <a:gd name="connsiteY23" fmla="*/ 962912 h 974272"/>
                  <a:gd name="connsiteX24" fmla="*/ 213107 w 299279"/>
                  <a:gd name="connsiteY24" fmla="*/ 949441 h 974272"/>
                  <a:gd name="connsiteX25" fmla="*/ 211496 w 299279"/>
                  <a:gd name="connsiteY25" fmla="*/ 939630 h 974272"/>
                  <a:gd name="connsiteX26" fmla="*/ 204321 w 299279"/>
                  <a:gd name="connsiteY26" fmla="*/ 928209 h 974272"/>
                  <a:gd name="connsiteX27" fmla="*/ 203442 w 299279"/>
                  <a:gd name="connsiteY27" fmla="*/ 928648 h 974272"/>
                  <a:gd name="connsiteX28" fmla="*/ 181478 w 299279"/>
                  <a:gd name="connsiteY28" fmla="*/ 932894 h 974272"/>
                  <a:gd name="connsiteX29" fmla="*/ 178989 w 299279"/>
                  <a:gd name="connsiteY29" fmla="*/ 914298 h 974272"/>
                  <a:gd name="connsiteX30" fmla="*/ 171814 w 299279"/>
                  <a:gd name="connsiteY30" fmla="*/ 885598 h 974272"/>
                  <a:gd name="connsiteX31" fmla="*/ 178989 w 299279"/>
                  <a:gd name="connsiteY31" fmla="*/ 818827 h 974272"/>
                  <a:gd name="connsiteX32" fmla="*/ 176939 w 299279"/>
                  <a:gd name="connsiteY32" fmla="*/ 800670 h 974272"/>
                  <a:gd name="connsiteX33" fmla="*/ 168446 w 299279"/>
                  <a:gd name="connsiteY33" fmla="*/ 749420 h 974272"/>
                  <a:gd name="connsiteX34" fmla="*/ 176060 w 299279"/>
                  <a:gd name="connsiteY34" fmla="*/ 714716 h 974272"/>
                  <a:gd name="connsiteX35" fmla="*/ 180746 w 299279"/>
                  <a:gd name="connsiteY35" fmla="*/ 695241 h 974272"/>
                  <a:gd name="connsiteX36" fmla="*/ 173571 w 299279"/>
                  <a:gd name="connsiteY36" fmla="*/ 665663 h 974272"/>
                  <a:gd name="connsiteX37" fmla="*/ 163028 w 299279"/>
                  <a:gd name="connsiteY37" fmla="*/ 595963 h 974272"/>
                  <a:gd name="connsiteX38" fmla="*/ 137257 w 299279"/>
                  <a:gd name="connsiteY38" fmla="*/ 595084 h 974272"/>
                  <a:gd name="connsiteX39" fmla="*/ 137257 w 299279"/>
                  <a:gd name="connsiteY39" fmla="*/ 597134 h 974272"/>
                  <a:gd name="connsiteX40" fmla="*/ 137696 w 299279"/>
                  <a:gd name="connsiteY40" fmla="*/ 611045 h 974272"/>
                  <a:gd name="connsiteX41" fmla="*/ 138135 w 299279"/>
                  <a:gd name="connsiteY41" fmla="*/ 627884 h 974272"/>
                  <a:gd name="connsiteX42" fmla="*/ 139453 w 299279"/>
                  <a:gd name="connsiteY42" fmla="*/ 662881 h 974272"/>
                  <a:gd name="connsiteX43" fmla="*/ 134768 w 299279"/>
                  <a:gd name="connsiteY43" fmla="*/ 697145 h 974272"/>
                  <a:gd name="connsiteX44" fmla="*/ 144432 w 299279"/>
                  <a:gd name="connsiteY44" fmla="*/ 753666 h 974272"/>
                  <a:gd name="connsiteX45" fmla="*/ 141943 w 299279"/>
                  <a:gd name="connsiteY45" fmla="*/ 783684 h 974272"/>
                  <a:gd name="connsiteX46" fmla="*/ 141064 w 299279"/>
                  <a:gd name="connsiteY46" fmla="*/ 842109 h 974272"/>
                  <a:gd name="connsiteX47" fmla="*/ 148239 w 299279"/>
                  <a:gd name="connsiteY47" fmla="*/ 875934 h 974272"/>
                  <a:gd name="connsiteX48" fmla="*/ 154243 w 299279"/>
                  <a:gd name="connsiteY48" fmla="*/ 884426 h 974272"/>
                  <a:gd name="connsiteX49" fmla="*/ 157171 w 299279"/>
                  <a:gd name="connsiteY49" fmla="*/ 903755 h 974272"/>
                  <a:gd name="connsiteX50" fmla="*/ 154682 w 299279"/>
                  <a:gd name="connsiteY50" fmla="*/ 910198 h 974272"/>
                  <a:gd name="connsiteX51" fmla="*/ 148385 w 299279"/>
                  <a:gd name="connsiteY51" fmla="*/ 971405 h 974272"/>
                  <a:gd name="connsiteX52" fmla="*/ 107825 w 299279"/>
                  <a:gd name="connsiteY52" fmla="*/ 969208 h 974272"/>
                  <a:gd name="connsiteX53" fmla="*/ 112071 w 299279"/>
                  <a:gd name="connsiteY53" fmla="*/ 916348 h 974272"/>
                  <a:gd name="connsiteX54" fmla="*/ 115000 w 299279"/>
                  <a:gd name="connsiteY54" fmla="*/ 899069 h 974272"/>
                  <a:gd name="connsiteX55" fmla="*/ 110021 w 299279"/>
                  <a:gd name="connsiteY55" fmla="*/ 889259 h 974272"/>
                  <a:gd name="connsiteX56" fmla="*/ 112950 w 299279"/>
                  <a:gd name="connsiteY56" fmla="*/ 887941 h 974272"/>
                  <a:gd name="connsiteX57" fmla="*/ 101528 w 299279"/>
                  <a:gd name="connsiteY57" fmla="*/ 831712 h 974272"/>
                  <a:gd name="connsiteX58" fmla="*/ 86300 w 299279"/>
                  <a:gd name="connsiteY58" fmla="*/ 777534 h 974272"/>
                  <a:gd name="connsiteX59" fmla="*/ 85860 w 299279"/>
                  <a:gd name="connsiteY59" fmla="*/ 769480 h 974272"/>
                  <a:gd name="connsiteX60" fmla="*/ 76489 w 299279"/>
                  <a:gd name="connsiteY60" fmla="*/ 707688 h 974272"/>
                  <a:gd name="connsiteX61" fmla="*/ 77368 w 299279"/>
                  <a:gd name="connsiteY61" fmla="*/ 676059 h 974272"/>
                  <a:gd name="connsiteX62" fmla="*/ 65068 w 299279"/>
                  <a:gd name="connsiteY62" fmla="*/ 590252 h 974272"/>
                  <a:gd name="connsiteX63" fmla="*/ 44860 w 299279"/>
                  <a:gd name="connsiteY63" fmla="*/ 583516 h 974272"/>
                  <a:gd name="connsiteX64" fmla="*/ 36368 w 299279"/>
                  <a:gd name="connsiteY64" fmla="*/ 585274 h 974272"/>
                  <a:gd name="connsiteX65" fmla="*/ 13085 w 299279"/>
                  <a:gd name="connsiteY65" fmla="*/ 578538 h 974272"/>
                  <a:gd name="connsiteX66" fmla="*/ 18210 w 299279"/>
                  <a:gd name="connsiteY66" fmla="*/ 539588 h 974272"/>
                  <a:gd name="connsiteX67" fmla="*/ 30803 w 299279"/>
                  <a:gd name="connsiteY67" fmla="*/ 457149 h 974272"/>
                  <a:gd name="connsiteX68" fmla="*/ 41785 w 299279"/>
                  <a:gd name="connsiteY68" fmla="*/ 420395 h 974272"/>
                  <a:gd name="connsiteX69" fmla="*/ 43543 w 299279"/>
                  <a:gd name="connsiteY69" fmla="*/ 400920 h 974272"/>
                  <a:gd name="connsiteX70" fmla="*/ 47789 w 299279"/>
                  <a:gd name="connsiteY70" fmla="*/ 395503 h 974272"/>
                  <a:gd name="connsiteX71" fmla="*/ 46032 w 299279"/>
                  <a:gd name="connsiteY71" fmla="*/ 389060 h 974272"/>
                  <a:gd name="connsiteX72" fmla="*/ 46032 w 299279"/>
                  <a:gd name="connsiteY72" fmla="*/ 388620 h 974272"/>
                  <a:gd name="connsiteX73" fmla="*/ 48960 w 299279"/>
                  <a:gd name="connsiteY73" fmla="*/ 380567 h 974272"/>
                  <a:gd name="connsiteX74" fmla="*/ 49400 w 299279"/>
                  <a:gd name="connsiteY74" fmla="*/ 371196 h 974272"/>
                  <a:gd name="connsiteX75" fmla="*/ 49400 w 299279"/>
                  <a:gd name="connsiteY75" fmla="*/ 370756 h 974272"/>
                  <a:gd name="connsiteX76" fmla="*/ 56135 w 299279"/>
                  <a:gd name="connsiteY76" fmla="*/ 356406 h 974272"/>
                  <a:gd name="connsiteX77" fmla="*/ 55403 w 299279"/>
                  <a:gd name="connsiteY77" fmla="*/ 356406 h 974272"/>
                  <a:gd name="connsiteX78" fmla="*/ 46032 w 299279"/>
                  <a:gd name="connsiteY78" fmla="*/ 358456 h 974272"/>
                  <a:gd name="connsiteX79" fmla="*/ 9278 w 299279"/>
                  <a:gd name="connsiteY79" fmla="*/ 347035 h 974272"/>
                  <a:gd name="connsiteX80" fmla="*/ 2982 w 299279"/>
                  <a:gd name="connsiteY80" fmla="*/ 334003 h 974272"/>
                  <a:gd name="connsiteX81" fmla="*/ 11475 w 299279"/>
                  <a:gd name="connsiteY81" fmla="*/ 283631 h 974272"/>
                  <a:gd name="connsiteX82" fmla="*/ 30950 w 299279"/>
                  <a:gd name="connsiteY82" fmla="*/ 197825 h 974272"/>
                  <a:gd name="connsiteX83" fmla="*/ 39443 w 299279"/>
                  <a:gd name="connsiteY83" fmla="*/ 177178 h 974272"/>
                  <a:gd name="connsiteX84" fmla="*/ 68143 w 299279"/>
                  <a:gd name="connsiteY84" fmla="*/ 161950 h 974272"/>
                  <a:gd name="connsiteX85" fmla="*/ 60528 w 299279"/>
                  <a:gd name="connsiteY85" fmla="*/ 146721 h 974272"/>
                  <a:gd name="connsiteX86" fmla="*/ 65214 w 299279"/>
                  <a:gd name="connsiteY86" fmla="*/ 142035 h 974272"/>
                  <a:gd name="connsiteX87" fmla="*/ 64775 w 299279"/>
                  <a:gd name="connsiteY87" fmla="*/ 137350 h 974272"/>
                  <a:gd name="connsiteX88" fmla="*/ 69460 w 299279"/>
                  <a:gd name="connsiteY88" fmla="*/ 137350 h 974272"/>
                  <a:gd name="connsiteX89" fmla="*/ 76635 w 299279"/>
                  <a:gd name="connsiteY89" fmla="*/ 110260 h 974272"/>
                  <a:gd name="connsiteX90" fmla="*/ 75318 w 299279"/>
                  <a:gd name="connsiteY90" fmla="*/ 85368 h 974272"/>
                  <a:gd name="connsiteX91" fmla="*/ 96403 w 299279"/>
                  <a:gd name="connsiteY91" fmla="*/ 9664 h 974272"/>
                  <a:gd name="connsiteX92" fmla="*/ 106068 w 299279"/>
                  <a:gd name="connsiteY92" fmla="*/ 3368 h 974272"/>
                  <a:gd name="connsiteX93" fmla="*/ 112803 w 299279"/>
                  <a:gd name="connsiteY93" fmla="*/ 4246 h 974272"/>
                  <a:gd name="connsiteX94" fmla="*/ 120418 w 299279"/>
                  <a:gd name="connsiteY94" fmla="*/ 0 h 974272"/>
                  <a:gd name="connsiteX95" fmla="*/ 130228 w 299279"/>
                  <a:gd name="connsiteY95" fmla="*/ 0 h 97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99279" h="974272">
                    <a:moveTo>
                      <a:pt x="130228" y="0"/>
                    </a:moveTo>
                    <a:cubicBezTo>
                      <a:pt x="137110" y="1464"/>
                      <a:pt x="143993" y="2782"/>
                      <a:pt x="150875" y="4246"/>
                    </a:cubicBezTo>
                    <a:cubicBezTo>
                      <a:pt x="169764" y="13471"/>
                      <a:pt x="181625" y="33678"/>
                      <a:pt x="188507" y="54911"/>
                    </a:cubicBezTo>
                    <a:cubicBezTo>
                      <a:pt x="189971" y="61793"/>
                      <a:pt x="191582" y="68675"/>
                      <a:pt x="193192" y="75557"/>
                    </a:cubicBezTo>
                    <a:cubicBezTo>
                      <a:pt x="197878" y="89614"/>
                      <a:pt x="201685" y="102793"/>
                      <a:pt x="201685" y="121975"/>
                    </a:cubicBezTo>
                    <a:cubicBezTo>
                      <a:pt x="203442" y="122414"/>
                      <a:pt x="210178" y="125196"/>
                      <a:pt x="211057" y="126221"/>
                    </a:cubicBezTo>
                    <a:cubicBezTo>
                      <a:pt x="211350" y="126953"/>
                      <a:pt x="206957" y="141157"/>
                      <a:pt x="209300" y="146135"/>
                    </a:cubicBezTo>
                    <a:cubicBezTo>
                      <a:pt x="222332" y="148771"/>
                      <a:pt x="236828" y="150528"/>
                      <a:pt x="246053" y="157117"/>
                    </a:cubicBezTo>
                    <a:cubicBezTo>
                      <a:pt x="268164" y="172639"/>
                      <a:pt x="281196" y="232674"/>
                      <a:pt x="288664" y="264889"/>
                    </a:cubicBezTo>
                    <a:cubicBezTo>
                      <a:pt x="293203" y="283778"/>
                      <a:pt x="305503" y="308524"/>
                      <a:pt x="295400" y="327413"/>
                    </a:cubicBezTo>
                    <a:cubicBezTo>
                      <a:pt x="287932" y="341471"/>
                      <a:pt x="251764" y="351281"/>
                      <a:pt x="231996" y="355381"/>
                    </a:cubicBezTo>
                    <a:cubicBezTo>
                      <a:pt x="230239" y="364167"/>
                      <a:pt x="239610" y="400920"/>
                      <a:pt x="244296" y="404874"/>
                    </a:cubicBezTo>
                    <a:cubicBezTo>
                      <a:pt x="240489" y="410878"/>
                      <a:pt x="248103" y="439870"/>
                      <a:pt x="249714" y="450560"/>
                    </a:cubicBezTo>
                    <a:cubicBezTo>
                      <a:pt x="250739" y="486142"/>
                      <a:pt x="251764" y="521870"/>
                      <a:pt x="252789" y="557452"/>
                    </a:cubicBezTo>
                    <a:cubicBezTo>
                      <a:pt x="252057" y="566824"/>
                      <a:pt x="256742" y="584395"/>
                      <a:pt x="253228" y="592156"/>
                    </a:cubicBezTo>
                    <a:cubicBezTo>
                      <a:pt x="249567" y="592302"/>
                      <a:pt x="246346" y="592888"/>
                      <a:pt x="243857" y="591716"/>
                    </a:cubicBezTo>
                    <a:cubicBezTo>
                      <a:pt x="244003" y="621295"/>
                      <a:pt x="234485" y="650288"/>
                      <a:pt x="238732" y="678841"/>
                    </a:cubicBezTo>
                    <a:cubicBezTo>
                      <a:pt x="239025" y="687334"/>
                      <a:pt x="239317" y="695680"/>
                      <a:pt x="239610" y="704173"/>
                    </a:cubicBezTo>
                    <a:cubicBezTo>
                      <a:pt x="239610" y="715009"/>
                      <a:pt x="246200" y="724088"/>
                      <a:pt x="243857" y="736388"/>
                    </a:cubicBezTo>
                    <a:cubicBezTo>
                      <a:pt x="236828" y="764795"/>
                      <a:pt x="229800" y="793348"/>
                      <a:pt x="222771" y="821755"/>
                    </a:cubicBezTo>
                    <a:cubicBezTo>
                      <a:pt x="219403" y="834934"/>
                      <a:pt x="213107" y="852798"/>
                      <a:pt x="215596" y="869491"/>
                    </a:cubicBezTo>
                    <a:cubicBezTo>
                      <a:pt x="219257" y="893651"/>
                      <a:pt x="243125" y="918983"/>
                      <a:pt x="255864" y="936262"/>
                    </a:cubicBezTo>
                    <a:cubicBezTo>
                      <a:pt x="260403" y="942558"/>
                      <a:pt x="271825" y="952516"/>
                      <a:pt x="262160" y="961594"/>
                    </a:cubicBezTo>
                    <a:cubicBezTo>
                      <a:pt x="256889" y="962033"/>
                      <a:pt x="251471" y="962473"/>
                      <a:pt x="246053" y="962912"/>
                    </a:cubicBezTo>
                    <a:cubicBezTo>
                      <a:pt x="242392" y="962033"/>
                      <a:pt x="214571" y="951637"/>
                      <a:pt x="213107" y="949441"/>
                    </a:cubicBezTo>
                    <a:cubicBezTo>
                      <a:pt x="212521" y="946219"/>
                      <a:pt x="211935" y="942998"/>
                      <a:pt x="211496" y="939630"/>
                    </a:cubicBezTo>
                    <a:cubicBezTo>
                      <a:pt x="209007" y="935823"/>
                      <a:pt x="206664" y="932016"/>
                      <a:pt x="204321" y="928209"/>
                    </a:cubicBezTo>
                    <a:cubicBezTo>
                      <a:pt x="204028" y="928355"/>
                      <a:pt x="203735" y="928501"/>
                      <a:pt x="203442" y="928648"/>
                    </a:cubicBezTo>
                    <a:cubicBezTo>
                      <a:pt x="201393" y="934358"/>
                      <a:pt x="186457" y="940508"/>
                      <a:pt x="181478" y="932894"/>
                    </a:cubicBezTo>
                    <a:cubicBezTo>
                      <a:pt x="180600" y="926744"/>
                      <a:pt x="179721" y="920448"/>
                      <a:pt x="178989" y="914298"/>
                    </a:cubicBezTo>
                    <a:cubicBezTo>
                      <a:pt x="176939" y="905512"/>
                      <a:pt x="169325" y="898044"/>
                      <a:pt x="171814" y="885598"/>
                    </a:cubicBezTo>
                    <a:cubicBezTo>
                      <a:pt x="175914" y="865098"/>
                      <a:pt x="183235" y="845916"/>
                      <a:pt x="178989" y="818827"/>
                    </a:cubicBezTo>
                    <a:cubicBezTo>
                      <a:pt x="178257" y="812823"/>
                      <a:pt x="177525" y="806673"/>
                      <a:pt x="176939" y="800670"/>
                    </a:cubicBezTo>
                    <a:cubicBezTo>
                      <a:pt x="173425" y="785002"/>
                      <a:pt x="165225" y="768895"/>
                      <a:pt x="168446" y="749420"/>
                    </a:cubicBezTo>
                    <a:cubicBezTo>
                      <a:pt x="170496" y="737266"/>
                      <a:pt x="172400" y="725698"/>
                      <a:pt x="176060" y="714716"/>
                    </a:cubicBezTo>
                    <a:cubicBezTo>
                      <a:pt x="177818" y="709298"/>
                      <a:pt x="182064" y="703148"/>
                      <a:pt x="180746" y="695241"/>
                    </a:cubicBezTo>
                    <a:cubicBezTo>
                      <a:pt x="178257" y="685430"/>
                      <a:pt x="175914" y="675473"/>
                      <a:pt x="173571" y="665663"/>
                    </a:cubicBezTo>
                    <a:cubicBezTo>
                      <a:pt x="168739" y="642966"/>
                      <a:pt x="166543" y="617781"/>
                      <a:pt x="163028" y="595963"/>
                    </a:cubicBezTo>
                    <a:cubicBezTo>
                      <a:pt x="154389" y="595670"/>
                      <a:pt x="145896" y="595377"/>
                      <a:pt x="137257" y="595084"/>
                    </a:cubicBezTo>
                    <a:cubicBezTo>
                      <a:pt x="137257" y="595816"/>
                      <a:pt x="137257" y="596549"/>
                      <a:pt x="137257" y="597134"/>
                    </a:cubicBezTo>
                    <a:cubicBezTo>
                      <a:pt x="137403" y="601674"/>
                      <a:pt x="137550" y="606359"/>
                      <a:pt x="137696" y="611045"/>
                    </a:cubicBezTo>
                    <a:cubicBezTo>
                      <a:pt x="137843" y="616609"/>
                      <a:pt x="137989" y="622320"/>
                      <a:pt x="138135" y="627884"/>
                    </a:cubicBezTo>
                    <a:cubicBezTo>
                      <a:pt x="139746" y="638134"/>
                      <a:pt x="141357" y="651752"/>
                      <a:pt x="139453" y="662881"/>
                    </a:cubicBezTo>
                    <a:cubicBezTo>
                      <a:pt x="137550" y="673570"/>
                      <a:pt x="133157" y="685577"/>
                      <a:pt x="134768" y="697145"/>
                    </a:cubicBezTo>
                    <a:cubicBezTo>
                      <a:pt x="137696" y="717352"/>
                      <a:pt x="141210" y="733898"/>
                      <a:pt x="144432" y="753666"/>
                    </a:cubicBezTo>
                    <a:cubicBezTo>
                      <a:pt x="146043" y="764062"/>
                      <a:pt x="143260" y="775191"/>
                      <a:pt x="141943" y="783684"/>
                    </a:cubicBezTo>
                    <a:cubicBezTo>
                      <a:pt x="141650" y="803159"/>
                      <a:pt x="141357" y="822634"/>
                      <a:pt x="141064" y="842109"/>
                    </a:cubicBezTo>
                    <a:cubicBezTo>
                      <a:pt x="142968" y="853676"/>
                      <a:pt x="143407" y="865977"/>
                      <a:pt x="148239" y="875934"/>
                    </a:cubicBezTo>
                    <a:cubicBezTo>
                      <a:pt x="149703" y="879009"/>
                      <a:pt x="153071" y="880326"/>
                      <a:pt x="154243" y="884426"/>
                    </a:cubicBezTo>
                    <a:cubicBezTo>
                      <a:pt x="155853" y="889991"/>
                      <a:pt x="158782" y="896580"/>
                      <a:pt x="157171" y="903755"/>
                    </a:cubicBezTo>
                    <a:cubicBezTo>
                      <a:pt x="156293" y="905951"/>
                      <a:pt x="155560" y="908001"/>
                      <a:pt x="154682" y="910198"/>
                    </a:cubicBezTo>
                    <a:cubicBezTo>
                      <a:pt x="151607" y="927037"/>
                      <a:pt x="163907" y="962619"/>
                      <a:pt x="148385" y="971405"/>
                    </a:cubicBezTo>
                    <a:cubicBezTo>
                      <a:pt x="140332" y="975065"/>
                      <a:pt x="112364" y="976090"/>
                      <a:pt x="107825" y="969208"/>
                    </a:cubicBezTo>
                    <a:cubicBezTo>
                      <a:pt x="102260" y="958226"/>
                      <a:pt x="108557" y="928501"/>
                      <a:pt x="112071" y="916348"/>
                    </a:cubicBezTo>
                    <a:cubicBezTo>
                      <a:pt x="113535" y="911516"/>
                      <a:pt x="117196" y="904780"/>
                      <a:pt x="115000" y="899069"/>
                    </a:cubicBezTo>
                    <a:cubicBezTo>
                      <a:pt x="112803" y="895262"/>
                      <a:pt x="110021" y="895848"/>
                      <a:pt x="110021" y="889259"/>
                    </a:cubicBezTo>
                    <a:cubicBezTo>
                      <a:pt x="111339" y="888966"/>
                      <a:pt x="112071" y="888673"/>
                      <a:pt x="112950" y="887941"/>
                    </a:cubicBezTo>
                    <a:cubicBezTo>
                      <a:pt x="117343" y="868026"/>
                      <a:pt x="107093" y="847966"/>
                      <a:pt x="101528" y="831712"/>
                    </a:cubicBezTo>
                    <a:cubicBezTo>
                      <a:pt x="95525" y="814141"/>
                      <a:pt x="93621" y="793494"/>
                      <a:pt x="86300" y="777534"/>
                    </a:cubicBezTo>
                    <a:cubicBezTo>
                      <a:pt x="85128" y="775045"/>
                      <a:pt x="87032" y="772116"/>
                      <a:pt x="85860" y="769480"/>
                    </a:cubicBezTo>
                    <a:cubicBezTo>
                      <a:pt x="80882" y="757766"/>
                      <a:pt x="74146" y="724820"/>
                      <a:pt x="76489" y="707688"/>
                    </a:cubicBezTo>
                    <a:cubicBezTo>
                      <a:pt x="77514" y="700073"/>
                      <a:pt x="78978" y="686163"/>
                      <a:pt x="77368" y="676059"/>
                    </a:cubicBezTo>
                    <a:cubicBezTo>
                      <a:pt x="73268" y="651166"/>
                      <a:pt x="68875" y="617927"/>
                      <a:pt x="65068" y="590252"/>
                    </a:cubicBezTo>
                    <a:cubicBezTo>
                      <a:pt x="58039" y="588056"/>
                      <a:pt x="52035" y="584395"/>
                      <a:pt x="44860" y="583516"/>
                    </a:cubicBezTo>
                    <a:cubicBezTo>
                      <a:pt x="43835" y="586299"/>
                      <a:pt x="39443" y="586299"/>
                      <a:pt x="36368" y="585274"/>
                    </a:cubicBezTo>
                    <a:cubicBezTo>
                      <a:pt x="34171" y="585859"/>
                      <a:pt x="16746" y="580002"/>
                      <a:pt x="13085" y="578538"/>
                    </a:cubicBezTo>
                    <a:cubicBezTo>
                      <a:pt x="14696" y="565652"/>
                      <a:pt x="16453" y="552620"/>
                      <a:pt x="18210" y="539588"/>
                    </a:cubicBezTo>
                    <a:cubicBezTo>
                      <a:pt x="23189" y="510595"/>
                      <a:pt x="23775" y="483213"/>
                      <a:pt x="30803" y="457149"/>
                    </a:cubicBezTo>
                    <a:cubicBezTo>
                      <a:pt x="34464" y="444995"/>
                      <a:pt x="38125" y="432695"/>
                      <a:pt x="41785" y="420395"/>
                    </a:cubicBezTo>
                    <a:cubicBezTo>
                      <a:pt x="42371" y="413953"/>
                      <a:pt x="42957" y="407363"/>
                      <a:pt x="43543" y="400920"/>
                    </a:cubicBezTo>
                    <a:cubicBezTo>
                      <a:pt x="44421" y="398870"/>
                      <a:pt x="47203" y="398285"/>
                      <a:pt x="47789" y="395503"/>
                    </a:cubicBezTo>
                    <a:cubicBezTo>
                      <a:pt x="48521" y="391988"/>
                      <a:pt x="46325" y="390963"/>
                      <a:pt x="46032" y="389060"/>
                    </a:cubicBezTo>
                    <a:cubicBezTo>
                      <a:pt x="46032" y="388913"/>
                      <a:pt x="46032" y="388767"/>
                      <a:pt x="46032" y="388620"/>
                    </a:cubicBezTo>
                    <a:cubicBezTo>
                      <a:pt x="47057" y="385985"/>
                      <a:pt x="48082" y="383203"/>
                      <a:pt x="48960" y="380567"/>
                    </a:cubicBezTo>
                    <a:cubicBezTo>
                      <a:pt x="49107" y="377492"/>
                      <a:pt x="49253" y="374417"/>
                      <a:pt x="49400" y="371196"/>
                    </a:cubicBezTo>
                    <a:cubicBezTo>
                      <a:pt x="49400" y="371049"/>
                      <a:pt x="49400" y="370903"/>
                      <a:pt x="49400" y="370756"/>
                    </a:cubicBezTo>
                    <a:cubicBezTo>
                      <a:pt x="51596" y="366071"/>
                      <a:pt x="53939" y="361238"/>
                      <a:pt x="56135" y="356406"/>
                    </a:cubicBezTo>
                    <a:cubicBezTo>
                      <a:pt x="55843" y="356406"/>
                      <a:pt x="55550" y="356406"/>
                      <a:pt x="55403" y="356406"/>
                    </a:cubicBezTo>
                    <a:cubicBezTo>
                      <a:pt x="52328" y="357138"/>
                      <a:pt x="49253" y="357871"/>
                      <a:pt x="46032" y="358456"/>
                    </a:cubicBezTo>
                    <a:cubicBezTo>
                      <a:pt x="34757" y="360360"/>
                      <a:pt x="14257" y="352453"/>
                      <a:pt x="9278" y="347035"/>
                    </a:cubicBezTo>
                    <a:cubicBezTo>
                      <a:pt x="6057" y="343374"/>
                      <a:pt x="5032" y="338688"/>
                      <a:pt x="2982" y="334003"/>
                    </a:cubicBezTo>
                    <a:cubicBezTo>
                      <a:pt x="-5950" y="314235"/>
                      <a:pt x="7668" y="303106"/>
                      <a:pt x="11475" y="283631"/>
                    </a:cubicBezTo>
                    <a:cubicBezTo>
                      <a:pt x="17332" y="253467"/>
                      <a:pt x="22164" y="225060"/>
                      <a:pt x="30950" y="197825"/>
                    </a:cubicBezTo>
                    <a:cubicBezTo>
                      <a:pt x="33585" y="189625"/>
                      <a:pt x="34757" y="182889"/>
                      <a:pt x="39443" y="177178"/>
                    </a:cubicBezTo>
                    <a:cubicBezTo>
                      <a:pt x="45885" y="169125"/>
                      <a:pt x="57600" y="165757"/>
                      <a:pt x="68143" y="161950"/>
                    </a:cubicBezTo>
                    <a:cubicBezTo>
                      <a:pt x="67557" y="154628"/>
                      <a:pt x="61407" y="154335"/>
                      <a:pt x="60528" y="146721"/>
                    </a:cubicBezTo>
                    <a:cubicBezTo>
                      <a:pt x="62139" y="145110"/>
                      <a:pt x="63603" y="143646"/>
                      <a:pt x="65214" y="142035"/>
                    </a:cubicBezTo>
                    <a:cubicBezTo>
                      <a:pt x="65068" y="140425"/>
                      <a:pt x="64921" y="138960"/>
                      <a:pt x="64775" y="137350"/>
                    </a:cubicBezTo>
                    <a:cubicBezTo>
                      <a:pt x="66385" y="137350"/>
                      <a:pt x="67850" y="137350"/>
                      <a:pt x="69460" y="137350"/>
                    </a:cubicBezTo>
                    <a:cubicBezTo>
                      <a:pt x="72535" y="129296"/>
                      <a:pt x="74585" y="120803"/>
                      <a:pt x="76635" y="110260"/>
                    </a:cubicBezTo>
                    <a:cubicBezTo>
                      <a:pt x="76196" y="101914"/>
                      <a:pt x="75757" y="93568"/>
                      <a:pt x="75318" y="85368"/>
                    </a:cubicBezTo>
                    <a:cubicBezTo>
                      <a:pt x="80443" y="53446"/>
                      <a:pt x="76928" y="30164"/>
                      <a:pt x="96403" y="9664"/>
                    </a:cubicBezTo>
                    <a:cubicBezTo>
                      <a:pt x="98600" y="7468"/>
                      <a:pt x="102846" y="4100"/>
                      <a:pt x="106068" y="3368"/>
                    </a:cubicBezTo>
                    <a:cubicBezTo>
                      <a:pt x="108410" y="3661"/>
                      <a:pt x="110607" y="3954"/>
                      <a:pt x="112803" y="4246"/>
                    </a:cubicBezTo>
                    <a:cubicBezTo>
                      <a:pt x="115293" y="2929"/>
                      <a:pt x="117928" y="1464"/>
                      <a:pt x="120418" y="0"/>
                    </a:cubicBezTo>
                    <a:cubicBezTo>
                      <a:pt x="123493" y="586"/>
                      <a:pt x="126860" y="293"/>
                      <a:pt x="130228" y="0"/>
                    </a:cubicBezTo>
                    <a:close/>
                  </a:path>
                </a:pathLst>
              </a:custGeom>
              <a:solidFill>
                <a:srgbClr val="B2A29E"/>
              </a:solidFill>
              <a:ln w="14576" cap="flat">
                <a:noFill/>
                <a:prstDash val="solid"/>
                <a:miter/>
              </a:ln>
            </p:spPr>
            <p:txBody>
              <a:bodyPr rtlCol="0" anchor="ctr"/>
              <a:lstStyle/>
              <a:p>
                <a:endParaRPr lang="en-US" sz="2800"/>
              </a:p>
            </p:txBody>
          </p:sp>
          <p:sp>
            <p:nvSpPr>
              <p:cNvPr id="39" name="Graphic 3">
                <a:extLst>
                  <a:ext uri="{FF2B5EF4-FFF2-40B4-BE49-F238E27FC236}">
                    <a16:creationId xmlns:a16="http://schemas.microsoft.com/office/drawing/2014/main" id="{B06ED709-4F0D-4698-7520-9C384D2E092B}"/>
                  </a:ext>
                </a:extLst>
              </p:cNvPr>
              <p:cNvSpPr/>
              <p:nvPr/>
            </p:nvSpPr>
            <p:spPr>
              <a:xfrm>
                <a:off x="2728847" y="5348942"/>
                <a:ext cx="354449" cy="1130873"/>
              </a:xfrm>
              <a:custGeom>
                <a:avLst/>
                <a:gdLst>
                  <a:gd name="connsiteX0" fmla="*/ 165198 w 240578"/>
                  <a:gd name="connsiteY0" fmla="*/ 11958 h 767567"/>
                  <a:gd name="connsiteX1" fmla="*/ 152111 w 240578"/>
                  <a:gd name="connsiteY1" fmla="*/ 101456 h 767567"/>
                  <a:gd name="connsiteX2" fmla="*/ 224088 w 240578"/>
                  <a:gd name="connsiteY2" fmla="*/ 138609 h 767567"/>
                  <a:gd name="connsiteX3" fmla="*/ 197914 w 240578"/>
                  <a:gd name="connsiteY3" fmla="*/ 380820 h 767567"/>
                  <a:gd name="connsiteX4" fmla="*/ 202239 w 240578"/>
                  <a:gd name="connsiteY4" fmla="*/ 533533 h 767567"/>
                  <a:gd name="connsiteX5" fmla="*/ 217544 w 240578"/>
                  <a:gd name="connsiteY5" fmla="*/ 677595 h 767567"/>
                  <a:gd name="connsiteX6" fmla="*/ 226306 w 240578"/>
                  <a:gd name="connsiteY6" fmla="*/ 762768 h 767567"/>
                  <a:gd name="connsiteX7" fmla="*/ 178284 w 240578"/>
                  <a:gd name="connsiteY7" fmla="*/ 764986 h 767567"/>
                  <a:gd name="connsiteX8" fmla="*/ 119394 w 240578"/>
                  <a:gd name="connsiteY8" fmla="*/ 465993 h 767567"/>
                  <a:gd name="connsiteX9" fmla="*/ 123720 w 240578"/>
                  <a:gd name="connsiteY9" fmla="*/ 747463 h 767567"/>
                  <a:gd name="connsiteX10" fmla="*/ 25459 w 240578"/>
                  <a:gd name="connsiteY10" fmla="*/ 754007 h 767567"/>
                  <a:gd name="connsiteX11" fmla="*/ 64719 w 240578"/>
                  <a:gd name="connsiteY11" fmla="*/ 721290 h 767567"/>
                  <a:gd name="connsiteX12" fmla="*/ 27677 w 240578"/>
                  <a:gd name="connsiteY12" fmla="*/ 385145 h 767567"/>
                  <a:gd name="connsiteX13" fmla="*/ 8047 w 240578"/>
                  <a:gd name="connsiteY13" fmla="*/ 343667 h 767567"/>
                  <a:gd name="connsiteX14" fmla="*/ 21133 w 240578"/>
                  <a:gd name="connsiteY14" fmla="*/ 145041 h 767567"/>
                  <a:gd name="connsiteX15" fmla="*/ 97546 w 240578"/>
                  <a:gd name="connsiteY15" fmla="*/ 92695 h 767567"/>
                  <a:gd name="connsiteX16" fmla="*/ 86678 w 240578"/>
                  <a:gd name="connsiteY16" fmla="*/ 35913 h 767567"/>
                  <a:gd name="connsiteX17" fmla="*/ 165198 w 240578"/>
                  <a:gd name="connsiteY17" fmla="*/ 11958 h 76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0578" h="767567">
                    <a:moveTo>
                      <a:pt x="165198" y="11958"/>
                    </a:moveTo>
                    <a:cubicBezTo>
                      <a:pt x="160983" y="42123"/>
                      <a:pt x="169079" y="80274"/>
                      <a:pt x="152111" y="101456"/>
                    </a:cubicBezTo>
                    <a:cubicBezTo>
                      <a:pt x="170299" y="119644"/>
                      <a:pt x="198247" y="128073"/>
                      <a:pt x="224088" y="138609"/>
                    </a:cubicBezTo>
                    <a:cubicBezTo>
                      <a:pt x="242387" y="218680"/>
                      <a:pt x="258135" y="335350"/>
                      <a:pt x="197914" y="380820"/>
                    </a:cubicBezTo>
                    <a:cubicBezTo>
                      <a:pt x="207785" y="430837"/>
                      <a:pt x="201907" y="482296"/>
                      <a:pt x="202239" y="533533"/>
                    </a:cubicBezTo>
                    <a:cubicBezTo>
                      <a:pt x="202572" y="579557"/>
                      <a:pt x="214217" y="629907"/>
                      <a:pt x="217544" y="677595"/>
                    </a:cubicBezTo>
                    <a:cubicBezTo>
                      <a:pt x="219762" y="710644"/>
                      <a:pt x="211334" y="739811"/>
                      <a:pt x="226306" y="762768"/>
                    </a:cubicBezTo>
                    <a:cubicBezTo>
                      <a:pt x="219430" y="768979"/>
                      <a:pt x="192924" y="768535"/>
                      <a:pt x="178284" y="764986"/>
                    </a:cubicBezTo>
                    <a:cubicBezTo>
                      <a:pt x="153331" y="678482"/>
                      <a:pt x="141131" y="562700"/>
                      <a:pt x="119394" y="465993"/>
                    </a:cubicBezTo>
                    <a:cubicBezTo>
                      <a:pt x="115956" y="551166"/>
                      <a:pt x="116511" y="654084"/>
                      <a:pt x="123720" y="747463"/>
                    </a:cubicBezTo>
                    <a:cubicBezTo>
                      <a:pt x="100541" y="756114"/>
                      <a:pt x="51188" y="769090"/>
                      <a:pt x="25459" y="754007"/>
                    </a:cubicBezTo>
                    <a:cubicBezTo>
                      <a:pt x="28786" y="733268"/>
                      <a:pt x="58841" y="739368"/>
                      <a:pt x="64719" y="721290"/>
                    </a:cubicBezTo>
                    <a:cubicBezTo>
                      <a:pt x="54294" y="616599"/>
                      <a:pt x="37104" y="490946"/>
                      <a:pt x="27677" y="385145"/>
                    </a:cubicBezTo>
                    <a:cubicBezTo>
                      <a:pt x="25902" y="364961"/>
                      <a:pt x="14590" y="359748"/>
                      <a:pt x="8047" y="343667"/>
                    </a:cubicBezTo>
                    <a:cubicBezTo>
                      <a:pt x="-15021" y="287329"/>
                      <a:pt x="18583" y="208034"/>
                      <a:pt x="21133" y="145041"/>
                    </a:cubicBezTo>
                    <a:cubicBezTo>
                      <a:pt x="42981" y="126077"/>
                      <a:pt x="92334" y="127740"/>
                      <a:pt x="97546" y="92695"/>
                    </a:cubicBezTo>
                    <a:cubicBezTo>
                      <a:pt x="100208" y="74618"/>
                      <a:pt x="84903" y="54988"/>
                      <a:pt x="86678" y="35913"/>
                    </a:cubicBezTo>
                    <a:cubicBezTo>
                      <a:pt x="89894" y="646"/>
                      <a:pt x="130152" y="-11221"/>
                      <a:pt x="165198" y="11958"/>
                    </a:cubicBezTo>
                    <a:close/>
                  </a:path>
                </a:pathLst>
              </a:custGeom>
              <a:solidFill>
                <a:srgbClr val="B2A29E"/>
              </a:solidFill>
              <a:ln w="6206" cap="flat">
                <a:noFill/>
                <a:prstDash val="solid"/>
                <a:miter/>
              </a:ln>
            </p:spPr>
            <p:txBody>
              <a:bodyPr rtlCol="0" anchor="ctr"/>
              <a:lstStyle/>
              <a:p>
                <a:endParaRPr lang="en-US" sz="2800"/>
              </a:p>
            </p:txBody>
          </p:sp>
          <p:sp>
            <p:nvSpPr>
              <p:cNvPr id="40" name="Freeform: Shape 39">
                <a:extLst>
                  <a:ext uri="{FF2B5EF4-FFF2-40B4-BE49-F238E27FC236}">
                    <a16:creationId xmlns:a16="http://schemas.microsoft.com/office/drawing/2014/main" id="{46B1D739-9B27-32EE-23C8-D72C6AD15B33}"/>
                  </a:ext>
                </a:extLst>
              </p:cNvPr>
              <p:cNvSpPr/>
              <p:nvPr/>
            </p:nvSpPr>
            <p:spPr>
              <a:xfrm flipH="1">
                <a:off x="10237506" y="2304113"/>
                <a:ext cx="252601" cy="1128284"/>
              </a:xfrm>
              <a:custGeom>
                <a:avLst/>
                <a:gdLst>
                  <a:gd name="csX0" fmla="*/ 217170 w 316230"/>
                  <a:gd name="csY0" fmla="*/ 765810 h 765810"/>
                  <a:gd name="csX1" fmla="*/ 0 w 316230"/>
                  <a:gd name="csY1" fmla="*/ 765810 h 765810"/>
                  <a:gd name="csX2" fmla="*/ 152400 w 316230"/>
                  <a:gd name="csY2" fmla="*/ 0 h 765810"/>
                  <a:gd name="csX3" fmla="*/ 316230 w 316230"/>
                  <a:gd name="csY3" fmla="*/ 0 h 765810"/>
                  <a:gd name="csX4" fmla="*/ 316230 w 316230"/>
                  <a:gd name="csY4" fmla="*/ 537210 h 765810"/>
                  <a:gd name="csX5" fmla="*/ 217170 w 316230"/>
                  <a:gd name="csY5" fmla="*/ 537210 h 765810"/>
                  <a:gd name="csX6" fmla="*/ 217170 w 316230"/>
                  <a:gd name="csY6" fmla="*/ 765810 h 765810"/>
                  <a:gd name="csX0" fmla="*/ 72390 w 171450"/>
                  <a:gd name="csY0" fmla="*/ 765810 h 765810"/>
                  <a:gd name="csX1" fmla="*/ 0 w 171450"/>
                  <a:gd name="csY1" fmla="*/ 765810 h 765810"/>
                  <a:gd name="csX2" fmla="*/ 7620 w 171450"/>
                  <a:gd name="csY2" fmla="*/ 0 h 765810"/>
                  <a:gd name="csX3" fmla="*/ 171450 w 171450"/>
                  <a:gd name="csY3" fmla="*/ 0 h 765810"/>
                  <a:gd name="csX4" fmla="*/ 171450 w 171450"/>
                  <a:gd name="csY4" fmla="*/ 537210 h 765810"/>
                  <a:gd name="csX5" fmla="*/ 72390 w 171450"/>
                  <a:gd name="csY5" fmla="*/ 537210 h 765810"/>
                  <a:gd name="csX6" fmla="*/ 72390 w 171450"/>
                  <a:gd name="csY6" fmla="*/ 765810 h 76581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71450" h="765810">
                    <a:moveTo>
                      <a:pt x="72390" y="765810"/>
                    </a:moveTo>
                    <a:lnTo>
                      <a:pt x="0" y="765810"/>
                    </a:lnTo>
                    <a:lnTo>
                      <a:pt x="7620" y="0"/>
                    </a:lnTo>
                    <a:lnTo>
                      <a:pt x="171450" y="0"/>
                    </a:lnTo>
                    <a:lnTo>
                      <a:pt x="171450" y="537210"/>
                    </a:lnTo>
                    <a:lnTo>
                      <a:pt x="72390" y="537210"/>
                    </a:lnTo>
                    <a:lnTo>
                      <a:pt x="72390" y="765810"/>
                    </a:lnTo>
                    <a:close/>
                  </a:path>
                </a:pathLst>
              </a:cu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1" name="Freeform: Shape 40">
                <a:extLst>
                  <a:ext uri="{FF2B5EF4-FFF2-40B4-BE49-F238E27FC236}">
                    <a16:creationId xmlns:a16="http://schemas.microsoft.com/office/drawing/2014/main" id="{3E136D3C-EA50-905D-4CFD-9C8AE7073D98}"/>
                  </a:ext>
                </a:extLst>
              </p:cNvPr>
              <p:cNvSpPr/>
              <p:nvPr/>
            </p:nvSpPr>
            <p:spPr>
              <a:xfrm>
                <a:off x="1986374" y="2311824"/>
                <a:ext cx="252601" cy="1128284"/>
              </a:xfrm>
              <a:custGeom>
                <a:avLst/>
                <a:gdLst>
                  <a:gd name="csX0" fmla="*/ 217170 w 316230"/>
                  <a:gd name="csY0" fmla="*/ 765810 h 765810"/>
                  <a:gd name="csX1" fmla="*/ 0 w 316230"/>
                  <a:gd name="csY1" fmla="*/ 765810 h 765810"/>
                  <a:gd name="csX2" fmla="*/ 152400 w 316230"/>
                  <a:gd name="csY2" fmla="*/ 0 h 765810"/>
                  <a:gd name="csX3" fmla="*/ 316230 w 316230"/>
                  <a:gd name="csY3" fmla="*/ 0 h 765810"/>
                  <a:gd name="csX4" fmla="*/ 316230 w 316230"/>
                  <a:gd name="csY4" fmla="*/ 537210 h 765810"/>
                  <a:gd name="csX5" fmla="*/ 217170 w 316230"/>
                  <a:gd name="csY5" fmla="*/ 537210 h 765810"/>
                  <a:gd name="csX6" fmla="*/ 217170 w 316230"/>
                  <a:gd name="csY6" fmla="*/ 765810 h 765810"/>
                  <a:gd name="csX0" fmla="*/ 72390 w 171450"/>
                  <a:gd name="csY0" fmla="*/ 765810 h 765810"/>
                  <a:gd name="csX1" fmla="*/ 0 w 171450"/>
                  <a:gd name="csY1" fmla="*/ 765810 h 765810"/>
                  <a:gd name="csX2" fmla="*/ 7620 w 171450"/>
                  <a:gd name="csY2" fmla="*/ 0 h 765810"/>
                  <a:gd name="csX3" fmla="*/ 171450 w 171450"/>
                  <a:gd name="csY3" fmla="*/ 0 h 765810"/>
                  <a:gd name="csX4" fmla="*/ 171450 w 171450"/>
                  <a:gd name="csY4" fmla="*/ 537210 h 765810"/>
                  <a:gd name="csX5" fmla="*/ 72390 w 171450"/>
                  <a:gd name="csY5" fmla="*/ 537210 h 765810"/>
                  <a:gd name="csX6" fmla="*/ 72390 w 171450"/>
                  <a:gd name="csY6" fmla="*/ 765810 h 76581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71450" h="765810">
                    <a:moveTo>
                      <a:pt x="72390" y="765810"/>
                    </a:moveTo>
                    <a:lnTo>
                      <a:pt x="0" y="765810"/>
                    </a:lnTo>
                    <a:lnTo>
                      <a:pt x="7620" y="0"/>
                    </a:lnTo>
                    <a:lnTo>
                      <a:pt x="171450" y="0"/>
                    </a:lnTo>
                    <a:lnTo>
                      <a:pt x="171450" y="537210"/>
                    </a:lnTo>
                    <a:lnTo>
                      <a:pt x="72390" y="537210"/>
                    </a:lnTo>
                    <a:lnTo>
                      <a:pt x="72390" y="765810"/>
                    </a:lnTo>
                    <a:close/>
                  </a:path>
                </a:pathLst>
              </a:cu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42" name="Straight Connector 41">
                <a:extLst>
                  <a:ext uri="{FF2B5EF4-FFF2-40B4-BE49-F238E27FC236}">
                    <a16:creationId xmlns:a16="http://schemas.microsoft.com/office/drawing/2014/main" id="{F7E55C14-9725-A429-D660-243DD0E42890}"/>
                  </a:ext>
                </a:extLst>
              </p:cNvPr>
              <p:cNvCxnSpPr/>
              <p:nvPr/>
            </p:nvCxnSpPr>
            <p:spPr>
              <a:xfrm>
                <a:off x="3996504" y="4547419"/>
                <a:ext cx="0" cy="195344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77AE8308-F046-475E-E0F5-DE3D87DF0D15}"/>
                  </a:ext>
                </a:extLst>
              </p:cNvPr>
              <p:cNvSpPr/>
              <p:nvPr/>
            </p:nvSpPr>
            <p:spPr>
              <a:xfrm>
                <a:off x="3936628" y="4532450"/>
                <a:ext cx="67359" cy="1939975"/>
              </a:xfrm>
              <a:prstGeom prst="rect">
                <a:avLst/>
              </a:prstGeom>
              <a:solidFill>
                <a:schemeClr val="bg1">
                  <a:lumMod val="8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4" name="Rectangle 43">
                <a:extLst>
                  <a:ext uri="{FF2B5EF4-FFF2-40B4-BE49-F238E27FC236}">
                    <a16:creationId xmlns:a16="http://schemas.microsoft.com/office/drawing/2014/main" id="{F9AE4961-9817-D255-E3D6-68FE8747C709}"/>
                  </a:ext>
                </a:extLst>
              </p:cNvPr>
              <p:cNvSpPr/>
              <p:nvPr/>
            </p:nvSpPr>
            <p:spPr>
              <a:xfrm>
                <a:off x="7246067" y="4509997"/>
                <a:ext cx="67359" cy="1953447"/>
              </a:xfrm>
              <a:prstGeom prst="rect">
                <a:avLst/>
              </a:prstGeom>
              <a:solidFill>
                <a:schemeClr val="bg1">
                  <a:lumMod val="8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5" name="Rectangle 44">
                <a:extLst>
                  <a:ext uri="{FF2B5EF4-FFF2-40B4-BE49-F238E27FC236}">
                    <a16:creationId xmlns:a16="http://schemas.microsoft.com/office/drawing/2014/main" id="{8579F9D1-7CA6-A015-209A-E784CCF6CBC9}"/>
                  </a:ext>
                </a:extLst>
              </p:cNvPr>
              <p:cNvSpPr/>
              <p:nvPr/>
            </p:nvSpPr>
            <p:spPr>
              <a:xfrm>
                <a:off x="5484934" y="4532450"/>
                <a:ext cx="67359" cy="1939975"/>
              </a:xfrm>
              <a:prstGeom prst="rect">
                <a:avLst/>
              </a:prstGeom>
              <a:solidFill>
                <a:schemeClr val="bg1">
                  <a:lumMod val="8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46" name="Graphic 45">
                <a:extLst>
                  <a:ext uri="{FF2B5EF4-FFF2-40B4-BE49-F238E27FC236}">
                    <a16:creationId xmlns:a16="http://schemas.microsoft.com/office/drawing/2014/main" id="{06B3A4A4-ADB8-9D1C-22EE-94D61AF04180}"/>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632961" y="5283123"/>
                <a:ext cx="920037" cy="1170957"/>
              </a:xfrm>
              <a:prstGeom prst="rect">
                <a:avLst/>
              </a:prstGeom>
            </p:spPr>
          </p:pic>
          <p:pic>
            <p:nvPicPr>
              <p:cNvPr id="47" name="Graphic 46">
                <a:extLst>
                  <a:ext uri="{FF2B5EF4-FFF2-40B4-BE49-F238E27FC236}">
                    <a16:creationId xmlns:a16="http://schemas.microsoft.com/office/drawing/2014/main" id="{F1C41ED4-114E-70BC-0E94-9A0843CE9C50}"/>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7338345" y="5283123"/>
                <a:ext cx="920037" cy="1170957"/>
              </a:xfrm>
              <a:prstGeom prst="rect">
                <a:avLst/>
              </a:prstGeom>
            </p:spPr>
          </p:pic>
          <p:grpSp>
            <p:nvGrpSpPr>
              <p:cNvPr id="48" name="Group 47">
                <a:extLst>
                  <a:ext uri="{FF2B5EF4-FFF2-40B4-BE49-F238E27FC236}">
                    <a16:creationId xmlns:a16="http://schemas.microsoft.com/office/drawing/2014/main" id="{1B62C337-68D9-5482-A7CB-CA8566A04DB5}"/>
                  </a:ext>
                </a:extLst>
              </p:cNvPr>
              <p:cNvGrpSpPr>
                <a:grpSpLocks noChangeAspect="1"/>
              </p:cNvGrpSpPr>
              <p:nvPr/>
            </p:nvGrpSpPr>
            <p:grpSpPr>
              <a:xfrm>
                <a:off x="7963104" y="2487438"/>
                <a:ext cx="454524" cy="930384"/>
                <a:chOff x="9277469" y="383625"/>
                <a:chExt cx="678136" cy="1388111"/>
              </a:xfrm>
            </p:grpSpPr>
            <p:sp>
              <p:nvSpPr>
                <p:cNvPr id="482" name="Rectangle 481">
                  <a:extLst>
                    <a:ext uri="{FF2B5EF4-FFF2-40B4-BE49-F238E27FC236}">
                      <a16:creationId xmlns:a16="http://schemas.microsoft.com/office/drawing/2014/main" id="{74509F00-2E25-B8DE-9F4E-4007F4F70CC8}"/>
                    </a:ext>
                  </a:extLst>
                </p:cNvPr>
                <p:cNvSpPr/>
                <p:nvPr/>
              </p:nvSpPr>
              <p:spPr>
                <a:xfrm>
                  <a:off x="9277469" y="607523"/>
                  <a:ext cx="678136" cy="1164213"/>
                </a:xfrm>
                <a:prstGeom prst="rect">
                  <a:avLst/>
                </a:prstGeom>
                <a:solidFill>
                  <a:schemeClr val="bg1">
                    <a:lumMod val="8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83" name="Freeform: Shape 482">
                  <a:extLst>
                    <a:ext uri="{FF2B5EF4-FFF2-40B4-BE49-F238E27FC236}">
                      <a16:creationId xmlns:a16="http://schemas.microsoft.com/office/drawing/2014/main" id="{683A2A32-EC11-9BE7-5042-BB9AA7DC206B}"/>
                    </a:ext>
                  </a:extLst>
                </p:cNvPr>
                <p:cNvSpPr/>
                <p:nvPr/>
              </p:nvSpPr>
              <p:spPr>
                <a:xfrm>
                  <a:off x="9319783" y="383625"/>
                  <a:ext cx="593508" cy="221502"/>
                </a:xfrm>
                <a:custGeom>
                  <a:avLst/>
                  <a:gdLst>
                    <a:gd name="connsiteX0" fmla="*/ 0 w 593508"/>
                    <a:gd name="connsiteY0" fmla="*/ 221501 h 221501"/>
                    <a:gd name="connsiteX1" fmla="*/ 88032 w 593508"/>
                    <a:gd name="connsiteY1" fmla="*/ 107911 h 221501"/>
                    <a:gd name="connsiteX2" fmla="*/ 8519 w 593508"/>
                    <a:gd name="connsiteY2" fmla="*/ 0 h 221501"/>
                    <a:gd name="connsiteX3" fmla="*/ 593508 w 593508"/>
                    <a:gd name="connsiteY3" fmla="*/ 0 h 221501"/>
                    <a:gd name="connsiteX4" fmla="*/ 505475 w 593508"/>
                    <a:gd name="connsiteY4" fmla="*/ 96552 h 221501"/>
                    <a:gd name="connsiteX5" fmla="*/ 584988 w 593508"/>
                    <a:gd name="connsiteY5" fmla="*/ 176065 h 221501"/>
                    <a:gd name="connsiteX6" fmla="*/ 0 w 593508"/>
                    <a:gd name="connsiteY6" fmla="*/ 221501 h 221501"/>
                    <a:gd name="connsiteX0" fmla="*/ 0 w 593508"/>
                    <a:gd name="connsiteY0" fmla="*/ 221501 h 224341"/>
                    <a:gd name="connsiteX1" fmla="*/ 88032 w 593508"/>
                    <a:gd name="connsiteY1" fmla="*/ 107911 h 224341"/>
                    <a:gd name="connsiteX2" fmla="*/ 8519 w 593508"/>
                    <a:gd name="connsiteY2" fmla="*/ 0 h 224341"/>
                    <a:gd name="connsiteX3" fmla="*/ 593508 w 593508"/>
                    <a:gd name="connsiteY3" fmla="*/ 0 h 224341"/>
                    <a:gd name="connsiteX4" fmla="*/ 505475 w 593508"/>
                    <a:gd name="connsiteY4" fmla="*/ 96552 h 224341"/>
                    <a:gd name="connsiteX5" fmla="*/ 590667 w 593508"/>
                    <a:gd name="connsiteY5" fmla="*/ 224341 h 224341"/>
                    <a:gd name="connsiteX6" fmla="*/ 0 w 593508"/>
                    <a:gd name="connsiteY6" fmla="*/ 221501 h 224341"/>
                    <a:gd name="connsiteX0" fmla="*/ 0 w 593508"/>
                    <a:gd name="connsiteY0" fmla="*/ 221501 h 221502"/>
                    <a:gd name="connsiteX1" fmla="*/ 88032 w 593508"/>
                    <a:gd name="connsiteY1" fmla="*/ 107911 h 221502"/>
                    <a:gd name="connsiteX2" fmla="*/ 8519 w 593508"/>
                    <a:gd name="connsiteY2" fmla="*/ 0 h 221502"/>
                    <a:gd name="connsiteX3" fmla="*/ 593508 w 593508"/>
                    <a:gd name="connsiteY3" fmla="*/ 0 h 221502"/>
                    <a:gd name="connsiteX4" fmla="*/ 505475 w 593508"/>
                    <a:gd name="connsiteY4" fmla="*/ 96552 h 221502"/>
                    <a:gd name="connsiteX5" fmla="*/ 587828 w 593508"/>
                    <a:gd name="connsiteY5" fmla="*/ 221502 h 221502"/>
                    <a:gd name="connsiteX6" fmla="*/ 0 w 593508"/>
                    <a:gd name="connsiteY6" fmla="*/ 221501 h 221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508" h="221502">
                      <a:moveTo>
                        <a:pt x="0" y="221501"/>
                      </a:moveTo>
                      <a:lnTo>
                        <a:pt x="88032" y="107911"/>
                      </a:lnTo>
                      <a:lnTo>
                        <a:pt x="8519" y="0"/>
                      </a:lnTo>
                      <a:lnTo>
                        <a:pt x="593508" y="0"/>
                      </a:lnTo>
                      <a:lnTo>
                        <a:pt x="505475" y="96552"/>
                      </a:lnTo>
                      <a:lnTo>
                        <a:pt x="587828" y="221502"/>
                      </a:lnTo>
                      <a:lnTo>
                        <a:pt x="0" y="221501"/>
                      </a:lnTo>
                      <a:close/>
                    </a:path>
                  </a:pathLst>
                </a:custGeom>
                <a:solidFill>
                  <a:schemeClr val="bg1">
                    <a:lumMod val="8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84" name="Rectangle 483">
                  <a:extLst>
                    <a:ext uri="{FF2B5EF4-FFF2-40B4-BE49-F238E27FC236}">
                      <a16:creationId xmlns:a16="http://schemas.microsoft.com/office/drawing/2014/main" id="{29C15ABD-35CA-C87D-9929-05F6DB24B251}"/>
                    </a:ext>
                  </a:extLst>
                </p:cNvPr>
                <p:cNvSpPr/>
                <p:nvPr/>
              </p:nvSpPr>
              <p:spPr>
                <a:xfrm>
                  <a:off x="9335283" y="657830"/>
                  <a:ext cx="562507" cy="50437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485" name="Straight Connector 484">
                  <a:extLst>
                    <a:ext uri="{FF2B5EF4-FFF2-40B4-BE49-F238E27FC236}">
                      <a16:creationId xmlns:a16="http://schemas.microsoft.com/office/drawing/2014/main" id="{0555A8CD-68EB-B853-9372-6C7E12558B4A}"/>
                    </a:ext>
                  </a:extLst>
                </p:cNvPr>
                <p:cNvCxnSpPr/>
                <p:nvPr/>
              </p:nvCxnSpPr>
              <p:spPr>
                <a:xfrm flipV="1">
                  <a:off x="9436492" y="657830"/>
                  <a:ext cx="0" cy="531799"/>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2F6A603E-F795-0B3C-D8FC-9F1549D0B724}"/>
                    </a:ext>
                  </a:extLst>
                </p:cNvPr>
                <p:cNvCxnSpPr/>
                <p:nvPr/>
              </p:nvCxnSpPr>
              <p:spPr>
                <a:xfrm flipV="1">
                  <a:off x="9560873" y="657830"/>
                  <a:ext cx="0" cy="531799"/>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90C0A289-46A4-C928-3BD9-EE509AA5F650}"/>
                    </a:ext>
                  </a:extLst>
                </p:cNvPr>
                <p:cNvCxnSpPr/>
                <p:nvPr/>
              </p:nvCxnSpPr>
              <p:spPr>
                <a:xfrm flipV="1">
                  <a:off x="9685254" y="657830"/>
                  <a:ext cx="0" cy="531799"/>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a:extLst>
                    <a:ext uri="{FF2B5EF4-FFF2-40B4-BE49-F238E27FC236}">
                      <a16:creationId xmlns:a16="http://schemas.microsoft.com/office/drawing/2014/main" id="{E6466DA5-FE88-1A18-8E76-CE267D0FC180}"/>
                    </a:ext>
                  </a:extLst>
                </p:cNvPr>
                <p:cNvCxnSpPr/>
                <p:nvPr/>
              </p:nvCxnSpPr>
              <p:spPr>
                <a:xfrm flipV="1">
                  <a:off x="9809636" y="657830"/>
                  <a:ext cx="0" cy="531799"/>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50ADCF94-E458-A30D-8955-A1F344AD8F1C}"/>
                    </a:ext>
                  </a:extLst>
                </p:cNvPr>
                <p:cNvCxnSpPr>
                  <a:cxnSpLocks/>
                </p:cNvCxnSpPr>
                <p:nvPr/>
              </p:nvCxnSpPr>
              <p:spPr>
                <a:xfrm rot="5400000" flipV="1">
                  <a:off x="9610911" y="652909"/>
                  <a:ext cx="0" cy="64008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id="{72E01216-4D3F-96DE-E58F-C40B1E245B5D}"/>
                    </a:ext>
                  </a:extLst>
                </p:cNvPr>
                <p:cNvCxnSpPr>
                  <a:cxnSpLocks/>
                </p:cNvCxnSpPr>
                <p:nvPr/>
              </p:nvCxnSpPr>
              <p:spPr>
                <a:xfrm rot="5400000" flipV="1">
                  <a:off x="9610911" y="770287"/>
                  <a:ext cx="0" cy="64008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4878CC7C-4AD5-461D-CEC7-0889917556D2}"/>
                    </a:ext>
                  </a:extLst>
                </p:cNvPr>
                <p:cNvCxnSpPr>
                  <a:cxnSpLocks/>
                </p:cNvCxnSpPr>
                <p:nvPr/>
              </p:nvCxnSpPr>
              <p:spPr>
                <a:xfrm rot="5400000" flipV="1">
                  <a:off x="9610911" y="535532"/>
                  <a:ext cx="0" cy="64008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ECC62296-2464-4963-F8BE-63E963BB8D15}"/>
                    </a:ext>
                  </a:extLst>
                </p:cNvPr>
                <p:cNvCxnSpPr>
                  <a:cxnSpLocks/>
                </p:cNvCxnSpPr>
                <p:nvPr/>
              </p:nvCxnSpPr>
              <p:spPr>
                <a:xfrm rot="5400000" flipV="1">
                  <a:off x="9610911" y="418155"/>
                  <a:ext cx="0" cy="64008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AE9E08A8-23CB-F3A8-D44E-E3486BEA2C70}"/>
                  </a:ext>
                </a:extLst>
              </p:cNvPr>
              <p:cNvGrpSpPr>
                <a:grpSpLocks noChangeAspect="1"/>
              </p:cNvGrpSpPr>
              <p:nvPr/>
            </p:nvGrpSpPr>
            <p:grpSpPr>
              <a:xfrm>
                <a:off x="7449796" y="2487438"/>
                <a:ext cx="454524" cy="930384"/>
                <a:chOff x="9277466" y="383625"/>
                <a:chExt cx="678135" cy="1388111"/>
              </a:xfrm>
            </p:grpSpPr>
            <p:sp>
              <p:nvSpPr>
                <p:cNvPr id="471" name="Rectangle 470">
                  <a:extLst>
                    <a:ext uri="{FF2B5EF4-FFF2-40B4-BE49-F238E27FC236}">
                      <a16:creationId xmlns:a16="http://schemas.microsoft.com/office/drawing/2014/main" id="{52F2AC32-8599-5C0E-7B43-6A59BE5485CB}"/>
                    </a:ext>
                  </a:extLst>
                </p:cNvPr>
                <p:cNvSpPr/>
                <p:nvPr/>
              </p:nvSpPr>
              <p:spPr>
                <a:xfrm>
                  <a:off x="9277466" y="607523"/>
                  <a:ext cx="678135" cy="1164213"/>
                </a:xfrm>
                <a:prstGeom prst="rect">
                  <a:avLst/>
                </a:prstGeom>
                <a:solidFill>
                  <a:schemeClr val="bg1">
                    <a:lumMod val="8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72" name="Freeform: Shape 471">
                  <a:extLst>
                    <a:ext uri="{FF2B5EF4-FFF2-40B4-BE49-F238E27FC236}">
                      <a16:creationId xmlns:a16="http://schemas.microsoft.com/office/drawing/2014/main" id="{5AEBD310-042C-7770-A079-A4B92E15F124}"/>
                    </a:ext>
                  </a:extLst>
                </p:cNvPr>
                <p:cNvSpPr/>
                <p:nvPr/>
              </p:nvSpPr>
              <p:spPr>
                <a:xfrm>
                  <a:off x="9319783" y="383625"/>
                  <a:ext cx="593508" cy="221502"/>
                </a:xfrm>
                <a:custGeom>
                  <a:avLst/>
                  <a:gdLst>
                    <a:gd name="connsiteX0" fmla="*/ 0 w 593508"/>
                    <a:gd name="connsiteY0" fmla="*/ 221501 h 221501"/>
                    <a:gd name="connsiteX1" fmla="*/ 88032 w 593508"/>
                    <a:gd name="connsiteY1" fmla="*/ 107911 h 221501"/>
                    <a:gd name="connsiteX2" fmla="*/ 8519 w 593508"/>
                    <a:gd name="connsiteY2" fmla="*/ 0 h 221501"/>
                    <a:gd name="connsiteX3" fmla="*/ 593508 w 593508"/>
                    <a:gd name="connsiteY3" fmla="*/ 0 h 221501"/>
                    <a:gd name="connsiteX4" fmla="*/ 505475 w 593508"/>
                    <a:gd name="connsiteY4" fmla="*/ 96552 h 221501"/>
                    <a:gd name="connsiteX5" fmla="*/ 584988 w 593508"/>
                    <a:gd name="connsiteY5" fmla="*/ 176065 h 221501"/>
                    <a:gd name="connsiteX6" fmla="*/ 0 w 593508"/>
                    <a:gd name="connsiteY6" fmla="*/ 221501 h 221501"/>
                    <a:gd name="connsiteX0" fmla="*/ 0 w 593508"/>
                    <a:gd name="connsiteY0" fmla="*/ 221501 h 224341"/>
                    <a:gd name="connsiteX1" fmla="*/ 88032 w 593508"/>
                    <a:gd name="connsiteY1" fmla="*/ 107911 h 224341"/>
                    <a:gd name="connsiteX2" fmla="*/ 8519 w 593508"/>
                    <a:gd name="connsiteY2" fmla="*/ 0 h 224341"/>
                    <a:gd name="connsiteX3" fmla="*/ 593508 w 593508"/>
                    <a:gd name="connsiteY3" fmla="*/ 0 h 224341"/>
                    <a:gd name="connsiteX4" fmla="*/ 505475 w 593508"/>
                    <a:gd name="connsiteY4" fmla="*/ 96552 h 224341"/>
                    <a:gd name="connsiteX5" fmla="*/ 590667 w 593508"/>
                    <a:gd name="connsiteY5" fmla="*/ 224341 h 224341"/>
                    <a:gd name="connsiteX6" fmla="*/ 0 w 593508"/>
                    <a:gd name="connsiteY6" fmla="*/ 221501 h 224341"/>
                    <a:gd name="connsiteX0" fmla="*/ 0 w 593508"/>
                    <a:gd name="connsiteY0" fmla="*/ 221501 h 221502"/>
                    <a:gd name="connsiteX1" fmla="*/ 88032 w 593508"/>
                    <a:gd name="connsiteY1" fmla="*/ 107911 h 221502"/>
                    <a:gd name="connsiteX2" fmla="*/ 8519 w 593508"/>
                    <a:gd name="connsiteY2" fmla="*/ 0 h 221502"/>
                    <a:gd name="connsiteX3" fmla="*/ 593508 w 593508"/>
                    <a:gd name="connsiteY3" fmla="*/ 0 h 221502"/>
                    <a:gd name="connsiteX4" fmla="*/ 505475 w 593508"/>
                    <a:gd name="connsiteY4" fmla="*/ 96552 h 221502"/>
                    <a:gd name="connsiteX5" fmla="*/ 587828 w 593508"/>
                    <a:gd name="connsiteY5" fmla="*/ 221502 h 221502"/>
                    <a:gd name="connsiteX6" fmla="*/ 0 w 593508"/>
                    <a:gd name="connsiteY6" fmla="*/ 221501 h 221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508" h="221502">
                      <a:moveTo>
                        <a:pt x="0" y="221501"/>
                      </a:moveTo>
                      <a:lnTo>
                        <a:pt x="88032" y="107911"/>
                      </a:lnTo>
                      <a:lnTo>
                        <a:pt x="8519" y="0"/>
                      </a:lnTo>
                      <a:lnTo>
                        <a:pt x="593508" y="0"/>
                      </a:lnTo>
                      <a:lnTo>
                        <a:pt x="505475" y="96552"/>
                      </a:lnTo>
                      <a:lnTo>
                        <a:pt x="587828" y="221502"/>
                      </a:lnTo>
                      <a:lnTo>
                        <a:pt x="0" y="221501"/>
                      </a:lnTo>
                      <a:close/>
                    </a:path>
                  </a:pathLst>
                </a:custGeom>
                <a:solidFill>
                  <a:schemeClr val="bg1">
                    <a:lumMod val="8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73" name="Rectangle 472">
                  <a:extLst>
                    <a:ext uri="{FF2B5EF4-FFF2-40B4-BE49-F238E27FC236}">
                      <a16:creationId xmlns:a16="http://schemas.microsoft.com/office/drawing/2014/main" id="{B0984AB6-0222-34E3-73A9-2EDA85118A8E}"/>
                    </a:ext>
                  </a:extLst>
                </p:cNvPr>
                <p:cNvSpPr/>
                <p:nvPr/>
              </p:nvSpPr>
              <p:spPr>
                <a:xfrm>
                  <a:off x="9335283" y="657830"/>
                  <a:ext cx="562507" cy="50437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474" name="Straight Connector 473">
                  <a:extLst>
                    <a:ext uri="{FF2B5EF4-FFF2-40B4-BE49-F238E27FC236}">
                      <a16:creationId xmlns:a16="http://schemas.microsoft.com/office/drawing/2014/main" id="{194B6089-9AB8-F6BC-2B17-ACB7540759EF}"/>
                    </a:ext>
                  </a:extLst>
                </p:cNvPr>
                <p:cNvCxnSpPr/>
                <p:nvPr/>
              </p:nvCxnSpPr>
              <p:spPr>
                <a:xfrm flipV="1">
                  <a:off x="9436485" y="657829"/>
                  <a:ext cx="0" cy="531799"/>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70552938-2FF6-A476-91F0-12684A3A0FD5}"/>
                    </a:ext>
                  </a:extLst>
                </p:cNvPr>
                <p:cNvCxnSpPr/>
                <p:nvPr/>
              </p:nvCxnSpPr>
              <p:spPr>
                <a:xfrm flipV="1">
                  <a:off x="9560866" y="657829"/>
                  <a:ext cx="0" cy="531799"/>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BB64D465-6996-F235-34C8-AC64239D4AA5}"/>
                    </a:ext>
                  </a:extLst>
                </p:cNvPr>
                <p:cNvCxnSpPr/>
                <p:nvPr/>
              </p:nvCxnSpPr>
              <p:spPr>
                <a:xfrm flipV="1">
                  <a:off x="9685247" y="657829"/>
                  <a:ext cx="0" cy="531799"/>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68266470-F90F-9360-FA59-1C650EEA7073}"/>
                    </a:ext>
                  </a:extLst>
                </p:cNvPr>
                <p:cNvCxnSpPr/>
                <p:nvPr/>
              </p:nvCxnSpPr>
              <p:spPr>
                <a:xfrm flipV="1">
                  <a:off x="9809630" y="657829"/>
                  <a:ext cx="0" cy="531799"/>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32536914-EAE6-FBF2-6776-A50899CB9D08}"/>
                    </a:ext>
                  </a:extLst>
                </p:cNvPr>
                <p:cNvCxnSpPr>
                  <a:cxnSpLocks/>
                </p:cNvCxnSpPr>
                <p:nvPr/>
              </p:nvCxnSpPr>
              <p:spPr>
                <a:xfrm rot="5400000" flipV="1">
                  <a:off x="9610904" y="652910"/>
                  <a:ext cx="0" cy="64008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FC8D2CA5-25A3-C7F3-6832-DE126EBCF877}"/>
                    </a:ext>
                  </a:extLst>
                </p:cNvPr>
                <p:cNvCxnSpPr>
                  <a:cxnSpLocks/>
                </p:cNvCxnSpPr>
                <p:nvPr/>
              </p:nvCxnSpPr>
              <p:spPr>
                <a:xfrm rot="5400000" flipV="1">
                  <a:off x="9610904" y="770287"/>
                  <a:ext cx="0" cy="640082"/>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335C14E6-3BCC-B6B2-0C26-196B7739946E}"/>
                    </a:ext>
                  </a:extLst>
                </p:cNvPr>
                <p:cNvCxnSpPr>
                  <a:cxnSpLocks/>
                </p:cNvCxnSpPr>
                <p:nvPr/>
              </p:nvCxnSpPr>
              <p:spPr>
                <a:xfrm rot="5400000" flipV="1">
                  <a:off x="9610910" y="535532"/>
                  <a:ext cx="0" cy="64008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C9D77953-D9B0-2EE7-D049-96B620F7F9A5}"/>
                    </a:ext>
                  </a:extLst>
                </p:cNvPr>
                <p:cNvCxnSpPr>
                  <a:cxnSpLocks/>
                </p:cNvCxnSpPr>
                <p:nvPr/>
              </p:nvCxnSpPr>
              <p:spPr>
                <a:xfrm rot="5400000" flipV="1">
                  <a:off x="9610904" y="418155"/>
                  <a:ext cx="0" cy="64008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50" name="Straight Connector 49">
                <a:extLst>
                  <a:ext uri="{FF2B5EF4-FFF2-40B4-BE49-F238E27FC236}">
                    <a16:creationId xmlns:a16="http://schemas.microsoft.com/office/drawing/2014/main" id="{54C8B88C-485D-3E5C-342F-27AC70713FD4}"/>
                  </a:ext>
                </a:extLst>
              </p:cNvPr>
              <p:cNvCxnSpPr>
                <a:cxnSpLocks/>
              </p:cNvCxnSpPr>
              <p:nvPr/>
            </p:nvCxnSpPr>
            <p:spPr>
              <a:xfrm flipH="1">
                <a:off x="3737664" y="4513904"/>
                <a:ext cx="5377011"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6EADF037-E52E-102A-EA42-64C7F685BB07}"/>
                  </a:ext>
                </a:extLst>
              </p:cNvPr>
              <p:cNvGrpSpPr>
                <a:grpSpLocks noChangeAspect="1"/>
              </p:cNvGrpSpPr>
              <p:nvPr/>
            </p:nvGrpSpPr>
            <p:grpSpPr>
              <a:xfrm>
                <a:off x="8034198" y="4308672"/>
                <a:ext cx="593112" cy="155064"/>
                <a:chOff x="5423762" y="888677"/>
                <a:chExt cx="1513155" cy="395601"/>
              </a:xfrm>
            </p:grpSpPr>
            <p:sp>
              <p:nvSpPr>
                <p:cNvPr id="441" name="Rectangle 440">
                  <a:extLst>
                    <a:ext uri="{FF2B5EF4-FFF2-40B4-BE49-F238E27FC236}">
                      <a16:creationId xmlns:a16="http://schemas.microsoft.com/office/drawing/2014/main" id="{AB21C3E9-20C3-AE04-CF00-B4A6B92ADBF2}"/>
                    </a:ext>
                  </a:extLst>
                </p:cNvPr>
                <p:cNvSpPr/>
                <p:nvPr/>
              </p:nvSpPr>
              <p:spPr>
                <a:xfrm>
                  <a:off x="5469860" y="888677"/>
                  <a:ext cx="1379621" cy="362310"/>
                </a:xfrm>
                <a:prstGeom prst="rect">
                  <a:avLst/>
                </a:prstGeom>
                <a:solidFill>
                  <a:schemeClr val="bg1">
                    <a:lumMod val="8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42" name="Oval 441">
                  <a:extLst>
                    <a:ext uri="{FF2B5EF4-FFF2-40B4-BE49-F238E27FC236}">
                      <a16:creationId xmlns:a16="http://schemas.microsoft.com/office/drawing/2014/main" id="{AE7BED08-5F60-9974-0637-C571BCC391A1}"/>
                    </a:ext>
                  </a:extLst>
                </p:cNvPr>
                <p:cNvSpPr/>
                <p:nvPr/>
              </p:nvSpPr>
              <p:spPr>
                <a:xfrm>
                  <a:off x="5557078" y="991573"/>
                  <a:ext cx="64052" cy="64052"/>
                </a:xfrm>
                <a:prstGeom prst="ellipse">
                  <a:avLst/>
                </a:prstGeom>
                <a:solidFill>
                  <a:srgbClr val="D85A30"/>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43" name="Oval 442">
                  <a:extLst>
                    <a:ext uri="{FF2B5EF4-FFF2-40B4-BE49-F238E27FC236}">
                      <a16:creationId xmlns:a16="http://schemas.microsoft.com/office/drawing/2014/main" id="{A08E18EA-B67C-827C-889C-BC193BA05338}"/>
                    </a:ext>
                  </a:extLst>
                </p:cNvPr>
                <p:cNvSpPr/>
                <p:nvPr/>
              </p:nvSpPr>
              <p:spPr>
                <a:xfrm>
                  <a:off x="5658287" y="927062"/>
                  <a:ext cx="64052" cy="64052"/>
                </a:xfrm>
                <a:prstGeom prst="ellipse">
                  <a:avLst/>
                </a:prstGeom>
                <a:solidFill>
                  <a:srgbClr val="D85A30"/>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44" name="Oval 443">
                  <a:extLst>
                    <a:ext uri="{FF2B5EF4-FFF2-40B4-BE49-F238E27FC236}">
                      <a16:creationId xmlns:a16="http://schemas.microsoft.com/office/drawing/2014/main" id="{C214AD35-6B76-18CB-4E64-80F24DC4E3F6}"/>
                    </a:ext>
                  </a:extLst>
                </p:cNvPr>
                <p:cNvSpPr/>
                <p:nvPr/>
              </p:nvSpPr>
              <p:spPr>
                <a:xfrm>
                  <a:off x="5557078" y="1093551"/>
                  <a:ext cx="64052" cy="64052"/>
                </a:xfrm>
                <a:prstGeom prst="ellipse">
                  <a:avLst/>
                </a:prstGeom>
                <a:solidFill>
                  <a:srgbClr val="00B0F0"/>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45" name="Oval 444">
                  <a:extLst>
                    <a:ext uri="{FF2B5EF4-FFF2-40B4-BE49-F238E27FC236}">
                      <a16:creationId xmlns:a16="http://schemas.microsoft.com/office/drawing/2014/main" id="{EE933297-C57D-C688-C6CF-C5C431F7A9F4}"/>
                    </a:ext>
                  </a:extLst>
                </p:cNvPr>
                <p:cNvSpPr/>
                <p:nvPr/>
              </p:nvSpPr>
              <p:spPr>
                <a:xfrm>
                  <a:off x="5650626" y="1157603"/>
                  <a:ext cx="64052" cy="64052"/>
                </a:xfrm>
                <a:prstGeom prst="ellipse">
                  <a:avLst/>
                </a:prstGeom>
                <a:solidFill>
                  <a:srgbClr val="00B0F0"/>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446" name="Group 445">
                  <a:extLst>
                    <a:ext uri="{FF2B5EF4-FFF2-40B4-BE49-F238E27FC236}">
                      <a16:creationId xmlns:a16="http://schemas.microsoft.com/office/drawing/2014/main" id="{893C1B7B-C7CC-D5AC-9344-A46BC5CDF52F}"/>
                    </a:ext>
                  </a:extLst>
                </p:cNvPr>
                <p:cNvGrpSpPr/>
                <p:nvPr/>
              </p:nvGrpSpPr>
              <p:grpSpPr>
                <a:xfrm rot="16200000">
                  <a:off x="5838782" y="1025231"/>
                  <a:ext cx="183296" cy="64052"/>
                  <a:chOff x="6069764" y="1005052"/>
                  <a:chExt cx="183296" cy="64052"/>
                </a:xfrm>
                <a:solidFill>
                  <a:schemeClr val="accent6"/>
                </a:solidFill>
              </p:grpSpPr>
              <p:sp>
                <p:nvSpPr>
                  <p:cNvPr id="469" name="Oval 468">
                    <a:extLst>
                      <a:ext uri="{FF2B5EF4-FFF2-40B4-BE49-F238E27FC236}">
                        <a16:creationId xmlns:a16="http://schemas.microsoft.com/office/drawing/2014/main" id="{BE70A722-E998-D319-1686-2C67C0AAA019}"/>
                      </a:ext>
                    </a:extLst>
                  </p:cNvPr>
                  <p:cNvSpPr/>
                  <p:nvPr/>
                </p:nvSpPr>
                <p:spPr>
                  <a:xfrm>
                    <a:off x="6069764" y="1005052"/>
                    <a:ext cx="64052" cy="64052"/>
                  </a:xfrm>
                  <a:prstGeom prst="ellipse">
                    <a:avLst/>
                  </a:prstGeom>
                  <a:grp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70" name="Oval 469">
                    <a:extLst>
                      <a:ext uri="{FF2B5EF4-FFF2-40B4-BE49-F238E27FC236}">
                        <a16:creationId xmlns:a16="http://schemas.microsoft.com/office/drawing/2014/main" id="{50EFF0B8-C6D9-84E7-C679-78DFD65A05E3}"/>
                      </a:ext>
                    </a:extLst>
                  </p:cNvPr>
                  <p:cNvSpPr/>
                  <p:nvPr/>
                </p:nvSpPr>
                <p:spPr>
                  <a:xfrm>
                    <a:off x="6189008" y="1005052"/>
                    <a:ext cx="64052" cy="64052"/>
                  </a:xfrm>
                  <a:prstGeom prst="ellipse">
                    <a:avLst/>
                  </a:prstGeom>
                  <a:grp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nvGrpSpPr>
                <p:cNvPr id="447" name="Group 446">
                  <a:extLst>
                    <a:ext uri="{FF2B5EF4-FFF2-40B4-BE49-F238E27FC236}">
                      <a16:creationId xmlns:a16="http://schemas.microsoft.com/office/drawing/2014/main" id="{D16D97D9-36BC-64B3-603A-BCF1E73E1061}"/>
                    </a:ext>
                  </a:extLst>
                </p:cNvPr>
                <p:cNvGrpSpPr/>
                <p:nvPr/>
              </p:nvGrpSpPr>
              <p:grpSpPr>
                <a:xfrm rot="16200000">
                  <a:off x="5948319" y="1025231"/>
                  <a:ext cx="183296" cy="64052"/>
                  <a:chOff x="6069764" y="1005052"/>
                  <a:chExt cx="183296" cy="64052"/>
                </a:xfrm>
                <a:solidFill>
                  <a:schemeClr val="accent6"/>
                </a:solidFill>
              </p:grpSpPr>
              <p:sp>
                <p:nvSpPr>
                  <p:cNvPr id="467" name="Oval 466">
                    <a:extLst>
                      <a:ext uri="{FF2B5EF4-FFF2-40B4-BE49-F238E27FC236}">
                        <a16:creationId xmlns:a16="http://schemas.microsoft.com/office/drawing/2014/main" id="{6F05D0EB-699C-3660-A326-0AD22C9FE8E1}"/>
                      </a:ext>
                    </a:extLst>
                  </p:cNvPr>
                  <p:cNvSpPr/>
                  <p:nvPr/>
                </p:nvSpPr>
                <p:spPr>
                  <a:xfrm>
                    <a:off x="6069764" y="1005052"/>
                    <a:ext cx="64052" cy="64052"/>
                  </a:xfrm>
                  <a:prstGeom prst="ellipse">
                    <a:avLst/>
                  </a:prstGeom>
                  <a:grp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68" name="Oval 467">
                    <a:extLst>
                      <a:ext uri="{FF2B5EF4-FFF2-40B4-BE49-F238E27FC236}">
                        <a16:creationId xmlns:a16="http://schemas.microsoft.com/office/drawing/2014/main" id="{8DFB74D3-96D1-7A09-6D24-67DCC2A70F13}"/>
                      </a:ext>
                    </a:extLst>
                  </p:cNvPr>
                  <p:cNvSpPr/>
                  <p:nvPr/>
                </p:nvSpPr>
                <p:spPr>
                  <a:xfrm>
                    <a:off x="6189008" y="1005052"/>
                    <a:ext cx="64052" cy="64052"/>
                  </a:xfrm>
                  <a:prstGeom prst="ellipse">
                    <a:avLst/>
                  </a:prstGeom>
                  <a:grp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nvGrpSpPr>
                <p:cNvPr id="448" name="Group 447">
                  <a:extLst>
                    <a:ext uri="{FF2B5EF4-FFF2-40B4-BE49-F238E27FC236}">
                      <a16:creationId xmlns:a16="http://schemas.microsoft.com/office/drawing/2014/main" id="{38760C90-E1F8-B644-A680-CD62F30CF654}"/>
                    </a:ext>
                  </a:extLst>
                </p:cNvPr>
                <p:cNvGrpSpPr/>
                <p:nvPr/>
              </p:nvGrpSpPr>
              <p:grpSpPr>
                <a:xfrm rot="16200000">
                  <a:off x="6056666" y="1025231"/>
                  <a:ext cx="183296" cy="64052"/>
                  <a:chOff x="6069764" y="1005052"/>
                  <a:chExt cx="183296" cy="64052"/>
                </a:xfrm>
                <a:solidFill>
                  <a:schemeClr val="accent6"/>
                </a:solidFill>
              </p:grpSpPr>
              <p:sp>
                <p:nvSpPr>
                  <p:cNvPr id="465" name="Oval 464">
                    <a:extLst>
                      <a:ext uri="{FF2B5EF4-FFF2-40B4-BE49-F238E27FC236}">
                        <a16:creationId xmlns:a16="http://schemas.microsoft.com/office/drawing/2014/main" id="{AB93FEBE-5C12-0D2B-0339-BE207384F8EF}"/>
                      </a:ext>
                    </a:extLst>
                  </p:cNvPr>
                  <p:cNvSpPr/>
                  <p:nvPr/>
                </p:nvSpPr>
                <p:spPr>
                  <a:xfrm>
                    <a:off x="6069764" y="1005052"/>
                    <a:ext cx="64052" cy="64052"/>
                  </a:xfrm>
                  <a:prstGeom prst="ellipse">
                    <a:avLst/>
                  </a:prstGeom>
                  <a:grp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66" name="Oval 465">
                    <a:extLst>
                      <a:ext uri="{FF2B5EF4-FFF2-40B4-BE49-F238E27FC236}">
                        <a16:creationId xmlns:a16="http://schemas.microsoft.com/office/drawing/2014/main" id="{E80B1490-D05B-06E2-B3CF-C9DC9B491247}"/>
                      </a:ext>
                    </a:extLst>
                  </p:cNvPr>
                  <p:cNvSpPr/>
                  <p:nvPr/>
                </p:nvSpPr>
                <p:spPr>
                  <a:xfrm>
                    <a:off x="6189008" y="1005052"/>
                    <a:ext cx="64052" cy="64052"/>
                  </a:xfrm>
                  <a:prstGeom prst="ellipse">
                    <a:avLst/>
                  </a:prstGeom>
                  <a:grp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nvGrpSpPr>
                <p:cNvPr id="449" name="Group 448">
                  <a:extLst>
                    <a:ext uri="{FF2B5EF4-FFF2-40B4-BE49-F238E27FC236}">
                      <a16:creationId xmlns:a16="http://schemas.microsoft.com/office/drawing/2014/main" id="{7E38D118-EC05-1530-7256-BD4AF1185BC0}"/>
                    </a:ext>
                  </a:extLst>
                </p:cNvPr>
                <p:cNvGrpSpPr/>
                <p:nvPr/>
              </p:nvGrpSpPr>
              <p:grpSpPr>
                <a:xfrm rot="16200000">
                  <a:off x="6166203" y="1025231"/>
                  <a:ext cx="183296" cy="64052"/>
                  <a:chOff x="6069764" y="1005052"/>
                  <a:chExt cx="183296" cy="64052"/>
                </a:xfrm>
                <a:solidFill>
                  <a:schemeClr val="accent6"/>
                </a:solidFill>
              </p:grpSpPr>
              <p:sp>
                <p:nvSpPr>
                  <p:cNvPr id="463" name="Oval 462">
                    <a:extLst>
                      <a:ext uri="{FF2B5EF4-FFF2-40B4-BE49-F238E27FC236}">
                        <a16:creationId xmlns:a16="http://schemas.microsoft.com/office/drawing/2014/main" id="{5590FB2D-9A27-B663-8AA6-5EF455B2C2BE}"/>
                      </a:ext>
                    </a:extLst>
                  </p:cNvPr>
                  <p:cNvSpPr/>
                  <p:nvPr/>
                </p:nvSpPr>
                <p:spPr>
                  <a:xfrm>
                    <a:off x="6069764" y="1005052"/>
                    <a:ext cx="64052" cy="64052"/>
                  </a:xfrm>
                  <a:prstGeom prst="ellipse">
                    <a:avLst/>
                  </a:prstGeom>
                  <a:grp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64" name="Oval 463">
                    <a:extLst>
                      <a:ext uri="{FF2B5EF4-FFF2-40B4-BE49-F238E27FC236}">
                        <a16:creationId xmlns:a16="http://schemas.microsoft.com/office/drawing/2014/main" id="{25F10E33-CCBB-3901-E8CE-7E0C2CF8FED8}"/>
                      </a:ext>
                    </a:extLst>
                  </p:cNvPr>
                  <p:cNvSpPr/>
                  <p:nvPr/>
                </p:nvSpPr>
                <p:spPr>
                  <a:xfrm>
                    <a:off x="6189008" y="1005052"/>
                    <a:ext cx="64052" cy="64052"/>
                  </a:xfrm>
                  <a:prstGeom prst="ellipse">
                    <a:avLst/>
                  </a:prstGeom>
                  <a:grp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nvGrpSpPr>
                <p:cNvPr id="450" name="Group 449">
                  <a:extLst>
                    <a:ext uri="{FF2B5EF4-FFF2-40B4-BE49-F238E27FC236}">
                      <a16:creationId xmlns:a16="http://schemas.microsoft.com/office/drawing/2014/main" id="{70BB3715-3245-1FAB-9AE4-0A146825A034}"/>
                    </a:ext>
                  </a:extLst>
                </p:cNvPr>
                <p:cNvGrpSpPr/>
                <p:nvPr/>
              </p:nvGrpSpPr>
              <p:grpSpPr>
                <a:xfrm rot="16200000">
                  <a:off x="6277730" y="1025231"/>
                  <a:ext cx="183296" cy="64052"/>
                  <a:chOff x="6069764" y="1005052"/>
                  <a:chExt cx="183296" cy="64052"/>
                </a:xfrm>
                <a:solidFill>
                  <a:schemeClr val="accent6"/>
                </a:solidFill>
              </p:grpSpPr>
              <p:sp>
                <p:nvSpPr>
                  <p:cNvPr id="461" name="Oval 460">
                    <a:extLst>
                      <a:ext uri="{FF2B5EF4-FFF2-40B4-BE49-F238E27FC236}">
                        <a16:creationId xmlns:a16="http://schemas.microsoft.com/office/drawing/2014/main" id="{6A049283-5B3C-EAD4-9E7B-F5ED51A449CC}"/>
                      </a:ext>
                    </a:extLst>
                  </p:cNvPr>
                  <p:cNvSpPr/>
                  <p:nvPr/>
                </p:nvSpPr>
                <p:spPr>
                  <a:xfrm>
                    <a:off x="6069764" y="1005052"/>
                    <a:ext cx="64052" cy="64052"/>
                  </a:xfrm>
                  <a:prstGeom prst="ellipse">
                    <a:avLst/>
                  </a:prstGeom>
                  <a:grp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62" name="Oval 461">
                    <a:extLst>
                      <a:ext uri="{FF2B5EF4-FFF2-40B4-BE49-F238E27FC236}">
                        <a16:creationId xmlns:a16="http://schemas.microsoft.com/office/drawing/2014/main" id="{A39FBDB3-8C2C-C98B-E590-4FE4E2CA1F64}"/>
                      </a:ext>
                    </a:extLst>
                  </p:cNvPr>
                  <p:cNvSpPr/>
                  <p:nvPr/>
                </p:nvSpPr>
                <p:spPr>
                  <a:xfrm>
                    <a:off x="6189008" y="1005052"/>
                    <a:ext cx="64052" cy="64052"/>
                  </a:xfrm>
                  <a:prstGeom prst="ellipse">
                    <a:avLst/>
                  </a:prstGeom>
                  <a:grp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nvGrpSpPr>
                <p:cNvPr id="451" name="Group 450">
                  <a:extLst>
                    <a:ext uri="{FF2B5EF4-FFF2-40B4-BE49-F238E27FC236}">
                      <a16:creationId xmlns:a16="http://schemas.microsoft.com/office/drawing/2014/main" id="{7FAD6997-92D7-8009-699B-583C37CCF9D1}"/>
                    </a:ext>
                  </a:extLst>
                </p:cNvPr>
                <p:cNvGrpSpPr/>
                <p:nvPr/>
              </p:nvGrpSpPr>
              <p:grpSpPr>
                <a:xfrm rot="16200000">
                  <a:off x="6387267" y="1025231"/>
                  <a:ext cx="183296" cy="64052"/>
                  <a:chOff x="6069764" y="1005052"/>
                  <a:chExt cx="183296" cy="64052"/>
                </a:xfrm>
                <a:solidFill>
                  <a:schemeClr val="accent6"/>
                </a:solidFill>
              </p:grpSpPr>
              <p:sp>
                <p:nvSpPr>
                  <p:cNvPr id="459" name="Oval 458">
                    <a:extLst>
                      <a:ext uri="{FF2B5EF4-FFF2-40B4-BE49-F238E27FC236}">
                        <a16:creationId xmlns:a16="http://schemas.microsoft.com/office/drawing/2014/main" id="{55F54EC0-933B-5C49-131B-5027B2F33814}"/>
                      </a:ext>
                    </a:extLst>
                  </p:cNvPr>
                  <p:cNvSpPr/>
                  <p:nvPr/>
                </p:nvSpPr>
                <p:spPr>
                  <a:xfrm>
                    <a:off x="6069764" y="1005052"/>
                    <a:ext cx="64052" cy="64052"/>
                  </a:xfrm>
                  <a:prstGeom prst="ellipse">
                    <a:avLst/>
                  </a:prstGeom>
                  <a:grp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60" name="Oval 459">
                    <a:extLst>
                      <a:ext uri="{FF2B5EF4-FFF2-40B4-BE49-F238E27FC236}">
                        <a16:creationId xmlns:a16="http://schemas.microsoft.com/office/drawing/2014/main" id="{03D312CB-333F-F303-211B-099C7222F6FF}"/>
                      </a:ext>
                    </a:extLst>
                  </p:cNvPr>
                  <p:cNvSpPr/>
                  <p:nvPr/>
                </p:nvSpPr>
                <p:spPr>
                  <a:xfrm>
                    <a:off x="6189008" y="1005052"/>
                    <a:ext cx="64052" cy="64052"/>
                  </a:xfrm>
                  <a:prstGeom prst="ellipse">
                    <a:avLst/>
                  </a:prstGeom>
                  <a:grp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nvGrpSpPr>
                <p:cNvPr id="452" name="Group 451">
                  <a:extLst>
                    <a:ext uri="{FF2B5EF4-FFF2-40B4-BE49-F238E27FC236}">
                      <a16:creationId xmlns:a16="http://schemas.microsoft.com/office/drawing/2014/main" id="{0330FED7-3A97-111D-7498-76643EE2E4E3}"/>
                    </a:ext>
                  </a:extLst>
                </p:cNvPr>
                <p:cNvGrpSpPr/>
                <p:nvPr/>
              </p:nvGrpSpPr>
              <p:grpSpPr>
                <a:xfrm rot="16200000">
                  <a:off x="6499340" y="1025231"/>
                  <a:ext cx="183296" cy="64052"/>
                  <a:chOff x="6069764" y="1005052"/>
                  <a:chExt cx="183296" cy="64052"/>
                </a:xfrm>
                <a:solidFill>
                  <a:schemeClr val="accent6"/>
                </a:solidFill>
              </p:grpSpPr>
              <p:sp>
                <p:nvSpPr>
                  <p:cNvPr id="457" name="Oval 456">
                    <a:extLst>
                      <a:ext uri="{FF2B5EF4-FFF2-40B4-BE49-F238E27FC236}">
                        <a16:creationId xmlns:a16="http://schemas.microsoft.com/office/drawing/2014/main" id="{3094A6E4-F016-E6C3-7521-2DF079329CA9}"/>
                      </a:ext>
                    </a:extLst>
                  </p:cNvPr>
                  <p:cNvSpPr/>
                  <p:nvPr/>
                </p:nvSpPr>
                <p:spPr>
                  <a:xfrm>
                    <a:off x="6069764" y="1005052"/>
                    <a:ext cx="64052" cy="64052"/>
                  </a:xfrm>
                  <a:prstGeom prst="ellipse">
                    <a:avLst/>
                  </a:prstGeom>
                  <a:grp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58" name="Oval 457">
                    <a:extLst>
                      <a:ext uri="{FF2B5EF4-FFF2-40B4-BE49-F238E27FC236}">
                        <a16:creationId xmlns:a16="http://schemas.microsoft.com/office/drawing/2014/main" id="{FA287D6D-1654-19ED-C72E-4BDDA3FE7F3E}"/>
                      </a:ext>
                    </a:extLst>
                  </p:cNvPr>
                  <p:cNvSpPr/>
                  <p:nvPr/>
                </p:nvSpPr>
                <p:spPr>
                  <a:xfrm>
                    <a:off x="6189008" y="1005052"/>
                    <a:ext cx="64052" cy="64052"/>
                  </a:xfrm>
                  <a:prstGeom prst="ellipse">
                    <a:avLst/>
                  </a:prstGeom>
                  <a:grp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nvGrpSpPr>
                <p:cNvPr id="453" name="Group 452">
                  <a:extLst>
                    <a:ext uri="{FF2B5EF4-FFF2-40B4-BE49-F238E27FC236}">
                      <a16:creationId xmlns:a16="http://schemas.microsoft.com/office/drawing/2014/main" id="{EC4A446E-8FD5-A34E-BA30-10AC12C890C7}"/>
                    </a:ext>
                  </a:extLst>
                </p:cNvPr>
                <p:cNvGrpSpPr/>
                <p:nvPr/>
              </p:nvGrpSpPr>
              <p:grpSpPr>
                <a:xfrm rot="16200000">
                  <a:off x="6617574" y="1025231"/>
                  <a:ext cx="183296" cy="64052"/>
                  <a:chOff x="6069764" y="1005052"/>
                  <a:chExt cx="183296" cy="64052"/>
                </a:xfrm>
                <a:solidFill>
                  <a:schemeClr val="accent6"/>
                </a:solidFill>
              </p:grpSpPr>
              <p:sp>
                <p:nvSpPr>
                  <p:cNvPr id="455" name="Oval 454">
                    <a:extLst>
                      <a:ext uri="{FF2B5EF4-FFF2-40B4-BE49-F238E27FC236}">
                        <a16:creationId xmlns:a16="http://schemas.microsoft.com/office/drawing/2014/main" id="{2ADADDD7-D034-2506-BDBB-0561A4FEF212}"/>
                      </a:ext>
                    </a:extLst>
                  </p:cNvPr>
                  <p:cNvSpPr/>
                  <p:nvPr/>
                </p:nvSpPr>
                <p:spPr>
                  <a:xfrm>
                    <a:off x="6069764" y="1005052"/>
                    <a:ext cx="64052" cy="64052"/>
                  </a:xfrm>
                  <a:prstGeom prst="ellipse">
                    <a:avLst/>
                  </a:prstGeom>
                  <a:grp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56" name="Oval 455">
                    <a:extLst>
                      <a:ext uri="{FF2B5EF4-FFF2-40B4-BE49-F238E27FC236}">
                        <a16:creationId xmlns:a16="http://schemas.microsoft.com/office/drawing/2014/main" id="{7DDAB506-29B1-4281-0495-D34CB9E11C02}"/>
                      </a:ext>
                    </a:extLst>
                  </p:cNvPr>
                  <p:cNvSpPr/>
                  <p:nvPr/>
                </p:nvSpPr>
                <p:spPr>
                  <a:xfrm>
                    <a:off x="6189008" y="1005052"/>
                    <a:ext cx="64052" cy="64052"/>
                  </a:xfrm>
                  <a:prstGeom prst="ellipse">
                    <a:avLst/>
                  </a:prstGeom>
                  <a:grp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sp>
              <p:nvSpPr>
                <p:cNvPr id="454" name="Rectangle 453">
                  <a:extLst>
                    <a:ext uri="{FF2B5EF4-FFF2-40B4-BE49-F238E27FC236}">
                      <a16:creationId xmlns:a16="http://schemas.microsoft.com/office/drawing/2014/main" id="{43AAA9DE-092F-58C5-4697-95185F59DBD0}"/>
                    </a:ext>
                  </a:extLst>
                </p:cNvPr>
                <p:cNvSpPr/>
                <p:nvPr/>
              </p:nvSpPr>
              <p:spPr>
                <a:xfrm>
                  <a:off x="5423762" y="1238559"/>
                  <a:ext cx="1513155" cy="45719"/>
                </a:xfrm>
                <a:prstGeom prst="rect">
                  <a:avLst/>
                </a:prstGeom>
                <a:solidFill>
                  <a:schemeClr val="bg1">
                    <a:lumMod val="8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sp>
            <p:nvSpPr>
              <p:cNvPr id="52" name="Shape 5053">
                <a:extLst>
                  <a:ext uri="{FF2B5EF4-FFF2-40B4-BE49-F238E27FC236}">
                    <a16:creationId xmlns:a16="http://schemas.microsoft.com/office/drawing/2014/main" id="{94A837D8-FF8B-515D-D449-CC05942495C8}"/>
                  </a:ext>
                </a:extLst>
              </p:cNvPr>
              <p:cNvSpPr/>
              <p:nvPr/>
            </p:nvSpPr>
            <p:spPr>
              <a:xfrm rot="10386099" flipH="1">
                <a:off x="7823476" y="4549700"/>
                <a:ext cx="155325" cy="168241"/>
              </a:xfrm>
              <a:custGeom>
                <a:avLst/>
                <a:gdLst/>
                <a:ahLst/>
                <a:cxnLst/>
                <a:rect l="0" t="0" r="0" b="0"/>
                <a:pathLst>
                  <a:path w="7350" h="7959" extrusionOk="0">
                    <a:moveTo>
                      <a:pt x="7350" y="0"/>
                    </a:moveTo>
                    <a:lnTo>
                      <a:pt x="5637" y="517"/>
                    </a:lnTo>
                    <a:lnTo>
                      <a:pt x="4327" y="1232"/>
                    </a:lnTo>
                    <a:lnTo>
                      <a:pt x="3161" y="2232"/>
                    </a:lnTo>
                    <a:lnTo>
                      <a:pt x="2223" y="3549"/>
                    </a:lnTo>
                    <a:lnTo>
                      <a:pt x="1542" y="5091"/>
                    </a:lnTo>
                    <a:lnTo>
                      <a:pt x="1041" y="6590"/>
                    </a:lnTo>
                    <a:lnTo>
                      <a:pt x="0" y="6167"/>
                    </a:lnTo>
                    <a:lnTo>
                      <a:pt x="1112" y="7959"/>
                    </a:lnTo>
                    <a:lnTo>
                      <a:pt x="3155" y="7206"/>
                    </a:lnTo>
                    <a:lnTo>
                      <a:pt x="2041" y="6875"/>
                    </a:lnTo>
                    <a:lnTo>
                      <a:pt x="2582" y="4517"/>
                    </a:lnTo>
                    <a:lnTo>
                      <a:pt x="3232" y="2946"/>
                    </a:lnTo>
                    <a:lnTo>
                      <a:pt x="4159" y="1828"/>
                    </a:lnTo>
                    <a:lnTo>
                      <a:pt x="5306" y="1040"/>
                    </a:lnTo>
                    <a:lnTo>
                      <a:pt x="7063" y="215"/>
                    </a:lnTo>
                    <a:close/>
                  </a:path>
                </a:pathLst>
              </a:custGeom>
              <a:solidFill>
                <a:schemeClr val="bg1">
                  <a:lumMod val="50000"/>
                  <a:alpha val="56540"/>
                </a:schemeClr>
              </a:solidFill>
              <a:ln>
                <a:noFill/>
              </a:ln>
            </p:spPr>
            <p:txBody>
              <a:bodyPr/>
              <a:lstStyle/>
              <a:p>
                <a:endParaRPr lang="en-US"/>
              </a:p>
            </p:txBody>
          </p:sp>
          <p:grpSp>
            <p:nvGrpSpPr>
              <p:cNvPr id="53" name="Group 52">
                <a:extLst>
                  <a:ext uri="{FF2B5EF4-FFF2-40B4-BE49-F238E27FC236}">
                    <a16:creationId xmlns:a16="http://schemas.microsoft.com/office/drawing/2014/main" id="{DBEB3AEF-B742-0148-99FE-76DF382B67E6}"/>
                  </a:ext>
                </a:extLst>
              </p:cNvPr>
              <p:cNvGrpSpPr/>
              <p:nvPr/>
            </p:nvGrpSpPr>
            <p:grpSpPr>
              <a:xfrm>
                <a:off x="4187921" y="3414854"/>
                <a:ext cx="281176" cy="558965"/>
                <a:chOff x="2912997" y="2716089"/>
                <a:chExt cx="166130" cy="379391"/>
              </a:xfrm>
            </p:grpSpPr>
            <p:sp>
              <p:nvSpPr>
                <p:cNvPr id="438" name="Rectangle: Rounded Corners 437">
                  <a:extLst>
                    <a:ext uri="{FF2B5EF4-FFF2-40B4-BE49-F238E27FC236}">
                      <a16:creationId xmlns:a16="http://schemas.microsoft.com/office/drawing/2014/main" id="{2C5F445D-5CA6-0111-18CA-C885E8B53B56}"/>
                    </a:ext>
                  </a:extLst>
                </p:cNvPr>
                <p:cNvSpPr/>
                <p:nvPr/>
              </p:nvSpPr>
              <p:spPr>
                <a:xfrm>
                  <a:off x="2912997" y="2717677"/>
                  <a:ext cx="166130" cy="377803"/>
                </a:xfrm>
                <a:prstGeom prst="roundRect">
                  <a:avLst>
                    <a:gd name="adj" fmla="val 0"/>
                  </a:avLst>
                </a:prstGeom>
                <a:solidFill>
                  <a:srgbClr val="F2F2F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439" name="Straight Connector 438">
                  <a:extLst>
                    <a:ext uri="{FF2B5EF4-FFF2-40B4-BE49-F238E27FC236}">
                      <a16:creationId xmlns:a16="http://schemas.microsoft.com/office/drawing/2014/main" id="{A1AC7A23-EF9D-656D-D55E-9F3F2F87355A}"/>
                    </a:ext>
                  </a:extLst>
                </p:cNvPr>
                <p:cNvCxnSpPr>
                  <a:cxnSpLocks/>
                </p:cNvCxnSpPr>
                <p:nvPr/>
              </p:nvCxnSpPr>
              <p:spPr>
                <a:xfrm flipV="1">
                  <a:off x="3077797" y="2721504"/>
                  <a:ext cx="0" cy="373976"/>
                </a:xfrm>
                <a:prstGeom prst="line">
                  <a:avLst/>
                </a:prstGeom>
                <a:ln w="6350"/>
              </p:spPr>
              <p:style>
                <a:lnRef idx="1">
                  <a:schemeClr val="dk1"/>
                </a:lnRef>
                <a:fillRef idx="0">
                  <a:schemeClr val="dk1"/>
                </a:fillRef>
                <a:effectRef idx="0">
                  <a:schemeClr val="dk1"/>
                </a:effectRef>
                <a:fontRef idx="minor">
                  <a:schemeClr val="tx1"/>
                </a:fontRef>
              </p:style>
            </p:cxnSp>
            <p:cxnSp>
              <p:nvCxnSpPr>
                <p:cNvPr id="440" name="Straight Connector 439">
                  <a:extLst>
                    <a:ext uri="{FF2B5EF4-FFF2-40B4-BE49-F238E27FC236}">
                      <a16:creationId xmlns:a16="http://schemas.microsoft.com/office/drawing/2014/main" id="{1F25B849-64FC-4C46-4D94-F9AC786D4E89}"/>
                    </a:ext>
                  </a:extLst>
                </p:cNvPr>
                <p:cNvCxnSpPr>
                  <a:cxnSpLocks/>
                </p:cNvCxnSpPr>
                <p:nvPr/>
              </p:nvCxnSpPr>
              <p:spPr>
                <a:xfrm flipV="1">
                  <a:off x="2914078" y="2716089"/>
                  <a:ext cx="0" cy="373976"/>
                </a:xfrm>
                <a:prstGeom prst="line">
                  <a:avLst/>
                </a:prstGeom>
                <a:ln w="6350"/>
              </p:spPr>
              <p:style>
                <a:lnRef idx="1">
                  <a:schemeClr val="dk1"/>
                </a:lnRef>
                <a:fillRef idx="0">
                  <a:schemeClr val="dk1"/>
                </a:fillRef>
                <a:effectRef idx="0">
                  <a:schemeClr val="dk1"/>
                </a:effectRef>
                <a:fontRef idx="minor">
                  <a:schemeClr val="tx1"/>
                </a:fontRef>
              </p:style>
            </p:cxnSp>
          </p:grpSp>
          <p:sp>
            <p:nvSpPr>
              <p:cNvPr id="54" name="Shape 5053">
                <a:extLst>
                  <a:ext uri="{FF2B5EF4-FFF2-40B4-BE49-F238E27FC236}">
                    <a16:creationId xmlns:a16="http://schemas.microsoft.com/office/drawing/2014/main" id="{832558CC-CCC4-0BFA-959E-F71C6C2DDE9A}"/>
                  </a:ext>
                </a:extLst>
              </p:cNvPr>
              <p:cNvSpPr/>
              <p:nvPr/>
            </p:nvSpPr>
            <p:spPr>
              <a:xfrm rot="10386099" flipH="1">
                <a:off x="4304384" y="3881933"/>
                <a:ext cx="157385" cy="168241"/>
              </a:xfrm>
              <a:custGeom>
                <a:avLst/>
                <a:gdLst/>
                <a:ahLst/>
                <a:cxnLst/>
                <a:rect l="0" t="0" r="0" b="0"/>
                <a:pathLst>
                  <a:path w="7350" h="7959" extrusionOk="0">
                    <a:moveTo>
                      <a:pt x="7350" y="0"/>
                    </a:moveTo>
                    <a:lnTo>
                      <a:pt x="5637" y="517"/>
                    </a:lnTo>
                    <a:lnTo>
                      <a:pt x="4327" y="1232"/>
                    </a:lnTo>
                    <a:lnTo>
                      <a:pt x="3161" y="2232"/>
                    </a:lnTo>
                    <a:lnTo>
                      <a:pt x="2223" y="3549"/>
                    </a:lnTo>
                    <a:lnTo>
                      <a:pt x="1542" y="5091"/>
                    </a:lnTo>
                    <a:lnTo>
                      <a:pt x="1041" y="6590"/>
                    </a:lnTo>
                    <a:lnTo>
                      <a:pt x="0" y="6167"/>
                    </a:lnTo>
                    <a:lnTo>
                      <a:pt x="1112" y="7959"/>
                    </a:lnTo>
                    <a:lnTo>
                      <a:pt x="3155" y="7206"/>
                    </a:lnTo>
                    <a:lnTo>
                      <a:pt x="2041" y="6875"/>
                    </a:lnTo>
                    <a:lnTo>
                      <a:pt x="2582" y="4517"/>
                    </a:lnTo>
                    <a:lnTo>
                      <a:pt x="3232" y="2946"/>
                    </a:lnTo>
                    <a:lnTo>
                      <a:pt x="4159" y="1828"/>
                    </a:lnTo>
                    <a:lnTo>
                      <a:pt x="5306" y="1040"/>
                    </a:lnTo>
                    <a:lnTo>
                      <a:pt x="7063" y="215"/>
                    </a:lnTo>
                    <a:close/>
                  </a:path>
                </a:pathLst>
              </a:custGeom>
              <a:solidFill>
                <a:schemeClr val="bg1">
                  <a:lumMod val="50000"/>
                  <a:alpha val="56540"/>
                </a:schemeClr>
              </a:solidFill>
              <a:ln>
                <a:noFill/>
              </a:ln>
            </p:spPr>
            <p:txBody>
              <a:bodyPr/>
              <a:lstStyle/>
              <a:p>
                <a:endParaRPr lang="en-US"/>
              </a:p>
            </p:txBody>
          </p:sp>
          <p:cxnSp>
            <p:nvCxnSpPr>
              <p:cNvPr id="55" name="Connector: Elbow 54">
                <a:extLst>
                  <a:ext uri="{FF2B5EF4-FFF2-40B4-BE49-F238E27FC236}">
                    <a16:creationId xmlns:a16="http://schemas.microsoft.com/office/drawing/2014/main" id="{4508FB0E-E40C-D0CF-92FC-E4B1B0547D30}"/>
                  </a:ext>
                </a:extLst>
              </p:cNvPr>
              <p:cNvCxnSpPr>
                <a:cxnSpLocks/>
                <a:stCxn id="442" idx="1"/>
                <a:endCxn id="78" idx="3"/>
              </p:cNvCxnSpPr>
              <p:nvPr/>
            </p:nvCxnSpPr>
            <p:spPr>
              <a:xfrm rot="5400000" flipH="1" flipV="1">
                <a:off x="7784668" y="3657502"/>
                <a:ext cx="1000643" cy="389717"/>
              </a:xfrm>
              <a:prstGeom prst="bentConnector4">
                <a:avLst>
                  <a:gd name="adj1" fmla="val 48133"/>
                  <a:gd name="adj2" fmla="val 147485"/>
                </a:avLst>
              </a:prstGeom>
              <a:ln>
                <a:solidFill>
                  <a:srgbClr val="D85A30"/>
                </a:solidFill>
                <a:prstDash val="dash"/>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FB3A49DE-643D-5EF0-A6DE-CE86810BEFDA}"/>
                  </a:ext>
                </a:extLst>
              </p:cNvPr>
              <p:cNvGrpSpPr/>
              <p:nvPr/>
            </p:nvGrpSpPr>
            <p:grpSpPr>
              <a:xfrm>
                <a:off x="7771677" y="4512338"/>
                <a:ext cx="153768" cy="24092"/>
                <a:chOff x="5010480" y="2581575"/>
                <a:chExt cx="652091" cy="45719"/>
              </a:xfrm>
            </p:grpSpPr>
            <p:sp>
              <p:nvSpPr>
                <p:cNvPr id="436" name="Rectangle 435">
                  <a:extLst>
                    <a:ext uri="{FF2B5EF4-FFF2-40B4-BE49-F238E27FC236}">
                      <a16:creationId xmlns:a16="http://schemas.microsoft.com/office/drawing/2014/main" id="{238D2AC5-698A-FD32-7F4C-3362A8DD3F6C}"/>
                    </a:ext>
                  </a:extLst>
                </p:cNvPr>
                <p:cNvSpPr/>
                <p:nvPr/>
              </p:nvSpPr>
              <p:spPr>
                <a:xfrm rot="16200000">
                  <a:off x="5313666" y="2278389"/>
                  <a:ext cx="45719" cy="652091"/>
                </a:xfrm>
                <a:prstGeom prst="rect">
                  <a:avLst/>
                </a:prstGeom>
                <a:solidFill>
                  <a:schemeClr val="bg1">
                    <a:lumMod val="9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437" name="Straight Connector 436">
                  <a:extLst>
                    <a:ext uri="{FF2B5EF4-FFF2-40B4-BE49-F238E27FC236}">
                      <a16:creationId xmlns:a16="http://schemas.microsoft.com/office/drawing/2014/main" id="{0B3309AE-3DC9-09D2-16D7-AEF9A098CA4A}"/>
                    </a:ext>
                  </a:extLst>
                </p:cNvPr>
                <p:cNvCxnSpPr/>
                <p:nvPr/>
              </p:nvCxnSpPr>
              <p:spPr>
                <a:xfrm>
                  <a:off x="5108971" y="2605087"/>
                  <a:ext cx="47267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Connector: Elbow 56">
                <a:extLst>
                  <a:ext uri="{FF2B5EF4-FFF2-40B4-BE49-F238E27FC236}">
                    <a16:creationId xmlns:a16="http://schemas.microsoft.com/office/drawing/2014/main" id="{D2F35660-DEF9-8619-11DF-A05BD7474515}"/>
                  </a:ext>
                </a:extLst>
              </p:cNvPr>
              <p:cNvCxnSpPr>
                <a:cxnSpLocks/>
                <a:stCxn id="443" idx="0"/>
                <a:endCxn id="79" idx="3"/>
              </p:cNvCxnSpPr>
              <p:nvPr/>
            </p:nvCxnSpPr>
            <p:spPr>
              <a:xfrm rot="5400000" flipH="1" flipV="1">
                <a:off x="7784820" y="3628690"/>
                <a:ext cx="1048886" cy="341170"/>
              </a:xfrm>
              <a:prstGeom prst="bentConnector4">
                <a:avLst>
                  <a:gd name="adj1" fmla="val 48394"/>
                  <a:gd name="adj2" fmla="val 167005"/>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58" name="Shape 5053">
                <a:extLst>
                  <a:ext uri="{FF2B5EF4-FFF2-40B4-BE49-F238E27FC236}">
                    <a16:creationId xmlns:a16="http://schemas.microsoft.com/office/drawing/2014/main" id="{E69CF206-782C-12C2-7AA0-DC2BD183A64F}"/>
                  </a:ext>
                </a:extLst>
              </p:cNvPr>
              <p:cNvSpPr/>
              <p:nvPr/>
            </p:nvSpPr>
            <p:spPr>
              <a:xfrm rot="10386099" flipH="1">
                <a:off x="5681659" y="4549700"/>
                <a:ext cx="155325" cy="168241"/>
              </a:xfrm>
              <a:custGeom>
                <a:avLst/>
                <a:gdLst/>
                <a:ahLst/>
                <a:cxnLst/>
                <a:rect l="0" t="0" r="0" b="0"/>
                <a:pathLst>
                  <a:path w="7350" h="7959" extrusionOk="0">
                    <a:moveTo>
                      <a:pt x="7350" y="0"/>
                    </a:moveTo>
                    <a:lnTo>
                      <a:pt x="5637" y="517"/>
                    </a:lnTo>
                    <a:lnTo>
                      <a:pt x="4327" y="1232"/>
                    </a:lnTo>
                    <a:lnTo>
                      <a:pt x="3161" y="2232"/>
                    </a:lnTo>
                    <a:lnTo>
                      <a:pt x="2223" y="3549"/>
                    </a:lnTo>
                    <a:lnTo>
                      <a:pt x="1542" y="5091"/>
                    </a:lnTo>
                    <a:lnTo>
                      <a:pt x="1041" y="6590"/>
                    </a:lnTo>
                    <a:lnTo>
                      <a:pt x="0" y="6167"/>
                    </a:lnTo>
                    <a:lnTo>
                      <a:pt x="1112" y="7959"/>
                    </a:lnTo>
                    <a:lnTo>
                      <a:pt x="3155" y="7206"/>
                    </a:lnTo>
                    <a:lnTo>
                      <a:pt x="2041" y="6875"/>
                    </a:lnTo>
                    <a:lnTo>
                      <a:pt x="2582" y="4517"/>
                    </a:lnTo>
                    <a:lnTo>
                      <a:pt x="3232" y="2946"/>
                    </a:lnTo>
                    <a:lnTo>
                      <a:pt x="4159" y="1828"/>
                    </a:lnTo>
                    <a:lnTo>
                      <a:pt x="5306" y="1040"/>
                    </a:lnTo>
                    <a:lnTo>
                      <a:pt x="7063" y="215"/>
                    </a:lnTo>
                    <a:close/>
                  </a:path>
                </a:pathLst>
              </a:custGeom>
              <a:solidFill>
                <a:schemeClr val="bg1">
                  <a:lumMod val="50000"/>
                  <a:alpha val="56540"/>
                </a:schemeClr>
              </a:solidFill>
              <a:ln>
                <a:noFill/>
              </a:ln>
            </p:spPr>
            <p:txBody>
              <a:bodyPr/>
              <a:lstStyle/>
              <a:p>
                <a:endParaRPr lang="en-US"/>
              </a:p>
            </p:txBody>
          </p:sp>
          <p:grpSp>
            <p:nvGrpSpPr>
              <p:cNvPr id="59" name="Group 58">
                <a:extLst>
                  <a:ext uri="{FF2B5EF4-FFF2-40B4-BE49-F238E27FC236}">
                    <a16:creationId xmlns:a16="http://schemas.microsoft.com/office/drawing/2014/main" id="{E208FBA8-AEE7-83C8-083C-852835B59F48}"/>
                  </a:ext>
                </a:extLst>
              </p:cNvPr>
              <p:cNvGrpSpPr/>
              <p:nvPr/>
            </p:nvGrpSpPr>
            <p:grpSpPr>
              <a:xfrm>
                <a:off x="5629860" y="4512338"/>
                <a:ext cx="153768" cy="24092"/>
                <a:chOff x="5010480" y="2581575"/>
                <a:chExt cx="652091" cy="45719"/>
              </a:xfrm>
            </p:grpSpPr>
            <p:sp>
              <p:nvSpPr>
                <p:cNvPr id="434" name="Rectangle 433">
                  <a:extLst>
                    <a:ext uri="{FF2B5EF4-FFF2-40B4-BE49-F238E27FC236}">
                      <a16:creationId xmlns:a16="http://schemas.microsoft.com/office/drawing/2014/main" id="{3D673463-990C-B77F-602F-722F3ADD8C4B}"/>
                    </a:ext>
                  </a:extLst>
                </p:cNvPr>
                <p:cNvSpPr/>
                <p:nvPr/>
              </p:nvSpPr>
              <p:spPr>
                <a:xfrm rot="16200000">
                  <a:off x="5313666" y="2278389"/>
                  <a:ext cx="45719" cy="652091"/>
                </a:xfrm>
                <a:prstGeom prst="rect">
                  <a:avLst/>
                </a:prstGeom>
                <a:solidFill>
                  <a:schemeClr val="bg1">
                    <a:lumMod val="9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435" name="Straight Connector 434">
                  <a:extLst>
                    <a:ext uri="{FF2B5EF4-FFF2-40B4-BE49-F238E27FC236}">
                      <a16:creationId xmlns:a16="http://schemas.microsoft.com/office/drawing/2014/main" id="{336C102E-4ECD-4A7C-682B-3C24BC340773}"/>
                    </a:ext>
                  </a:extLst>
                </p:cNvPr>
                <p:cNvCxnSpPr/>
                <p:nvPr/>
              </p:nvCxnSpPr>
              <p:spPr>
                <a:xfrm>
                  <a:off x="5108971" y="2605087"/>
                  <a:ext cx="47267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0" name="Shape 5053">
                <a:extLst>
                  <a:ext uri="{FF2B5EF4-FFF2-40B4-BE49-F238E27FC236}">
                    <a16:creationId xmlns:a16="http://schemas.microsoft.com/office/drawing/2014/main" id="{CBC4A90A-DE13-49E7-435F-8645EDC53340}"/>
                  </a:ext>
                </a:extLst>
              </p:cNvPr>
              <p:cNvSpPr/>
              <p:nvPr/>
            </p:nvSpPr>
            <p:spPr>
              <a:xfrm rot="10386099" flipH="1">
                <a:off x="4092258" y="4599492"/>
                <a:ext cx="155325" cy="168241"/>
              </a:xfrm>
              <a:custGeom>
                <a:avLst/>
                <a:gdLst/>
                <a:ahLst/>
                <a:cxnLst/>
                <a:rect l="0" t="0" r="0" b="0"/>
                <a:pathLst>
                  <a:path w="7350" h="7959" extrusionOk="0">
                    <a:moveTo>
                      <a:pt x="7350" y="0"/>
                    </a:moveTo>
                    <a:lnTo>
                      <a:pt x="5637" y="517"/>
                    </a:lnTo>
                    <a:lnTo>
                      <a:pt x="4327" y="1232"/>
                    </a:lnTo>
                    <a:lnTo>
                      <a:pt x="3161" y="2232"/>
                    </a:lnTo>
                    <a:lnTo>
                      <a:pt x="2223" y="3549"/>
                    </a:lnTo>
                    <a:lnTo>
                      <a:pt x="1542" y="5091"/>
                    </a:lnTo>
                    <a:lnTo>
                      <a:pt x="1041" y="6590"/>
                    </a:lnTo>
                    <a:lnTo>
                      <a:pt x="0" y="6167"/>
                    </a:lnTo>
                    <a:lnTo>
                      <a:pt x="1112" y="7959"/>
                    </a:lnTo>
                    <a:lnTo>
                      <a:pt x="3155" y="7206"/>
                    </a:lnTo>
                    <a:lnTo>
                      <a:pt x="2041" y="6875"/>
                    </a:lnTo>
                    <a:lnTo>
                      <a:pt x="2582" y="4517"/>
                    </a:lnTo>
                    <a:lnTo>
                      <a:pt x="3232" y="2946"/>
                    </a:lnTo>
                    <a:lnTo>
                      <a:pt x="4159" y="1828"/>
                    </a:lnTo>
                    <a:lnTo>
                      <a:pt x="5306" y="1040"/>
                    </a:lnTo>
                    <a:lnTo>
                      <a:pt x="7063" y="215"/>
                    </a:lnTo>
                    <a:close/>
                  </a:path>
                </a:pathLst>
              </a:custGeom>
              <a:solidFill>
                <a:srgbClr val="D85A30">
                  <a:alpha val="56540"/>
                </a:srgbClr>
              </a:solidFill>
              <a:ln>
                <a:noFill/>
              </a:ln>
            </p:spPr>
            <p:txBody>
              <a:bodyPr/>
              <a:lstStyle/>
              <a:p>
                <a:endParaRPr lang="en-US"/>
              </a:p>
            </p:txBody>
          </p:sp>
          <p:grpSp>
            <p:nvGrpSpPr>
              <p:cNvPr id="61" name="Group 60">
                <a:extLst>
                  <a:ext uri="{FF2B5EF4-FFF2-40B4-BE49-F238E27FC236}">
                    <a16:creationId xmlns:a16="http://schemas.microsoft.com/office/drawing/2014/main" id="{F128FEFD-7CC4-C05A-977F-B22ADE263ABE}"/>
                  </a:ext>
                </a:extLst>
              </p:cNvPr>
              <p:cNvGrpSpPr/>
              <p:nvPr/>
            </p:nvGrpSpPr>
            <p:grpSpPr>
              <a:xfrm>
                <a:off x="4040459" y="4512338"/>
                <a:ext cx="153768" cy="24092"/>
                <a:chOff x="5010480" y="2581575"/>
                <a:chExt cx="652091" cy="45719"/>
              </a:xfrm>
            </p:grpSpPr>
            <p:sp>
              <p:nvSpPr>
                <p:cNvPr id="432" name="Rectangle 431">
                  <a:extLst>
                    <a:ext uri="{FF2B5EF4-FFF2-40B4-BE49-F238E27FC236}">
                      <a16:creationId xmlns:a16="http://schemas.microsoft.com/office/drawing/2014/main" id="{618C57C3-8AF2-7A59-E4CC-DCCB52B22BAB}"/>
                    </a:ext>
                  </a:extLst>
                </p:cNvPr>
                <p:cNvSpPr/>
                <p:nvPr/>
              </p:nvSpPr>
              <p:spPr>
                <a:xfrm rot="16200000">
                  <a:off x="5313666" y="2278389"/>
                  <a:ext cx="45719" cy="652091"/>
                </a:xfrm>
                <a:prstGeom prst="rect">
                  <a:avLst/>
                </a:prstGeom>
                <a:solidFill>
                  <a:schemeClr val="bg1">
                    <a:lumMod val="9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433" name="Straight Connector 432">
                  <a:extLst>
                    <a:ext uri="{FF2B5EF4-FFF2-40B4-BE49-F238E27FC236}">
                      <a16:creationId xmlns:a16="http://schemas.microsoft.com/office/drawing/2014/main" id="{2976FFF1-3F28-F4ED-6D5D-85971124C074}"/>
                    </a:ext>
                  </a:extLst>
                </p:cNvPr>
                <p:cNvCxnSpPr/>
                <p:nvPr/>
              </p:nvCxnSpPr>
              <p:spPr>
                <a:xfrm>
                  <a:off x="5108971" y="2605087"/>
                  <a:ext cx="47267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2" name="Shape 5053">
                <a:extLst>
                  <a:ext uri="{FF2B5EF4-FFF2-40B4-BE49-F238E27FC236}">
                    <a16:creationId xmlns:a16="http://schemas.microsoft.com/office/drawing/2014/main" id="{979A69E0-1232-97C0-4FE6-4652A92F0DC3}"/>
                  </a:ext>
                </a:extLst>
              </p:cNvPr>
              <p:cNvSpPr/>
              <p:nvPr/>
            </p:nvSpPr>
            <p:spPr>
              <a:xfrm rot="10386099">
                <a:off x="3690507" y="4561174"/>
                <a:ext cx="164294" cy="168241"/>
              </a:xfrm>
              <a:custGeom>
                <a:avLst/>
                <a:gdLst/>
                <a:ahLst/>
                <a:cxnLst/>
                <a:rect l="0" t="0" r="0" b="0"/>
                <a:pathLst>
                  <a:path w="7350" h="7959" extrusionOk="0">
                    <a:moveTo>
                      <a:pt x="7350" y="0"/>
                    </a:moveTo>
                    <a:lnTo>
                      <a:pt x="5637" y="517"/>
                    </a:lnTo>
                    <a:lnTo>
                      <a:pt x="4327" y="1232"/>
                    </a:lnTo>
                    <a:lnTo>
                      <a:pt x="3161" y="2232"/>
                    </a:lnTo>
                    <a:lnTo>
                      <a:pt x="2223" y="3549"/>
                    </a:lnTo>
                    <a:lnTo>
                      <a:pt x="1542" y="5091"/>
                    </a:lnTo>
                    <a:lnTo>
                      <a:pt x="1041" y="6590"/>
                    </a:lnTo>
                    <a:lnTo>
                      <a:pt x="0" y="6167"/>
                    </a:lnTo>
                    <a:lnTo>
                      <a:pt x="1112" y="7959"/>
                    </a:lnTo>
                    <a:lnTo>
                      <a:pt x="3155" y="7206"/>
                    </a:lnTo>
                    <a:lnTo>
                      <a:pt x="2041" y="6875"/>
                    </a:lnTo>
                    <a:lnTo>
                      <a:pt x="2582" y="4517"/>
                    </a:lnTo>
                    <a:lnTo>
                      <a:pt x="3232" y="2946"/>
                    </a:lnTo>
                    <a:lnTo>
                      <a:pt x="4159" y="1828"/>
                    </a:lnTo>
                    <a:lnTo>
                      <a:pt x="5306" y="1040"/>
                    </a:lnTo>
                    <a:lnTo>
                      <a:pt x="7063" y="215"/>
                    </a:lnTo>
                    <a:close/>
                  </a:path>
                </a:pathLst>
              </a:custGeom>
              <a:solidFill>
                <a:schemeClr val="bg1">
                  <a:lumMod val="50000"/>
                  <a:alpha val="56540"/>
                </a:schemeClr>
              </a:solidFill>
              <a:ln>
                <a:noFill/>
              </a:ln>
            </p:spPr>
            <p:txBody>
              <a:bodyPr/>
              <a:lstStyle/>
              <a:p>
                <a:endParaRPr lang="en-US"/>
              </a:p>
            </p:txBody>
          </p:sp>
          <p:grpSp>
            <p:nvGrpSpPr>
              <p:cNvPr id="63" name="Group 62">
                <a:extLst>
                  <a:ext uri="{FF2B5EF4-FFF2-40B4-BE49-F238E27FC236}">
                    <a16:creationId xmlns:a16="http://schemas.microsoft.com/office/drawing/2014/main" id="{265BCF3E-D293-542C-93AC-CD02CFF56599}"/>
                  </a:ext>
                </a:extLst>
              </p:cNvPr>
              <p:cNvGrpSpPr/>
              <p:nvPr/>
            </p:nvGrpSpPr>
            <p:grpSpPr>
              <a:xfrm>
                <a:off x="3725357" y="4512095"/>
                <a:ext cx="153768" cy="24092"/>
                <a:chOff x="5010480" y="2581575"/>
                <a:chExt cx="652091" cy="45719"/>
              </a:xfrm>
            </p:grpSpPr>
            <p:sp>
              <p:nvSpPr>
                <p:cNvPr id="430" name="Rectangle 429">
                  <a:extLst>
                    <a:ext uri="{FF2B5EF4-FFF2-40B4-BE49-F238E27FC236}">
                      <a16:creationId xmlns:a16="http://schemas.microsoft.com/office/drawing/2014/main" id="{171C77CE-F3F2-E342-8A40-6B8B0EAF1776}"/>
                    </a:ext>
                  </a:extLst>
                </p:cNvPr>
                <p:cNvSpPr/>
                <p:nvPr/>
              </p:nvSpPr>
              <p:spPr>
                <a:xfrm rot="16200000">
                  <a:off x="5313666" y="2278389"/>
                  <a:ext cx="45719" cy="652091"/>
                </a:xfrm>
                <a:prstGeom prst="rect">
                  <a:avLst/>
                </a:prstGeom>
                <a:solidFill>
                  <a:schemeClr val="bg1">
                    <a:lumMod val="9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431" name="Straight Connector 430">
                  <a:extLst>
                    <a:ext uri="{FF2B5EF4-FFF2-40B4-BE49-F238E27FC236}">
                      <a16:creationId xmlns:a16="http://schemas.microsoft.com/office/drawing/2014/main" id="{BFFD0BBE-0E86-398C-731B-2F8BCD56A5D5}"/>
                    </a:ext>
                  </a:extLst>
                </p:cNvPr>
                <p:cNvCxnSpPr/>
                <p:nvPr/>
              </p:nvCxnSpPr>
              <p:spPr>
                <a:xfrm>
                  <a:off x="5108971" y="2605087"/>
                  <a:ext cx="47267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4" name="Shape 5053">
                <a:extLst>
                  <a:ext uri="{FF2B5EF4-FFF2-40B4-BE49-F238E27FC236}">
                    <a16:creationId xmlns:a16="http://schemas.microsoft.com/office/drawing/2014/main" id="{1E837959-6DB7-72E1-C456-AB76466367A5}"/>
                  </a:ext>
                </a:extLst>
              </p:cNvPr>
              <p:cNvSpPr/>
              <p:nvPr/>
            </p:nvSpPr>
            <p:spPr>
              <a:xfrm rot="11213901">
                <a:off x="3390533" y="4594827"/>
                <a:ext cx="155325" cy="168241"/>
              </a:xfrm>
              <a:custGeom>
                <a:avLst/>
                <a:gdLst/>
                <a:ahLst/>
                <a:cxnLst/>
                <a:rect l="0" t="0" r="0" b="0"/>
                <a:pathLst>
                  <a:path w="7350" h="7959" extrusionOk="0">
                    <a:moveTo>
                      <a:pt x="7350" y="0"/>
                    </a:moveTo>
                    <a:lnTo>
                      <a:pt x="5637" y="517"/>
                    </a:lnTo>
                    <a:lnTo>
                      <a:pt x="4327" y="1232"/>
                    </a:lnTo>
                    <a:lnTo>
                      <a:pt x="3161" y="2232"/>
                    </a:lnTo>
                    <a:lnTo>
                      <a:pt x="2223" y="3549"/>
                    </a:lnTo>
                    <a:lnTo>
                      <a:pt x="1542" y="5091"/>
                    </a:lnTo>
                    <a:lnTo>
                      <a:pt x="1041" y="6590"/>
                    </a:lnTo>
                    <a:lnTo>
                      <a:pt x="0" y="6167"/>
                    </a:lnTo>
                    <a:lnTo>
                      <a:pt x="1112" y="7959"/>
                    </a:lnTo>
                    <a:lnTo>
                      <a:pt x="3155" y="7206"/>
                    </a:lnTo>
                    <a:lnTo>
                      <a:pt x="2041" y="6875"/>
                    </a:lnTo>
                    <a:lnTo>
                      <a:pt x="2582" y="4517"/>
                    </a:lnTo>
                    <a:lnTo>
                      <a:pt x="3232" y="2946"/>
                    </a:lnTo>
                    <a:lnTo>
                      <a:pt x="4159" y="1828"/>
                    </a:lnTo>
                    <a:lnTo>
                      <a:pt x="5306" y="1040"/>
                    </a:lnTo>
                    <a:lnTo>
                      <a:pt x="7063" y="215"/>
                    </a:lnTo>
                    <a:close/>
                  </a:path>
                </a:pathLst>
              </a:custGeom>
              <a:solidFill>
                <a:srgbClr val="D85A30">
                  <a:alpha val="56540"/>
                </a:srgbClr>
              </a:solidFill>
              <a:ln>
                <a:noFill/>
              </a:ln>
            </p:spPr>
            <p:txBody>
              <a:bodyPr/>
              <a:lstStyle/>
              <a:p>
                <a:endParaRPr lang="en-US"/>
              </a:p>
            </p:txBody>
          </p:sp>
          <p:grpSp>
            <p:nvGrpSpPr>
              <p:cNvPr id="65" name="Group 64">
                <a:extLst>
                  <a:ext uri="{FF2B5EF4-FFF2-40B4-BE49-F238E27FC236}">
                    <a16:creationId xmlns:a16="http://schemas.microsoft.com/office/drawing/2014/main" id="{8935F525-35C8-26BF-D9CD-8BD8285F1363}"/>
                  </a:ext>
                </a:extLst>
              </p:cNvPr>
              <p:cNvGrpSpPr/>
              <p:nvPr/>
            </p:nvGrpSpPr>
            <p:grpSpPr>
              <a:xfrm>
                <a:off x="2398202" y="4297532"/>
                <a:ext cx="451560" cy="442428"/>
                <a:chOff x="1523970" y="3577854"/>
                <a:chExt cx="274030" cy="268489"/>
              </a:xfrm>
            </p:grpSpPr>
            <p:sp>
              <p:nvSpPr>
                <p:cNvPr id="424" name="Block Arc 423">
                  <a:extLst>
                    <a:ext uri="{FF2B5EF4-FFF2-40B4-BE49-F238E27FC236}">
                      <a16:creationId xmlns:a16="http://schemas.microsoft.com/office/drawing/2014/main" id="{08B33E83-E799-A5A4-52D9-481C9796262E}"/>
                    </a:ext>
                  </a:extLst>
                </p:cNvPr>
                <p:cNvSpPr/>
                <p:nvPr/>
              </p:nvSpPr>
              <p:spPr>
                <a:xfrm rot="16200000" flipH="1">
                  <a:off x="1558395" y="3596002"/>
                  <a:ext cx="257753" cy="221457"/>
                </a:xfrm>
                <a:prstGeom prst="blockArc">
                  <a:avLst>
                    <a:gd name="adj1" fmla="val 10800000"/>
                    <a:gd name="adj2" fmla="val 16171697"/>
                    <a:gd name="adj3" fmla="val 25170"/>
                  </a:avLst>
                </a:prstGeom>
                <a:solidFill>
                  <a:schemeClr val="bg1">
                    <a:lumMod val="9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grpSp>
              <p:nvGrpSpPr>
                <p:cNvPr id="425" name="Group 424">
                  <a:extLst>
                    <a:ext uri="{FF2B5EF4-FFF2-40B4-BE49-F238E27FC236}">
                      <a16:creationId xmlns:a16="http://schemas.microsoft.com/office/drawing/2014/main" id="{F02552AE-9584-45A4-19E1-5FC9A40A16BF}"/>
                    </a:ext>
                  </a:extLst>
                </p:cNvPr>
                <p:cNvGrpSpPr/>
                <p:nvPr/>
              </p:nvGrpSpPr>
              <p:grpSpPr>
                <a:xfrm flipH="1">
                  <a:off x="1551348" y="3709707"/>
                  <a:ext cx="104368" cy="16352"/>
                  <a:chOff x="5010480" y="2581575"/>
                  <a:chExt cx="652091" cy="45719"/>
                </a:xfrm>
              </p:grpSpPr>
              <p:sp>
                <p:nvSpPr>
                  <p:cNvPr id="428" name="Rectangle 427">
                    <a:extLst>
                      <a:ext uri="{FF2B5EF4-FFF2-40B4-BE49-F238E27FC236}">
                        <a16:creationId xmlns:a16="http://schemas.microsoft.com/office/drawing/2014/main" id="{F79255B9-6AAF-CB43-515B-D850EEA29F71}"/>
                      </a:ext>
                    </a:extLst>
                  </p:cNvPr>
                  <p:cNvSpPr/>
                  <p:nvPr/>
                </p:nvSpPr>
                <p:spPr>
                  <a:xfrm rot="16200000">
                    <a:off x="5313666" y="2278389"/>
                    <a:ext cx="45719" cy="652091"/>
                  </a:xfrm>
                  <a:prstGeom prst="rect">
                    <a:avLst/>
                  </a:prstGeom>
                  <a:solidFill>
                    <a:schemeClr val="bg1">
                      <a:lumMod val="9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429" name="Straight Connector 428">
                    <a:extLst>
                      <a:ext uri="{FF2B5EF4-FFF2-40B4-BE49-F238E27FC236}">
                        <a16:creationId xmlns:a16="http://schemas.microsoft.com/office/drawing/2014/main" id="{FC2CC32B-3741-07BA-841D-A2E1C2D7B1B1}"/>
                      </a:ext>
                    </a:extLst>
                  </p:cNvPr>
                  <p:cNvCxnSpPr/>
                  <p:nvPr/>
                </p:nvCxnSpPr>
                <p:spPr>
                  <a:xfrm>
                    <a:off x="5108971" y="2605087"/>
                    <a:ext cx="47267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26" name="Shape 5053">
                  <a:extLst>
                    <a:ext uri="{FF2B5EF4-FFF2-40B4-BE49-F238E27FC236}">
                      <a16:creationId xmlns:a16="http://schemas.microsoft.com/office/drawing/2014/main" id="{5841AF4E-DEE1-EDE4-4212-4877A53EE641}"/>
                    </a:ext>
                  </a:extLst>
                </p:cNvPr>
                <p:cNvSpPr/>
                <p:nvPr/>
              </p:nvSpPr>
              <p:spPr>
                <a:xfrm rot="3102358" flipH="1">
                  <a:off x="1531073" y="3748085"/>
                  <a:ext cx="91155" cy="105361"/>
                </a:xfrm>
                <a:custGeom>
                  <a:avLst/>
                  <a:gdLst/>
                  <a:ahLst/>
                  <a:cxnLst/>
                  <a:rect l="0" t="0" r="0" b="0"/>
                  <a:pathLst>
                    <a:path w="7350" h="7959" extrusionOk="0">
                      <a:moveTo>
                        <a:pt x="7350" y="0"/>
                      </a:moveTo>
                      <a:lnTo>
                        <a:pt x="5637" y="517"/>
                      </a:lnTo>
                      <a:lnTo>
                        <a:pt x="4327" y="1232"/>
                      </a:lnTo>
                      <a:lnTo>
                        <a:pt x="3161" y="2232"/>
                      </a:lnTo>
                      <a:lnTo>
                        <a:pt x="2223" y="3549"/>
                      </a:lnTo>
                      <a:lnTo>
                        <a:pt x="1542" y="5091"/>
                      </a:lnTo>
                      <a:lnTo>
                        <a:pt x="1041" y="6590"/>
                      </a:lnTo>
                      <a:lnTo>
                        <a:pt x="0" y="6167"/>
                      </a:lnTo>
                      <a:lnTo>
                        <a:pt x="1112" y="7959"/>
                      </a:lnTo>
                      <a:lnTo>
                        <a:pt x="3155" y="7206"/>
                      </a:lnTo>
                      <a:lnTo>
                        <a:pt x="2041" y="6875"/>
                      </a:lnTo>
                      <a:lnTo>
                        <a:pt x="2582" y="4517"/>
                      </a:lnTo>
                      <a:lnTo>
                        <a:pt x="3232" y="2946"/>
                      </a:lnTo>
                      <a:lnTo>
                        <a:pt x="4159" y="1828"/>
                      </a:lnTo>
                      <a:lnTo>
                        <a:pt x="5306" y="1040"/>
                      </a:lnTo>
                      <a:lnTo>
                        <a:pt x="7063" y="215"/>
                      </a:lnTo>
                      <a:close/>
                    </a:path>
                  </a:pathLst>
                </a:custGeom>
                <a:solidFill>
                  <a:srgbClr val="00B0F0">
                    <a:alpha val="56540"/>
                  </a:srgbClr>
                </a:solidFill>
                <a:ln>
                  <a:noFill/>
                </a:ln>
              </p:spPr>
              <p:txBody>
                <a:bodyPr/>
                <a:lstStyle/>
                <a:p>
                  <a:endParaRPr lang="en-US"/>
                </a:p>
              </p:txBody>
            </p:sp>
            <p:sp>
              <p:nvSpPr>
                <p:cNvPr id="427" name="Shape 5053">
                  <a:extLst>
                    <a:ext uri="{FF2B5EF4-FFF2-40B4-BE49-F238E27FC236}">
                      <a16:creationId xmlns:a16="http://schemas.microsoft.com/office/drawing/2014/main" id="{5027C07D-22A4-429B-C1C6-D51A9A314C8E}"/>
                    </a:ext>
                  </a:extLst>
                </p:cNvPr>
                <p:cNvSpPr/>
                <p:nvPr/>
              </p:nvSpPr>
              <p:spPr>
                <a:xfrm rot="18497642">
                  <a:off x="1596379" y="3746390"/>
                  <a:ext cx="91155" cy="105361"/>
                </a:xfrm>
                <a:custGeom>
                  <a:avLst/>
                  <a:gdLst/>
                  <a:ahLst/>
                  <a:cxnLst/>
                  <a:rect l="0" t="0" r="0" b="0"/>
                  <a:pathLst>
                    <a:path w="7350" h="7959" extrusionOk="0">
                      <a:moveTo>
                        <a:pt x="7350" y="0"/>
                      </a:moveTo>
                      <a:lnTo>
                        <a:pt x="5637" y="517"/>
                      </a:lnTo>
                      <a:lnTo>
                        <a:pt x="4327" y="1232"/>
                      </a:lnTo>
                      <a:lnTo>
                        <a:pt x="3161" y="2232"/>
                      </a:lnTo>
                      <a:lnTo>
                        <a:pt x="2223" y="3549"/>
                      </a:lnTo>
                      <a:lnTo>
                        <a:pt x="1542" y="5091"/>
                      </a:lnTo>
                      <a:lnTo>
                        <a:pt x="1041" y="6590"/>
                      </a:lnTo>
                      <a:lnTo>
                        <a:pt x="0" y="6167"/>
                      </a:lnTo>
                      <a:lnTo>
                        <a:pt x="1112" y="7959"/>
                      </a:lnTo>
                      <a:lnTo>
                        <a:pt x="3155" y="7206"/>
                      </a:lnTo>
                      <a:lnTo>
                        <a:pt x="2041" y="6875"/>
                      </a:lnTo>
                      <a:lnTo>
                        <a:pt x="2582" y="4517"/>
                      </a:lnTo>
                      <a:lnTo>
                        <a:pt x="3232" y="2946"/>
                      </a:lnTo>
                      <a:lnTo>
                        <a:pt x="4159" y="1828"/>
                      </a:lnTo>
                      <a:lnTo>
                        <a:pt x="5306" y="1040"/>
                      </a:lnTo>
                      <a:lnTo>
                        <a:pt x="7063" y="215"/>
                      </a:lnTo>
                      <a:close/>
                    </a:path>
                  </a:pathLst>
                </a:custGeom>
                <a:solidFill>
                  <a:srgbClr val="00B0F0">
                    <a:alpha val="56540"/>
                  </a:srgbClr>
                </a:solidFill>
                <a:ln>
                  <a:noFill/>
                </a:ln>
              </p:spPr>
              <p:txBody>
                <a:bodyPr/>
                <a:lstStyle/>
                <a:p>
                  <a:endParaRPr lang="en-US"/>
                </a:p>
              </p:txBody>
            </p:sp>
          </p:grpSp>
          <p:grpSp>
            <p:nvGrpSpPr>
              <p:cNvPr id="66" name="Group 65">
                <a:extLst>
                  <a:ext uri="{FF2B5EF4-FFF2-40B4-BE49-F238E27FC236}">
                    <a16:creationId xmlns:a16="http://schemas.microsoft.com/office/drawing/2014/main" id="{5E298B6F-EACC-8CDE-7C8B-AB68819576BA}"/>
                  </a:ext>
                </a:extLst>
              </p:cNvPr>
              <p:cNvGrpSpPr/>
              <p:nvPr/>
            </p:nvGrpSpPr>
            <p:grpSpPr>
              <a:xfrm flipH="1">
                <a:off x="2672677" y="4190327"/>
                <a:ext cx="739088" cy="302915"/>
                <a:chOff x="2856545" y="1755507"/>
                <a:chExt cx="501648" cy="205600"/>
              </a:xfrm>
            </p:grpSpPr>
            <p:sp>
              <p:nvSpPr>
                <p:cNvPr id="381" name="Rectangle 380">
                  <a:extLst>
                    <a:ext uri="{FF2B5EF4-FFF2-40B4-BE49-F238E27FC236}">
                      <a16:creationId xmlns:a16="http://schemas.microsoft.com/office/drawing/2014/main" id="{5129D958-BFBD-C8F0-4FE8-B437BDD9A377}"/>
                    </a:ext>
                  </a:extLst>
                </p:cNvPr>
                <p:cNvSpPr/>
                <p:nvPr/>
              </p:nvSpPr>
              <p:spPr>
                <a:xfrm>
                  <a:off x="2904250" y="1755507"/>
                  <a:ext cx="421158" cy="205600"/>
                </a:xfrm>
                <a:prstGeom prst="rect">
                  <a:avLst/>
                </a:prstGeom>
                <a:solidFill>
                  <a:schemeClr val="bg1">
                    <a:lumMod val="9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382" name="Group 381">
                  <a:extLst>
                    <a:ext uri="{FF2B5EF4-FFF2-40B4-BE49-F238E27FC236}">
                      <a16:creationId xmlns:a16="http://schemas.microsoft.com/office/drawing/2014/main" id="{B5520D15-F12D-4A9E-8C84-E48325A565D9}"/>
                    </a:ext>
                  </a:extLst>
                </p:cNvPr>
                <p:cNvGrpSpPr/>
                <p:nvPr/>
              </p:nvGrpSpPr>
              <p:grpSpPr>
                <a:xfrm>
                  <a:off x="2937666" y="1759320"/>
                  <a:ext cx="32967" cy="199360"/>
                  <a:chOff x="11282311" y="3844290"/>
                  <a:chExt cx="54864" cy="787117"/>
                </a:xfrm>
              </p:grpSpPr>
              <p:sp>
                <p:nvSpPr>
                  <p:cNvPr id="412" name="Rectangle 411">
                    <a:extLst>
                      <a:ext uri="{FF2B5EF4-FFF2-40B4-BE49-F238E27FC236}">
                        <a16:creationId xmlns:a16="http://schemas.microsoft.com/office/drawing/2014/main" id="{3EFE2711-37C1-093D-3968-DDFEFA09F53B}"/>
                      </a:ext>
                    </a:extLst>
                  </p:cNvPr>
                  <p:cNvSpPr/>
                  <p:nvPr/>
                </p:nvSpPr>
                <p:spPr>
                  <a:xfrm>
                    <a:off x="11282311" y="3844290"/>
                    <a:ext cx="54864" cy="782955"/>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13" name="Freeform: Shape 412">
                    <a:extLst>
                      <a:ext uri="{FF2B5EF4-FFF2-40B4-BE49-F238E27FC236}">
                        <a16:creationId xmlns:a16="http://schemas.microsoft.com/office/drawing/2014/main" id="{07C4362A-B2F9-AC3B-E428-FCD27642A276}"/>
                      </a:ext>
                    </a:extLst>
                  </p:cNvPr>
                  <p:cNvSpPr/>
                  <p:nvPr/>
                </p:nvSpPr>
                <p:spPr>
                  <a:xfrm>
                    <a:off x="11294745" y="3845786"/>
                    <a:ext cx="36195" cy="104775"/>
                  </a:xfrm>
                  <a:custGeom>
                    <a:avLst/>
                    <a:gdLst>
                      <a:gd name="connsiteX0" fmla="*/ 36195 w 36195"/>
                      <a:gd name="connsiteY0" fmla="*/ 0 h 104775"/>
                      <a:gd name="connsiteX1" fmla="*/ 0 w 36195"/>
                      <a:gd name="connsiteY1" fmla="*/ 36195 h 104775"/>
                      <a:gd name="connsiteX2" fmla="*/ 0 w 36195"/>
                      <a:gd name="connsiteY2" fmla="*/ 70485 h 104775"/>
                      <a:gd name="connsiteX3" fmla="*/ 34290 w 36195"/>
                      <a:gd name="connsiteY3" fmla="*/ 104775 h 104775"/>
                    </a:gdLst>
                    <a:ahLst/>
                    <a:cxnLst>
                      <a:cxn ang="0">
                        <a:pos x="connsiteX0" y="connsiteY0"/>
                      </a:cxn>
                      <a:cxn ang="0">
                        <a:pos x="connsiteX1" y="connsiteY1"/>
                      </a:cxn>
                      <a:cxn ang="0">
                        <a:pos x="connsiteX2" y="connsiteY2"/>
                      </a:cxn>
                      <a:cxn ang="0">
                        <a:pos x="connsiteX3" y="connsiteY3"/>
                      </a:cxn>
                    </a:cxnLst>
                    <a:rect l="l" t="t" r="r" b="b"/>
                    <a:pathLst>
                      <a:path w="36195" h="104775">
                        <a:moveTo>
                          <a:pt x="36195" y="0"/>
                        </a:moveTo>
                        <a:lnTo>
                          <a:pt x="0" y="36195"/>
                        </a:lnTo>
                        <a:lnTo>
                          <a:pt x="0" y="70485"/>
                        </a:lnTo>
                        <a:lnTo>
                          <a:pt x="34290" y="104775"/>
                        </a:lnTo>
                      </a:path>
                    </a:pathLst>
                  </a:cu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414" name="Straight Connector 413">
                    <a:extLst>
                      <a:ext uri="{FF2B5EF4-FFF2-40B4-BE49-F238E27FC236}">
                        <a16:creationId xmlns:a16="http://schemas.microsoft.com/office/drawing/2014/main" id="{80DBA7ED-6F71-E150-351C-441EA854F6B3}"/>
                      </a:ext>
                    </a:extLst>
                  </p:cNvPr>
                  <p:cNvCxnSpPr>
                    <a:cxnSpLocks/>
                  </p:cNvCxnSpPr>
                  <p:nvPr/>
                </p:nvCxnSpPr>
                <p:spPr>
                  <a:xfrm>
                    <a:off x="11329035" y="3946751"/>
                    <a:ext cx="1905" cy="5715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15" name="Freeform: Shape 414">
                    <a:extLst>
                      <a:ext uri="{FF2B5EF4-FFF2-40B4-BE49-F238E27FC236}">
                        <a16:creationId xmlns:a16="http://schemas.microsoft.com/office/drawing/2014/main" id="{7B48BD25-637B-6BC3-FB39-0006FCE98530}"/>
                      </a:ext>
                    </a:extLst>
                  </p:cNvPr>
                  <p:cNvSpPr/>
                  <p:nvPr/>
                </p:nvSpPr>
                <p:spPr>
                  <a:xfrm>
                    <a:off x="11294745" y="3996281"/>
                    <a:ext cx="36195" cy="104775"/>
                  </a:xfrm>
                  <a:custGeom>
                    <a:avLst/>
                    <a:gdLst>
                      <a:gd name="connsiteX0" fmla="*/ 36195 w 36195"/>
                      <a:gd name="connsiteY0" fmla="*/ 0 h 104775"/>
                      <a:gd name="connsiteX1" fmla="*/ 0 w 36195"/>
                      <a:gd name="connsiteY1" fmla="*/ 36195 h 104775"/>
                      <a:gd name="connsiteX2" fmla="*/ 0 w 36195"/>
                      <a:gd name="connsiteY2" fmla="*/ 70485 h 104775"/>
                      <a:gd name="connsiteX3" fmla="*/ 34290 w 36195"/>
                      <a:gd name="connsiteY3" fmla="*/ 104775 h 104775"/>
                    </a:gdLst>
                    <a:ahLst/>
                    <a:cxnLst>
                      <a:cxn ang="0">
                        <a:pos x="connsiteX0" y="connsiteY0"/>
                      </a:cxn>
                      <a:cxn ang="0">
                        <a:pos x="connsiteX1" y="connsiteY1"/>
                      </a:cxn>
                      <a:cxn ang="0">
                        <a:pos x="connsiteX2" y="connsiteY2"/>
                      </a:cxn>
                      <a:cxn ang="0">
                        <a:pos x="connsiteX3" y="connsiteY3"/>
                      </a:cxn>
                    </a:cxnLst>
                    <a:rect l="l" t="t" r="r" b="b"/>
                    <a:pathLst>
                      <a:path w="36195" h="104775">
                        <a:moveTo>
                          <a:pt x="36195" y="0"/>
                        </a:moveTo>
                        <a:lnTo>
                          <a:pt x="0" y="36195"/>
                        </a:lnTo>
                        <a:lnTo>
                          <a:pt x="0" y="70485"/>
                        </a:lnTo>
                        <a:lnTo>
                          <a:pt x="34290" y="104775"/>
                        </a:lnTo>
                      </a:path>
                    </a:pathLst>
                  </a:cu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416" name="Straight Connector 415">
                    <a:extLst>
                      <a:ext uri="{FF2B5EF4-FFF2-40B4-BE49-F238E27FC236}">
                        <a16:creationId xmlns:a16="http://schemas.microsoft.com/office/drawing/2014/main" id="{0E7CF578-3F6A-DAA1-95B2-CE9E621F76FF}"/>
                      </a:ext>
                    </a:extLst>
                  </p:cNvPr>
                  <p:cNvCxnSpPr>
                    <a:cxnSpLocks/>
                  </p:cNvCxnSpPr>
                  <p:nvPr/>
                </p:nvCxnSpPr>
                <p:spPr>
                  <a:xfrm>
                    <a:off x="11329035" y="4097246"/>
                    <a:ext cx="1905" cy="5715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17" name="Freeform: Shape 416">
                    <a:extLst>
                      <a:ext uri="{FF2B5EF4-FFF2-40B4-BE49-F238E27FC236}">
                        <a16:creationId xmlns:a16="http://schemas.microsoft.com/office/drawing/2014/main" id="{FAE9DA25-7D62-952D-44E9-5F1B098086ED}"/>
                      </a:ext>
                    </a:extLst>
                  </p:cNvPr>
                  <p:cNvSpPr/>
                  <p:nvPr/>
                </p:nvSpPr>
                <p:spPr>
                  <a:xfrm>
                    <a:off x="11294745" y="4151538"/>
                    <a:ext cx="36195" cy="104775"/>
                  </a:xfrm>
                  <a:custGeom>
                    <a:avLst/>
                    <a:gdLst>
                      <a:gd name="connsiteX0" fmla="*/ 36195 w 36195"/>
                      <a:gd name="connsiteY0" fmla="*/ 0 h 104775"/>
                      <a:gd name="connsiteX1" fmla="*/ 0 w 36195"/>
                      <a:gd name="connsiteY1" fmla="*/ 36195 h 104775"/>
                      <a:gd name="connsiteX2" fmla="*/ 0 w 36195"/>
                      <a:gd name="connsiteY2" fmla="*/ 70485 h 104775"/>
                      <a:gd name="connsiteX3" fmla="*/ 34290 w 36195"/>
                      <a:gd name="connsiteY3" fmla="*/ 104775 h 104775"/>
                    </a:gdLst>
                    <a:ahLst/>
                    <a:cxnLst>
                      <a:cxn ang="0">
                        <a:pos x="connsiteX0" y="connsiteY0"/>
                      </a:cxn>
                      <a:cxn ang="0">
                        <a:pos x="connsiteX1" y="connsiteY1"/>
                      </a:cxn>
                      <a:cxn ang="0">
                        <a:pos x="connsiteX2" y="connsiteY2"/>
                      </a:cxn>
                      <a:cxn ang="0">
                        <a:pos x="connsiteX3" y="connsiteY3"/>
                      </a:cxn>
                    </a:cxnLst>
                    <a:rect l="l" t="t" r="r" b="b"/>
                    <a:pathLst>
                      <a:path w="36195" h="104775">
                        <a:moveTo>
                          <a:pt x="36195" y="0"/>
                        </a:moveTo>
                        <a:lnTo>
                          <a:pt x="0" y="36195"/>
                        </a:lnTo>
                        <a:lnTo>
                          <a:pt x="0" y="70485"/>
                        </a:lnTo>
                        <a:lnTo>
                          <a:pt x="34290" y="104775"/>
                        </a:lnTo>
                      </a:path>
                    </a:pathLst>
                  </a:cu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418" name="Straight Connector 417">
                    <a:extLst>
                      <a:ext uri="{FF2B5EF4-FFF2-40B4-BE49-F238E27FC236}">
                        <a16:creationId xmlns:a16="http://schemas.microsoft.com/office/drawing/2014/main" id="{2B42ED6D-489A-826E-0E28-0EADD9631CE1}"/>
                      </a:ext>
                    </a:extLst>
                  </p:cNvPr>
                  <p:cNvCxnSpPr>
                    <a:cxnSpLocks/>
                  </p:cNvCxnSpPr>
                  <p:nvPr/>
                </p:nvCxnSpPr>
                <p:spPr>
                  <a:xfrm>
                    <a:off x="11329035" y="4252503"/>
                    <a:ext cx="1905" cy="5715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19" name="Freeform: Shape 418">
                    <a:extLst>
                      <a:ext uri="{FF2B5EF4-FFF2-40B4-BE49-F238E27FC236}">
                        <a16:creationId xmlns:a16="http://schemas.microsoft.com/office/drawing/2014/main" id="{9FD4325C-11A0-1EC9-BAFE-B8A2F7BFCC6F}"/>
                      </a:ext>
                    </a:extLst>
                  </p:cNvPr>
                  <p:cNvSpPr/>
                  <p:nvPr/>
                </p:nvSpPr>
                <p:spPr>
                  <a:xfrm>
                    <a:off x="11294745" y="4302033"/>
                    <a:ext cx="36195" cy="104775"/>
                  </a:xfrm>
                  <a:custGeom>
                    <a:avLst/>
                    <a:gdLst>
                      <a:gd name="connsiteX0" fmla="*/ 36195 w 36195"/>
                      <a:gd name="connsiteY0" fmla="*/ 0 h 104775"/>
                      <a:gd name="connsiteX1" fmla="*/ 0 w 36195"/>
                      <a:gd name="connsiteY1" fmla="*/ 36195 h 104775"/>
                      <a:gd name="connsiteX2" fmla="*/ 0 w 36195"/>
                      <a:gd name="connsiteY2" fmla="*/ 70485 h 104775"/>
                      <a:gd name="connsiteX3" fmla="*/ 34290 w 36195"/>
                      <a:gd name="connsiteY3" fmla="*/ 104775 h 104775"/>
                    </a:gdLst>
                    <a:ahLst/>
                    <a:cxnLst>
                      <a:cxn ang="0">
                        <a:pos x="connsiteX0" y="connsiteY0"/>
                      </a:cxn>
                      <a:cxn ang="0">
                        <a:pos x="connsiteX1" y="connsiteY1"/>
                      </a:cxn>
                      <a:cxn ang="0">
                        <a:pos x="connsiteX2" y="connsiteY2"/>
                      </a:cxn>
                      <a:cxn ang="0">
                        <a:pos x="connsiteX3" y="connsiteY3"/>
                      </a:cxn>
                    </a:cxnLst>
                    <a:rect l="l" t="t" r="r" b="b"/>
                    <a:pathLst>
                      <a:path w="36195" h="104775">
                        <a:moveTo>
                          <a:pt x="36195" y="0"/>
                        </a:moveTo>
                        <a:lnTo>
                          <a:pt x="0" y="36195"/>
                        </a:lnTo>
                        <a:lnTo>
                          <a:pt x="0" y="70485"/>
                        </a:lnTo>
                        <a:lnTo>
                          <a:pt x="34290" y="104775"/>
                        </a:lnTo>
                      </a:path>
                    </a:pathLst>
                  </a:cu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420" name="Straight Connector 419">
                    <a:extLst>
                      <a:ext uri="{FF2B5EF4-FFF2-40B4-BE49-F238E27FC236}">
                        <a16:creationId xmlns:a16="http://schemas.microsoft.com/office/drawing/2014/main" id="{F9F1143A-8D94-D9CE-42DD-E8ADDC33D039}"/>
                      </a:ext>
                    </a:extLst>
                  </p:cNvPr>
                  <p:cNvCxnSpPr>
                    <a:cxnSpLocks/>
                  </p:cNvCxnSpPr>
                  <p:nvPr/>
                </p:nvCxnSpPr>
                <p:spPr>
                  <a:xfrm>
                    <a:off x="11329035" y="4402998"/>
                    <a:ext cx="1905" cy="5715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21" name="Freeform: Shape 420">
                    <a:extLst>
                      <a:ext uri="{FF2B5EF4-FFF2-40B4-BE49-F238E27FC236}">
                        <a16:creationId xmlns:a16="http://schemas.microsoft.com/office/drawing/2014/main" id="{E5CE0D7E-F07E-791C-9E0D-EA1F7B80A1D4}"/>
                      </a:ext>
                    </a:extLst>
                  </p:cNvPr>
                  <p:cNvSpPr/>
                  <p:nvPr/>
                </p:nvSpPr>
                <p:spPr>
                  <a:xfrm>
                    <a:off x="11294745" y="4450842"/>
                    <a:ext cx="36195" cy="104775"/>
                  </a:xfrm>
                  <a:custGeom>
                    <a:avLst/>
                    <a:gdLst>
                      <a:gd name="connsiteX0" fmla="*/ 36195 w 36195"/>
                      <a:gd name="connsiteY0" fmla="*/ 0 h 104775"/>
                      <a:gd name="connsiteX1" fmla="*/ 0 w 36195"/>
                      <a:gd name="connsiteY1" fmla="*/ 36195 h 104775"/>
                      <a:gd name="connsiteX2" fmla="*/ 0 w 36195"/>
                      <a:gd name="connsiteY2" fmla="*/ 70485 h 104775"/>
                      <a:gd name="connsiteX3" fmla="*/ 34290 w 36195"/>
                      <a:gd name="connsiteY3" fmla="*/ 104775 h 104775"/>
                    </a:gdLst>
                    <a:ahLst/>
                    <a:cxnLst>
                      <a:cxn ang="0">
                        <a:pos x="connsiteX0" y="connsiteY0"/>
                      </a:cxn>
                      <a:cxn ang="0">
                        <a:pos x="connsiteX1" y="connsiteY1"/>
                      </a:cxn>
                      <a:cxn ang="0">
                        <a:pos x="connsiteX2" y="connsiteY2"/>
                      </a:cxn>
                      <a:cxn ang="0">
                        <a:pos x="connsiteX3" y="connsiteY3"/>
                      </a:cxn>
                    </a:cxnLst>
                    <a:rect l="l" t="t" r="r" b="b"/>
                    <a:pathLst>
                      <a:path w="36195" h="104775">
                        <a:moveTo>
                          <a:pt x="36195" y="0"/>
                        </a:moveTo>
                        <a:lnTo>
                          <a:pt x="0" y="36195"/>
                        </a:lnTo>
                        <a:lnTo>
                          <a:pt x="0" y="70485"/>
                        </a:lnTo>
                        <a:lnTo>
                          <a:pt x="34290" y="104775"/>
                        </a:lnTo>
                      </a:path>
                    </a:pathLst>
                  </a:cu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422" name="Straight Connector 421">
                    <a:extLst>
                      <a:ext uri="{FF2B5EF4-FFF2-40B4-BE49-F238E27FC236}">
                        <a16:creationId xmlns:a16="http://schemas.microsoft.com/office/drawing/2014/main" id="{97A2CCD8-3B33-C6A6-8F27-644BB6359F65}"/>
                      </a:ext>
                    </a:extLst>
                  </p:cNvPr>
                  <p:cNvCxnSpPr>
                    <a:cxnSpLocks/>
                  </p:cNvCxnSpPr>
                  <p:nvPr/>
                </p:nvCxnSpPr>
                <p:spPr>
                  <a:xfrm>
                    <a:off x="11329035" y="4547369"/>
                    <a:ext cx="1905" cy="5715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23" name="Freeform: Shape 422">
                    <a:extLst>
                      <a:ext uri="{FF2B5EF4-FFF2-40B4-BE49-F238E27FC236}">
                        <a16:creationId xmlns:a16="http://schemas.microsoft.com/office/drawing/2014/main" id="{C5453C53-1702-DED9-3B16-3C0864B58C7A}"/>
                      </a:ext>
                    </a:extLst>
                  </p:cNvPr>
                  <p:cNvSpPr/>
                  <p:nvPr/>
                </p:nvSpPr>
                <p:spPr>
                  <a:xfrm>
                    <a:off x="11294745" y="4595212"/>
                    <a:ext cx="36195" cy="36195"/>
                  </a:xfrm>
                  <a:custGeom>
                    <a:avLst/>
                    <a:gdLst>
                      <a:gd name="connsiteX0" fmla="*/ 36195 w 36195"/>
                      <a:gd name="connsiteY0" fmla="*/ 0 h 104775"/>
                      <a:gd name="connsiteX1" fmla="*/ 0 w 36195"/>
                      <a:gd name="connsiteY1" fmla="*/ 36195 h 104775"/>
                      <a:gd name="connsiteX2" fmla="*/ 0 w 36195"/>
                      <a:gd name="connsiteY2" fmla="*/ 70485 h 104775"/>
                      <a:gd name="connsiteX3" fmla="*/ 34290 w 36195"/>
                      <a:gd name="connsiteY3" fmla="*/ 104775 h 104775"/>
                      <a:gd name="connsiteX0" fmla="*/ 36195 w 36195"/>
                      <a:gd name="connsiteY0" fmla="*/ 0 h 99060"/>
                      <a:gd name="connsiteX1" fmla="*/ 0 w 36195"/>
                      <a:gd name="connsiteY1" fmla="*/ 36195 h 99060"/>
                      <a:gd name="connsiteX2" fmla="*/ 0 w 36195"/>
                      <a:gd name="connsiteY2" fmla="*/ 70485 h 99060"/>
                      <a:gd name="connsiteX3" fmla="*/ 34290 w 36195"/>
                      <a:gd name="connsiteY3" fmla="*/ 99060 h 99060"/>
                      <a:gd name="connsiteX0" fmla="*/ 36195 w 36195"/>
                      <a:gd name="connsiteY0" fmla="*/ 0 h 70485"/>
                      <a:gd name="connsiteX1" fmla="*/ 0 w 36195"/>
                      <a:gd name="connsiteY1" fmla="*/ 36195 h 70485"/>
                      <a:gd name="connsiteX2" fmla="*/ 0 w 36195"/>
                      <a:gd name="connsiteY2" fmla="*/ 70485 h 70485"/>
                      <a:gd name="connsiteX0" fmla="*/ 36195 w 36195"/>
                      <a:gd name="connsiteY0" fmla="*/ 0 h 36195"/>
                      <a:gd name="connsiteX1" fmla="*/ 0 w 36195"/>
                      <a:gd name="connsiteY1" fmla="*/ 36195 h 36195"/>
                    </a:gdLst>
                    <a:ahLst/>
                    <a:cxnLst>
                      <a:cxn ang="0">
                        <a:pos x="connsiteX0" y="connsiteY0"/>
                      </a:cxn>
                      <a:cxn ang="0">
                        <a:pos x="connsiteX1" y="connsiteY1"/>
                      </a:cxn>
                    </a:cxnLst>
                    <a:rect l="l" t="t" r="r" b="b"/>
                    <a:pathLst>
                      <a:path w="36195" h="36195">
                        <a:moveTo>
                          <a:pt x="36195" y="0"/>
                        </a:moveTo>
                        <a:lnTo>
                          <a:pt x="0" y="36195"/>
                        </a:lnTo>
                      </a:path>
                    </a:pathLst>
                  </a:cu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nvGrpSpPr>
                <p:cNvPr id="383" name="Group 382">
                  <a:extLst>
                    <a:ext uri="{FF2B5EF4-FFF2-40B4-BE49-F238E27FC236}">
                      <a16:creationId xmlns:a16="http://schemas.microsoft.com/office/drawing/2014/main" id="{B963BC41-BD99-9E5B-F9DD-53F15207204F}"/>
                    </a:ext>
                  </a:extLst>
                </p:cNvPr>
                <p:cNvGrpSpPr/>
                <p:nvPr/>
              </p:nvGrpSpPr>
              <p:grpSpPr>
                <a:xfrm rot="16200000" flipH="1">
                  <a:off x="3049418" y="1784718"/>
                  <a:ext cx="118041" cy="146967"/>
                  <a:chOff x="2488146" y="1709475"/>
                  <a:chExt cx="384031" cy="478135"/>
                </a:xfrm>
              </p:grpSpPr>
              <p:sp>
                <p:nvSpPr>
                  <p:cNvPr id="406" name="Teardrop 330">
                    <a:extLst>
                      <a:ext uri="{FF2B5EF4-FFF2-40B4-BE49-F238E27FC236}">
                        <a16:creationId xmlns:a16="http://schemas.microsoft.com/office/drawing/2014/main" id="{401C23C3-7E73-E902-A4BE-C83B240B9C2C}"/>
                      </a:ext>
                    </a:extLst>
                  </p:cNvPr>
                  <p:cNvSpPr/>
                  <p:nvPr/>
                </p:nvSpPr>
                <p:spPr>
                  <a:xfrm rot="16200000" flipH="1">
                    <a:off x="2441094" y="1756527"/>
                    <a:ext cx="478135" cy="384031"/>
                  </a:xfrm>
                  <a:custGeom>
                    <a:avLst/>
                    <a:gdLst>
                      <a:gd name="connsiteX0" fmla="*/ 0 w 382141"/>
                      <a:gd name="connsiteY0" fmla="*/ 191071 h 382141"/>
                      <a:gd name="connsiteX1" fmla="*/ 191071 w 382141"/>
                      <a:gd name="connsiteY1" fmla="*/ 0 h 382141"/>
                      <a:gd name="connsiteX2" fmla="*/ 382141 w 382141"/>
                      <a:gd name="connsiteY2" fmla="*/ 0 h 382141"/>
                      <a:gd name="connsiteX3" fmla="*/ 382141 w 382141"/>
                      <a:gd name="connsiteY3" fmla="*/ 191071 h 382141"/>
                      <a:gd name="connsiteX4" fmla="*/ 191070 w 382141"/>
                      <a:gd name="connsiteY4" fmla="*/ 382142 h 382141"/>
                      <a:gd name="connsiteX5" fmla="*/ -1 w 382141"/>
                      <a:gd name="connsiteY5" fmla="*/ 191071 h 382141"/>
                      <a:gd name="connsiteX6" fmla="*/ 0 w 382141"/>
                      <a:gd name="connsiteY6" fmla="*/ 191071 h 382141"/>
                      <a:gd name="connsiteX0" fmla="*/ 1 w 382142"/>
                      <a:gd name="connsiteY0" fmla="*/ 191071 h 382142"/>
                      <a:gd name="connsiteX1" fmla="*/ 191072 w 382142"/>
                      <a:gd name="connsiteY1" fmla="*/ 0 h 382142"/>
                      <a:gd name="connsiteX2" fmla="*/ 382142 w 382142"/>
                      <a:gd name="connsiteY2" fmla="*/ 0 h 382142"/>
                      <a:gd name="connsiteX3" fmla="*/ 381612 w 382142"/>
                      <a:gd name="connsiteY3" fmla="*/ 131019 h 382142"/>
                      <a:gd name="connsiteX4" fmla="*/ 382142 w 382142"/>
                      <a:gd name="connsiteY4" fmla="*/ 191071 h 382142"/>
                      <a:gd name="connsiteX5" fmla="*/ 191071 w 382142"/>
                      <a:gd name="connsiteY5" fmla="*/ 382142 h 382142"/>
                      <a:gd name="connsiteX6" fmla="*/ 0 w 382142"/>
                      <a:gd name="connsiteY6" fmla="*/ 191071 h 382142"/>
                      <a:gd name="connsiteX7" fmla="*/ 1 w 382142"/>
                      <a:gd name="connsiteY7" fmla="*/ 191071 h 382142"/>
                      <a:gd name="connsiteX0" fmla="*/ 1 w 395528"/>
                      <a:gd name="connsiteY0" fmla="*/ 191071 h 382142"/>
                      <a:gd name="connsiteX1" fmla="*/ 191072 w 395528"/>
                      <a:gd name="connsiteY1" fmla="*/ 0 h 382142"/>
                      <a:gd name="connsiteX2" fmla="*/ 382142 w 395528"/>
                      <a:gd name="connsiteY2" fmla="*/ 0 h 382142"/>
                      <a:gd name="connsiteX3" fmla="*/ 379707 w 395528"/>
                      <a:gd name="connsiteY3" fmla="*/ 41483 h 382142"/>
                      <a:gd name="connsiteX4" fmla="*/ 381612 w 395528"/>
                      <a:gd name="connsiteY4" fmla="*/ 131019 h 382142"/>
                      <a:gd name="connsiteX5" fmla="*/ 382142 w 395528"/>
                      <a:gd name="connsiteY5" fmla="*/ 191071 h 382142"/>
                      <a:gd name="connsiteX6" fmla="*/ 191071 w 395528"/>
                      <a:gd name="connsiteY6" fmla="*/ 382142 h 382142"/>
                      <a:gd name="connsiteX7" fmla="*/ 0 w 395528"/>
                      <a:gd name="connsiteY7" fmla="*/ 191071 h 382142"/>
                      <a:gd name="connsiteX8" fmla="*/ 1 w 395528"/>
                      <a:gd name="connsiteY8" fmla="*/ 191071 h 382142"/>
                      <a:gd name="connsiteX0" fmla="*/ 1 w 519407"/>
                      <a:gd name="connsiteY0" fmla="*/ 194856 h 385927"/>
                      <a:gd name="connsiteX1" fmla="*/ 191072 w 519407"/>
                      <a:gd name="connsiteY1" fmla="*/ 3785 h 385927"/>
                      <a:gd name="connsiteX2" fmla="*/ 382142 w 519407"/>
                      <a:gd name="connsiteY2" fmla="*/ 3785 h 385927"/>
                      <a:gd name="connsiteX3" fmla="*/ 519407 w 519407"/>
                      <a:gd name="connsiteY3" fmla="*/ 9708 h 385927"/>
                      <a:gd name="connsiteX4" fmla="*/ 381612 w 519407"/>
                      <a:gd name="connsiteY4" fmla="*/ 134804 h 385927"/>
                      <a:gd name="connsiteX5" fmla="*/ 382142 w 519407"/>
                      <a:gd name="connsiteY5" fmla="*/ 194856 h 385927"/>
                      <a:gd name="connsiteX6" fmla="*/ 191071 w 519407"/>
                      <a:gd name="connsiteY6" fmla="*/ 385927 h 385927"/>
                      <a:gd name="connsiteX7" fmla="*/ 0 w 519407"/>
                      <a:gd name="connsiteY7" fmla="*/ 194856 h 385927"/>
                      <a:gd name="connsiteX8" fmla="*/ 1 w 519407"/>
                      <a:gd name="connsiteY8" fmla="*/ 194856 h 385927"/>
                      <a:gd name="connsiteX0" fmla="*/ 1 w 519407"/>
                      <a:gd name="connsiteY0" fmla="*/ 194856 h 385927"/>
                      <a:gd name="connsiteX1" fmla="*/ 191072 w 519407"/>
                      <a:gd name="connsiteY1" fmla="*/ 3785 h 385927"/>
                      <a:gd name="connsiteX2" fmla="*/ 382142 w 519407"/>
                      <a:gd name="connsiteY2" fmla="*/ 3785 h 385927"/>
                      <a:gd name="connsiteX3" fmla="*/ 519407 w 519407"/>
                      <a:gd name="connsiteY3" fmla="*/ 9708 h 385927"/>
                      <a:gd name="connsiteX4" fmla="*/ 480672 w 519407"/>
                      <a:gd name="connsiteY4" fmla="*/ 188144 h 385927"/>
                      <a:gd name="connsiteX5" fmla="*/ 382142 w 519407"/>
                      <a:gd name="connsiteY5" fmla="*/ 194856 h 385927"/>
                      <a:gd name="connsiteX6" fmla="*/ 191071 w 519407"/>
                      <a:gd name="connsiteY6" fmla="*/ 385927 h 385927"/>
                      <a:gd name="connsiteX7" fmla="*/ 0 w 519407"/>
                      <a:gd name="connsiteY7" fmla="*/ 194856 h 385927"/>
                      <a:gd name="connsiteX8" fmla="*/ 1 w 519407"/>
                      <a:gd name="connsiteY8" fmla="*/ 194856 h 385927"/>
                      <a:gd name="connsiteX0" fmla="*/ 1 w 519407"/>
                      <a:gd name="connsiteY0" fmla="*/ 194856 h 385927"/>
                      <a:gd name="connsiteX1" fmla="*/ 191072 w 519407"/>
                      <a:gd name="connsiteY1" fmla="*/ 3785 h 385927"/>
                      <a:gd name="connsiteX2" fmla="*/ 382142 w 519407"/>
                      <a:gd name="connsiteY2" fmla="*/ 3785 h 385927"/>
                      <a:gd name="connsiteX3" fmla="*/ 519407 w 519407"/>
                      <a:gd name="connsiteY3" fmla="*/ 9708 h 385927"/>
                      <a:gd name="connsiteX4" fmla="*/ 480672 w 519407"/>
                      <a:gd name="connsiteY4" fmla="*/ 188144 h 385927"/>
                      <a:gd name="connsiteX5" fmla="*/ 382142 w 519407"/>
                      <a:gd name="connsiteY5" fmla="*/ 194856 h 385927"/>
                      <a:gd name="connsiteX6" fmla="*/ 191071 w 519407"/>
                      <a:gd name="connsiteY6" fmla="*/ 385927 h 385927"/>
                      <a:gd name="connsiteX7" fmla="*/ 0 w 519407"/>
                      <a:gd name="connsiteY7" fmla="*/ 194856 h 385927"/>
                      <a:gd name="connsiteX8" fmla="*/ 1 w 519407"/>
                      <a:gd name="connsiteY8" fmla="*/ 194856 h 385927"/>
                      <a:gd name="connsiteX0" fmla="*/ 1 w 519407"/>
                      <a:gd name="connsiteY0" fmla="*/ 194856 h 385927"/>
                      <a:gd name="connsiteX1" fmla="*/ 191072 w 519407"/>
                      <a:gd name="connsiteY1" fmla="*/ 3785 h 385927"/>
                      <a:gd name="connsiteX2" fmla="*/ 382142 w 519407"/>
                      <a:gd name="connsiteY2" fmla="*/ 3785 h 385927"/>
                      <a:gd name="connsiteX3" fmla="*/ 519407 w 519407"/>
                      <a:gd name="connsiteY3" fmla="*/ 9708 h 385927"/>
                      <a:gd name="connsiteX4" fmla="*/ 480672 w 519407"/>
                      <a:gd name="connsiteY4" fmla="*/ 188144 h 385927"/>
                      <a:gd name="connsiteX5" fmla="*/ 382142 w 519407"/>
                      <a:gd name="connsiteY5" fmla="*/ 194856 h 385927"/>
                      <a:gd name="connsiteX6" fmla="*/ 191071 w 519407"/>
                      <a:gd name="connsiteY6" fmla="*/ 385927 h 385927"/>
                      <a:gd name="connsiteX7" fmla="*/ 0 w 519407"/>
                      <a:gd name="connsiteY7" fmla="*/ 194856 h 385927"/>
                      <a:gd name="connsiteX8" fmla="*/ 1 w 519407"/>
                      <a:gd name="connsiteY8" fmla="*/ 194856 h 385927"/>
                      <a:gd name="connsiteX0" fmla="*/ 1 w 519407"/>
                      <a:gd name="connsiteY0" fmla="*/ 194856 h 385927"/>
                      <a:gd name="connsiteX1" fmla="*/ 191072 w 519407"/>
                      <a:gd name="connsiteY1" fmla="*/ 3785 h 385927"/>
                      <a:gd name="connsiteX2" fmla="*/ 382142 w 519407"/>
                      <a:gd name="connsiteY2" fmla="*/ 3785 h 385927"/>
                      <a:gd name="connsiteX3" fmla="*/ 519407 w 519407"/>
                      <a:gd name="connsiteY3" fmla="*/ 9708 h 385927"/>
                      <a:gd name="connsiteX4" fmla="*/ 485752 w 519407"/>
                      <a:gd name="connsiteY4" fmla="*/ 198304 h 385927"/>
                      <a:gd name="connsiteX5" fmla="*/ 382142 w 519407"/>
                      <a:gd name="connsiteY5" fmla="*/ 194856 h 385927"/>
                      <a:gd name="connsiteX6" fmla="*/ 191071 w 519407"/>
                      <a:gd name="connsiteY6" fmla="*/ 385927 h 385927"/>
                      <a:gd name="connsiteX7" fmla="*/ 0 w 519407"/>
                      <a:gd name="connsiteY7" fmla="*/ 194856 h 385927"/>
                      <a:gd name="connsiteX8" fmla="*/ 1 w 519407"/>
                      <a:gd name="connsiteY8" fmla="*/ 194856 h 385927"/>
                      <a:gd name="connsiteX0" fmla="*/ 1 w 519407"/>
                      <a:gd name="connsiteY0" fmla="*/ 194856 h 385927"/>
                      <a:gd name="connsiteX1" fmla="*/ 191072 w 519407"/>
                      <a:gd name="connsiteY1" fmla="*/ 3785 h 385927"/>
                      <a:gd name="connsiteX2" fmla="*/ 382142 w 519407"/>
                      <a:gd name="connsiteY2" fmla="*/ 3785 h 385927"/>
                      <a:gd name="connsiteX3" fmla="*/ 519407 w 519407"/>
                      <a:gd name="connsiteY3" fmla="*/ 9708 h 385927"/>
                      <a:gd name="connsiteX4" fmla="*/ 485752 w 519407"/>
                      <a:gd name="connsiteY4" fmla="*/ 198304 h 385927"/>
                      <a:gd name="connsiteX5" fmla="*/ 382142 w 519407"/>
                      <a:gd name="connsiteY5" fmla="*/ 194856 h 385927"/>
                      <a:gd name="connsiteX6" fmla="*/ 191071 w 519407"/>
                      <a:gd name="connsiteY6" fmla="*/ 385927 h 385927"/>
                      <a:gd name="connsiteX7" fmla="*/ 0 w 519407"/>
                      <a:gd name="connsiteY7" fmla="*/ 194856 h 385927"/>
                      <a:gd name="connsiteX8" fmla="*/ 1 w 519407"/>
                      <a:gd name="connsiteY8" fmla="*/ 194856 h 385927"/>
                      <a:gd name="connsiteX0" fmla="*/ 1 w 519407"/>
                      <a:gd name="connsiteY0" fmla="*/ 191071 h 382142"/>
                      <a:gd name="connsiteX1" fmla="*/ 191072 w 519407"/>
                      <a:gd name="connsiteY1" fmla="*/ 0 h 382142"/>
                      <a:gd name="connsiteX2" fmla="*/ 382142 w 519407"/>
                      <a:gd name="connsiteY2" fmla="*/ 0 h 382142"/>
                      <a:gd name="connsiteX3" fmla="*/ 519407 w 519407"/>
                      <a:gd name="connsiteY3" fmla="*/ 5923 h 382142"/>
                      <a:gd name="connsiteX4" fmla="*/ 485752 w 519407"/>
                      <a:gd name="connsiteY4" fmla="*/ 194519 h 382142"/>
                      <a:gd name="connsiteX5" fmla="*/ 382142 w 519407"/>
                      <a:gd name="connsiteY5" fmla="*/ 191071 h 382142"/>
                      <a:gd name="connsiteX6" fmla="*/ 191071 w 519407"/>
                      <a:gd name="connsiteY6" fmla="*/ 382142 h 382142"/>
                      <a:gd name="connsiteX7" fmla="*/ 0 w 519407"/>
                      <a:gd name="connsiteY7" fmla="*/ 191071 h 382142"/>
                      <a:gd name="connsiteX8" fmla="*/ 1 w 519407"/>
                      <a:gd name="connsiteY8" fmla="*/ 191071 h 382142"/>
                      <a:gd name="connsiteX0" fmla="*/ 1 w 519407"/>
                      <a:gd name="connsiteY0" fmla="*/ 191071 h 382142"/>
                      <a:gd name="connsiteX1" fmla="*/ 191072 w 519407"/>
                      <a:gd name="connsiteY1" fmla="*/ 0 h 382142"/>
                      <a:gd name="connsiteX2" fmla="*/ 382142 w 519407"/>
                      <a:gd name="connsiteY2" fmla="*/ 0 h 382142"/>
                      <a:gd name="connsiteX3" fmla="*/ 519407 w 519407"/>
                      <a:gd name="connsiteY3" fmla="*/ 5923 h 382142"/>
                      <a:gd name="connsiteX4" fmla="*/ 485752 w 519407"/>
                      <a:gd name="connsiteY4" fmla="*/ 194519 h 382142"/>
                      <a:gd name="connsiteX5" fmla="*/ 382142 w 519407"/>
                      <a:gd name="connsiteY5" fmla="*/ 191071 h 382142"/>
                      <a:gd name="connsiteX6" fmla="*/ 191071 w 519407"/>
                      <a:gd name="connsiteY6" fmla="*/ 382142 h 382142"/>
                      <a:gd name="connsiteX7" fmla="*/ 0 w 519407"/>
                      <a:gd name="connsiteY7" fmla="*/ 191071 h 382142"/>
                      <a:gd name="connsiteX8" fmla="*/ 1 w 519407"/>
                      <a:gd name="connsiteY8" fmla="*/ 191071 h 382142"/>
                      <a:gd name="connsiteX0" fmla="*/ 1 w 519410"/>
                      <a:gd name="connsiteY0" fmla="*/ 191071 h 382142"/>
                      <a:gd name="connsiteX1" fmla="*/ 191072 w 519410"/>
                      <a:gd name="connsiteY1" fmla="*/ 0 h 382142"/>
                      <a:gd name="connsiteX2" fmla="*/ 382142 w 519410"/>
                      <a:gd name="connsiteY2" fmla="*/ 0 h 382142"/>
                      <a:gd name="connsiteX3" fmla="*/ 519410 w 519410"/>
                      <a:gd name="connsiteY3" fmla="*/ 211 h 382142"/>
                      <a:gd name="connsiteX4" fmla="*/ 485752 w 519410"/>
                      <a:gd name="connsiteY4" fmla="*/ 194519 h 382142"/>
                      <a:gd name="connsiteX5" fmla="*/ 382142 w 519410"/>
                      <a:gd name="connsiteY5" fmla="*/ 191071 h 382142"/>
                      <a:gd name="connsiteX6" fmla="*/ 191071 w 519410"/>
                      <a:gd name="connsiteY6" fmla="*/ 382142 h 382142"/>
                      <a:gd name="connsiteX7" fmla="*/ 0 w 519410"/>
                      <a:gd name="connsiteY7" fmla="*/ 191071 h 382142"/>
                      <a:gd name="connsiteX8" fmla="*/ 1 w 519410"/>
                      <a:gd name="connsiteY8" fmla="*/ 191071 h 382142"/>
                      <a:gd name="connsiteX0" fmla="*/ 1 w 513695"/>
                      <a:gd name="connsiteY0" fmla="*/ 191071 h 382142"/>
                      <a:gd name="connsiteX1" fmla="*/ 191072 w 513695"/>
                      <a:gd name="connsiteY1" fmla="*/ 0 h 382142"/>
                      <a:gd name="connsiteX2" fmla="*/ 382142 w 513695"/>
                      <a:gd name="connsiteY2" fmla="*/ 0 h 382142"/>
                      <a:gd name="connsiteX3" fmla="*/ 513695 w 513695"/>
                      <a:gd name="connsiteY3" fmla="*/ 211 h 382142"/>
                      <a:gd name="connsiteX4" fmla="*/ 485752 w 513695"/>
                      <a:gd name="connsiteY4" fmla="*/ 194519 h 382142"/>
                      <a:gd name="connsiteX5" fmla="*/ 382142 w 513695"/>
                      <a:gd name="connsiteY5" fmla="*/ 191071 h 382142"/>
                      <a:gd name="connsiteX6" fmla="*/ 191071 w 513695"/>
                      <a:gd name="connsiteY6" fmla="*/ 382142 h 382142"/>
                      <a:gd name="connsiteX7" fmla="*/ 0 w 513695"/>
                      <a:gd name="connsiteY7" fmla="*/ 191071 h 382142"/>
                      <a:gd name="connsiteX8" fmla="*/ 1 w 513695"/>
                      <a:gd name="connsiteY8" fmla="*/ 191071 h 382142"/>
                      <a:gd name="connsiteX0" fmla="*/ 1 w 513695"/>
                      <a:gd name="connsiteY0" fmla="*/ 192451 h 383522"/>
                      <a:gd name="connsiteX1" fmla="*/ 191072 w 513695"/>
                      <a:gd name="connsiteY1" fmla="*/ 1380 h 383522"/>
                      <a:gd name="connsiteX2" fmla="*/ 382142 w 513695"/>
                      <a:gd name="connsiteY2" fmla="*/ 1380 h 383522"/>
                      <a:gd name="connsiteX3" fmla="*/ 513695 w 513695"/>
                      <a:gd name="connsiteY3" fmla="*/ 1591 h 383522"/>
                      <a:gd name="connsiteX4" fmla="*/ 485752 w 513695"/>
                      <a:gd name="connsiteY4" fmla="*/ 195899 h 383522"/>
                      <a:gd name="connsiteX5" fmla="*/ 382142 w 513695"/>
                      <a:gd name="connsiteY5" fmla="*/ 192451 h 383522"/>
                      <a:gd name="connsiteX6" fmla="*/ 191071 w 513695"/>
                      <a:gd name="connsiteY6" fmla="*/ 383522 h 383522"/>
                      <a:gd name="connsiteX7" fmla="*/ 0 w 513695"/>
                      <a:gd name="connsiteY7" fmla="*/ 192451 h 383522"/>
                      <a:gd name="connsiteX8" fmla="*/ 1 w 513695"/>
                      <a:gd name="connsiteY8" fmla="*/ 192451 h 383522"/>
                      <a:gd name="connsiteX0" fmla="*/ 1 w 498458"/>
                      <a:gd name="connsiteY0" fmla="*/ 191071 h 382142"/>
                      <a:gd name="connsiteX1" fmla="*/ 191072 w 498458"/>
                      <a:gd name="connsiteY1" fmla="*/ 0 h 382142"/>
                      <a:gd name="connsiteX2" fmla="*/ 382142 w 498458"/>
                      <a:gd name="connsiteY2" fmla="*/ 0 h 382142"/>
                      <a:gd name="connsiteX3" fmla="*/ 498458 w 498458"/>
                      <a:gd name="connsiteY3" fmla="*/ 4024 h 382142"/>
                      <a:gd name="connsiteX4" fmla="*/ 485752 w 498458"/>
                      <a:gd name="connsiteY4" fmla="*/ 194519 h 382142"/>
                      <a:gd name="connsiteX5" fmla="*/ 382142 w 498458"/>
                      <a:gd name="connsiteY5" fmla="*/ 191071 h 382142"/>
                      <a:gd name="connsiteX6" fmla="*/ 191071 w 498458"/>
                      <a:gd name="connsiteY6" fmla="*/ 382142 h 382142"/>
                      <a:gd name="connsiteX7" fmla="*/ 0 w 498458"/>
                      <a:gd name="connsiteY7" fmla="*/ 191071 h 382142"/>
                      <a:gd name="connsiteX8" fmla="*/ 1 w 498458"/>
                      <a:gd name="connsiteY8" fmla="*/ 191071 h 382142"/>
                      <a:gd name="connsiteX0" fmla="*/ 1 w 502897"/>
                      <a:gd name="connsiteY0" fmla="*/ 191071 h 382142"/>
                      <a:gd name="connsiteX1" fmla="*/ 191072 w 502897"/>
                      <a:gd name="connsiteY1" fmla="*/ 0 h 382142"/>
                      <a:gd name="connsiteX2" fmla="*/ 382142 w 502897"/>
                      <a:gd name="connsiteY2" fmla="*/ 0 h 382142"/>
                      <a:gd name="connsiteX3" fmla="*/ 498458 w 502897"/>
                      <a:gd name="connsiteY3" fmla="*/ 4024 h 382142"/>
                      <a:gd name="connsiteX4" fmla="*/ 502897 w 502897"/>
                      <a:gd name="connsiteY4" fmla="*/ 194519 h 382142"/>
                      <a:gd name="connsiteX5" fmla="*/ 382142 w 502897"/>
                      <a:gd name="connsiteY5" fmla="*/ 191071 h 382142"/>
                      <a:gd name="connsiteX6" fmla="*/ 191071 w 502897"/>
                      <a:gd name="connsiteY6" fmla="*/ 382142 h 382142"/>
                      <a:gd name="connsiteX7" fmla="*/ 0 w 502897"/>
                      <a:gd name="connsiteY7" fmla="*/ 191071 h 382142"/>
                      <a:gd name="connsiteX8" fmla="*/ 1 w 502897"/>
                      <a:gd name="connsiteY8" fmla="*/ 191071 h 382142"/>
                      <a:gd name="connsiteX0" fmla="*/ 1 w 498458"/>
                      <a:gd name="connsiteY0" fmla="*/ 191071 h 382142"/>
                      <a:gd name="connsiteX1" fmla="*/ 191072 w 498458"/>
                      <a:gd name="connsiteY1" fmla="*/ 0 h 382142"/>
                      <a:gd name="connsiteX2" fmla="*/ 382142 w 498458"/>
                      <a:gd name="connsiteY2" fmla="*/ 0 h 382142"/>
                      <a:gd name="connsiteX3" fmla="*/ 498458 w 498458"/>
                      <a:gd name="connsiteY3" fmla="*/ 4024 h 382142"/>
                      <a:gd name="connsiteX4" fmla="*/ 495280 w 498458"/>
                      <a:gd name="connsiteY4" fmla="*/ 183092 h 382142"/>
                      <a:gd name="connsiteX5" fmla="*/ 382142 w 498458"/>
                      <a:gd name="connsiteY5" fmla="*/ 191071 h 382142"/>
                      <a:gd name="connsiteX6" fmla="*/ 191071 w 498458"/>
                      <a:gd name="connsiteY6" fmla="*/ 382142 h 382142"/>
                      <a:gd name="connsiteX7" fmla="*/ 0 w 498458"/>
                      <a:gd name="connsiteY7" fmla="*/ 191071 h 382142"/>
                      <a:gd name="connsiteX8" fmla="*/ 1 w 498458"/>
                      <a:gd name="connsiteY8" fmla="*/ 191071 h 382142"/>
                      <a:gd name="connsiteX0" fmla="*/ 1 w 500995"/>
                      <a:gd name="connsiteY0" fmla="*/ 191071 h 382142"/>
                      <a:gd name="connsiteX1" fmla="*/ 191072 w 500995"/>
                      <a:gd name="connsiteY1" fmla="*/ 0 h 382142"/>
                      <a:gd name="connsiteX2" fmla="*/ 382142 w 500995"/>
                      <a:gd name="connsiteY2" fmla="*/ 0 h 382142"/>
                      <a:gd name="connsiteX3" fmla="*/ 498458 w 500995"/>
                      <a:gd name="connsiteY3" fmla="*/ 4024 h 382142"/>
                      <a:gd name="connsiteX4" fmla="*/ 500995 w 500995"/>
                      <a:gd name="connsiteY4" fmla="*/ 183092 h 382142"/>
                      <a:gd name="connsiteX5" fmla="*/ 382142 w 500995"/>
                      <a:gd name="connsiteY5" fmla="*/ 191071 h 382142"/>
                      <a:gd name="connsiteX6" fmla="*/ 191071 w 500995"/>
                      <a:gd name="connsiteY6" fmla="*/ 382142 h 382142"/>
                      <a:gd name="connsiteX7" fmla="*/ 0 w 500995"/>
                      <a:gd name="connsiteY7" fmla="*/ 191071 h 382142"/>
                      <a:gd name="connsiteX8" fmla="*/ 1 w 500995"/>
                      <a:gd name="connsiteY8" fmla="*/ 191071 h 382142"/>
                      <a:gd name="connsiteX0" fmla="*/ 1 w 500995"/>
                      <a:gd name="connsiteY0" fmla="*/ 192960 h 384031"/>
                      <a:gd name="connsiteX1" fmla="*/ 191072 w 500995"/>
                      <a:gd name="connsiteY1" fmla="*/ 1889 h 384031"/>
                      <a:gd name="connsiteX2" fmla="*/ 382142 w 500995"/>
                      <a:gd name="connsiteY2" fmla="*/ 1889 h 384031"/>
                      <a:gd name="connsiteX3" fmla="*/ 477506 w 500995"/>
                      <a:gd name="connsiteY3" fmla="*/ 200 h 384031"/>
                      <a:gd name="connsiteX4" fmla="*/ 500995 w 500995"/>
                      <a:gd name="connsiteY4" fmla="*/ 184981 h 384031"/>
                      <a:gd name="connsiteX5" fmla="*/ 382142 w 500995"/>
                      <a:gd name="connsiteY5" fmla="*/ 192960 h 384031"/>
                      <a:gd name="connsiteX6" fmla="*/ 191071 w 500995"/>
                      <a:gd name="connsiteY6" fmla="*/ 384031 h 384031"/>
                      <a:gd name="connsiteX7" fmla="*/ 0 w 500995"/>
                      <a:gd name="connsiteY7" fmla="*/ 192960 h 384031"/>
                      <a:gd name="connsiteX8" fmla="*/ 1 w 500995"/>
                      <a:gd name="connsiteY8" fmla="*/ 192960 h 384031"/>
                      <a:gd name="connsiteX0" fmla="*/ 1 w 478135"/>
                      <a:gd name="connsiteY0" fmla="*/ 192960 h 384031"/>
                      <a:gd name="connsiteX1" fmla="*/ 191072 w 478135"/>
                      <a:gd name="connsiteY1" fmla="*/ 1889 h 384031"/>
                      <a:gd name="connsiteX2" fmla="*/ 382142 w 478135"/>
                      <a:gd name="connsiteY2" fmla="*/ 1889 h 384031"/>
                      <a:gd name="connsiteX3" fmla="*/ 477506 w 478135"/>
                      <a:gd name="connsiteY3" fmla="*/ 200 h 384031"/>
                      <a:gd name="connsiteX4" fmla="*/ 478135 w 478135"/>
                      <a:gd name="connsiteY4" fmla="*/ 188791 h 384031"/>
                      <a:gd name="connsiteX5" fmla="*/ 382142 w 478135"/>
                      <a:gd name="connsiteY5" fmla="*/ 192960 h 384031"/>
                      <a:gd name="connsiteX6" fmla="*/ 191071 w 478135"/>
                      <a:gd name="connsiteY6" fmla="*/ 384031 h 384031"/>
                      <a:gd name="connsiteX7" fmla="*/ 0 w 478135"/>
                      <a:gd name="connsiteY7" fmla="*/ 192960 h 384031"/>
                      <a:gd name="connsiteX8" fmla="*/ 1 w 478135"/>
                      <a:gd name="connsiteY8" fmla="*/ 192960 h 384031"/>
                      <a:gd name="connsiteX0" fmla="*/ 1 w 478135"/>
                      <a:gd name="connsiteY0" fmla="*/ 192960 h 384031"/>
                      <a:gd name="connsiteX1" fmla="*/ 191072 w 478135"/>
                      <a:gd name="connsiteY1" fmla="*/ 1889 h 384031"/>
                      <a:gd name="connsiteX2" fmla="*/ 382142 w 478135"/>
                      <a:gd name="connsiteY2" fmla="*/ 1889 h 384031"/>
                      <a:gd name="connsiteX3" fmla="*/ 477506 w 478135"/>
                      <a:gd name="connsiteY3" fmla="*/ 200 h 384031"/>
                      <a:gd name="connsiteX4" fmla="*/ 478135 w 478135"/>
                      <a:gd name="connsiteY4" fmla="*/ 188791 h 384031"/>
                      <a:gd name="connsiteX5" fmla="*/ 382142 w 478135"/>
                      <a:gd name="connsiteY5" fmla="*/ 192960 h 384031"/>
                      <a:gd name="connsiteX6" fmla="*/ 191071 w 478135"/>
                      <a:gd name="connsiteY6" fmla="*/ 384031 h 384031"/>
                      <a:gd name="connsiteX7" fmla="*/ 0 w 478135"/>
                      <a:gd name="connsiteY7" fmla="*/ 192960 h 384031"/>
                      <a:gd name="connsiteX8" fmla="*/ 1 w 478135"/>
                      <a:gd name="connsiteY8" fmla="*/ 192960 h 38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135" h="384031">
                        <a:moveTo>
                          <a:pt x="1" y="192960"/>
                        </a:moveTo>
                        <a:cubicBezTo>
                          <a:pt x="1" y="87434"/>
                          <a:pt x="85546" y="1889"/>
                          <a:pt x="191072" y="1889"/>
                        </a:cubicBezTo>
                        <a:lnTo>
                          <a:pt x="382142" y="1889"/>
                        </a:lnTo>
                        <a:cubicBezTo>
                          <a:pt x="429881" y="1608"/>
                          <a:pt x="473784" y="-681"/>
                          <a:pt x="477506" y="200"/>
                        </a:cubicBezTo>
                        <a:cubicBezTo>
                          <a:pt x="477421" y="4894"/>
                          <a:pt x="475189" y="120680"/>
                          <a:pt x="478135" y="188791"/>
                        </a:cubicBezTo>
                        <a:cubicBezTo>
                          <a:pt x="374172" y="191028"/>
                          <a:pt x="387680" y="184373"/>
                          <a:pt x="382142" y="192960"/>
                        </a:cubicBezTo>
                        <a:cubicBezTo>
                          <a:pt x="382142" y="298486"/>
                          <a:pt x="296597" y="384031"/>
                          <a:pt x="191071" y="384031"/>
                        </a:cubicBezTo>
                        <a:cubicBezTo>
                          <a:pt x="85545" y="384031"/>
                          <a:pt x="0" y="298486"/>
                          <a:pt x="0" y="192960"/>
                        </a:cubicBezTo>
                        <a:lnTo>
                          <a:pt x="1" y="192960"/>
                        </a:lnTo>
                        <a:close/>
                      </a:path>
                    </a:pathLst>
                  </a:custGeom>
                  <a:solidFill>
                    <a:schemeClr val="bg1">
                      <a:lumMod val="8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07" name="Oval 406">
                    <a:extLst>
                      <a:ext uri="{FF2B5EF4-FFF2-40B4-BE49-F238E27FC236}">
                        <a16:creationId xmlns:a16="http://schemas.microsoft.com/office/drawing/2014/main" id="{C7F40539-CCDC-805B-C8D0-C0CAE114B153}"/>
                      </a:ext>
                    </a:extLst>
                  </p:cNvPr>
                  <p:cNvSpPr/>
                  <p:nvPr/>
                </p:nvSpPr>
                <p:spPr>
                  <a:xfrm rot="16200000" flipH="1">
                    <a:off x="2560507" y="1766017"/>
                    <a:ext cx="252014" cy="252014"/>
                  </a:xfrm>
                  <a:prstGeom prst="ellipse">
                    <a:avLst/>
                  </a:prstGeom>
                  <a:solidFill>
                    <a:srgbClr val="F2F2F2"/>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408" name="Straight Connector 407">
                    <a:extLst>
                      <a:ext uri="{FF2B5EF4-FFF2-40B4-BE49-F238E27FC236}">
                        <a16:creationId xmlns:a16="http://schemas.microsoft.com/office/drawing/2014/main" id="{64F4EED9-C244-E7D0-50D6-A44A2B47209B}"/>
                      </a:ext>
                    </a:extLst>
                  </p:cNvPr>
                  <p:cNvCxnSpPr>
                    <a:cxnSpLocks/>
                    <a:stCxn id="407" idx="1"/>
                    <a:endCxn id="407" idx="5"/>
                  </p:cNvCxnSpPr>
                  <p:nvPr/>
                </p:nvCxnSpPr>
                <p:spPr>
                  <a:xfrm rot="16200000" flipH="1">
                    <a:off x="2597414" y="1802924"/>
                    <a:ext cx="178200" cy="1782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9" name="Straight Connector 408">
                    <a:extLst>
                      <a:ext uri="{FF2B5EF4-FFF2-40B4-BE49-F238E27FC236}">
                        <a16:creationId xmlns:a16="http://schemas.microsoft.com/office/drawing/2014/main" id="{A6090F7E-D8E2-18DF-D27E-AA5AF572B849}"/>
                      </a:ext>
                    </a:extLst>
                  </p:cNvPr>
                  <p:cNvCxnSpPr>
                    <a:cxnSpLocks/>
                    <a:stCxn id="407" idx="0"/>
                    <a:endCxn id="407" idx="4"/>
                  </p:cNvCxnSpPr>
                  <p:nvPr/>
                </p:nvCxnSpPr>
                <p:spPr>
                  <a:xfrm rot="16200000" flipH="1">
                    <a:off x="2686514" y="1766017"/>
                    <a:ext cx="0" cy="25201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a:extLst>
                      <a:ext uri="{FF2B5EF4-FFF2-40B4-BE49-F238E27FC236}">
                        <a16:creationId xmlns:a16="http://schemas.microsoft.com/office/drawing/2014/main" id="{B9CC91BD-ACC8-86E7-FE2C-EC41CDF92979}"/>
                      </a:ext>
                    </a:extLst>
                  </p:cNvPr>
                  <p:cNvCxnSpPr>
                    <a:cxnSpLocks/>
                    <a:stCxn id="407" idx="7"/>
                    <a:endCxn id="407" idx="3"/>
                  </p:cNvCxnSpPr>
                  <p:nvPr/>
                </p:nvCxnSpPr>
                <p:spPr>
                  <a:xfrm rot="16200000">
                    <a:off x="2597414" y="1802924"/>
                    <a:ext cx="178200" cy="1782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a:extLst>
                      <a:ext uri="{FF2B5EF4-FFF2-40B4-BE49-F238E27FC236}">
                        <a16:creationId xmlns:a16="http://schemas.microsoft.com/office/drawing/2014/main" id="{C78ACB08-BBA1-9728-64BC-9A1811D787D5}"/>
                      </a:ext>
                    </a:extLst>
                  </p:cNvPr>
                  <p:cNvCxnSpPr>
                    <a:cxnSpLocks/>
                    <a:stCxn id="407" idx="6"/>
                    <a:endCxn id="407" idx="2"/>
                  </p:cNvCxnSpPr>
                  <p:nvPr/>
                </p:nvCxnSpPr>
                <p:spPr>
                  <a:xfrm rot="16200000">
                    <a:off x="2560507" y="1892024"/>
                    <a:ext cx="25201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4" name="Rectangle 383">
                  <a:extLst>
                    <a:ext uri="{FF2B5EF4-FFF2-40B4-BE49-F238E27FC236}">
                      <a16:creationId xmlns:a16="http://schemas.microsoft.com/office/drawing/2014/main" id="{35BEBAB9-87A7-0DB3-0B0E-44C6113F3EAA}"/>
                    </a:ext>
                  </a:extLst>
                </p:cNvPr>
                <p:cNvSpPr/>
                <p:nvPr/>
              </p:nvSpPr>
              <p:spPr>
                <a:xfrm>
                  <a:off x="3329702" y="1798213"/>
                  <a:ext cx="28491" cy="119010"/>
                </a:xfrm>
                <a:prstGeom prst="rect">
                  <a:avLst/>
                </a:prstGeom>
                <a:solidFill>
                  <a:schemeClr val="bg1">
                    <a:lumMod val="9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85" name="Rectangle 384">
                  <a:extLst>
                    <a:ext uri="{FF2B5EF4-FFF2-40B4-BE49-F238E27FC236}">
                      <a16:creationId xmlns:a16="http://schemas.microsoft.com/office/drawing/2014/main" id="{63DEDE9E-F5E0-8641-CEA2-AB0507036E07}"/>
                    </a:ext>
                  </a:extLst>
                </p:cNvPr>
                <p:cNvSpPr/>
                <p:nvPr/>
              </p:nvSpPr>
              <p:spPr>
                <a:xfrm>
                  <a:off x="2856545" y="1798213"/>
                  <a:ext cx="47706" cy="119010"/>
                </a:xfrm>
                <a:prstGeom prst="rect">
                  <a:avLst/>
                </a:prstGeom>
                <a:solidFill>
                  <a:schemeClr val="bg1">
                    <a:lumMod val="9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386" name="Group 385">
                  <a:extLst>
                    <a:ext uri="{FF2B5EF4-FFF2-40B4-BE49-F238E27FC236}">
                      <a16:creationId xmlns:a16="http://schemas.microsoft.com/office/drawing/2014/main" id="{C96A95C3-13BB-5F80-C16F-18C72AC9E1DC}"/>
                    </a:ext>
                  </a:extLst>
                </p:cNvPr>
                <p:cNvGrpSpPr/>
                <p:nvPr/>
              </p:nvGrpSpPr>
              <p:grpSpPr>
                <a:xfrm>
                  <a:off x="3246062" y="1762373"/>
                  <a:ext cx="45719" cy="198734"/>
                  <a:chOff x="8798475" y="5721168"/>
                  <a:chExt cx="73544" cy="524837"/>
                </a:xfrm>
              </p:grpSpPr>
              <p:grpSp>
                <p:nvGrpSpPr>
                  <p:cNvPr id="387" name="Group 386">
                    <a:extLst>
                      <a:ext uri="{FF2B5EF4-FFF2-40B4-BE49-F238E27FC236}">
                        <a16:creationId xmlns:a16="http://schemas.microsoft.com/office/drawing/2014/main" id="{1458B4F5-FEBF-1C54-0CB7-6F1B112C3FFA}"/>
                      </a:ext>
                    </a:extLst>
                  </p:cNvPr>
                  <p:cNvGrpSpPr/>
                  <p:nvPr/>
                </p:nvGrpSpPr>
                <p:grpSpPr>
                  <a:xfrm>
                    <a:off x="8799533" y="5721917"/>
                    <a:ext cx="72486" cy="524088"/>
                    <a:chOff x="10874242" y="3838575"/>
                    <a:chExt cx="108083" cy="782955"/>
                  </a:xfrm>
                </p:grpSpPr>
                <p:sp>
                  <p:nvSpPr>
                    <p:cNvPr id="389" name="Rectangle 388">
                      <a:extLst>
                        <a:ext uri="{FF2B5EF4-FFF2-40B4-BE49-F238E27FC236}">
                          <a16:creationId xmlns:a16="http://schemas.microsoft.com/office/drawing/2014/main" id="{A6862B16-685F-EA38-AF10-3E3DAE002AE9}"/>
                        </a:ext>
                      </a:extLst>
                    </p:cNvPr>
                    <p:cNvSpPr/>
                    <p:nvPr/>
                  </p:nvSpPr>
                  <p:spPr>
                    <a:xfrm>
                      <a:off x="10874242" y="3838575"/>
                      <a:ext cx="108083" cy="782955"/>
                    </a:xfrm>
                    <a:prstGeom prst="rect">
                      <a:avLst/>
                    </a:prstGeom>
                    <a:solidFill>
                      <a:schemeClr val="bg1"/>
                    </a:solidFill>
                    <a:ln w="6350">
                      <a:solidFill>
                        <a:srgbClr val="29A8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390" name="Straight Connector 389">
                      <a:extLst>
                        <a:ext uri="{FF2B5EF4-FFF2-40B4-BE49-F238E27FC236}">
                          <a16:creationId xmlns:a16="http://schemas.microsoft.com/office/drawing/2014/main" id="{064ECEF6-1CDD-BDB5-4A43-5C786BB89DA8}"/>
                        </a:ext>
                      </a:extLst>
                    </p:cNvPr>
                    <p:cNvCxnSpPr>
                      <a:cxnSpLocks/>
                    </p:cNvCxnSpPr>
                    <p:nvPr/>
                  </p:nvCxnSpPr>
                  <p:spPr>
                    <a:xfrm>
                      <a:off x="10948035" y="3916899"/>
                      <a:ext cx="0" cy="45501"/>
                    </a:xfrm>
                    <a:prstGeom prst="line">
                      <a:avLst/>
                    </a:prstGeom>
                    <a:ln w="6350" cap="rnd">
                      <a:solidFill>
                        <a:srgbClr val="D85A30"/>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a:extLst>
                        <a:ext uri="{FF2B5EF4-FFF2-40B4-BE49-F238E27FC236}">
                          <a16:creationId xmlns:a16="http://schemas.microsoft.com/office/drawing/2014/main" id="{1DBB8C8A-6634-02AF-5189-9044BD9EF17A}"/>
                        </a:ext>
                      </a:extLst>
                    </p:cNvPr>
                    <p:cNvCxnSpPr>
                      <a:cxnSpLocks/>
                    </p:cNvCxnSpPr>
                    <p:nvPr/>
                  </p:nvCxnSpPr>
                  <p:spPr>
                    <a:xfrm>
                      <a:off x="10948035" y="4010244"/>
                      <a:ext cx="0" cy="45501"/>
                    </a:xfrm>
                    <a:prstGeom prst="line">
                      <a:avLst/>
                    </a:prstGeom>
                    <a:ln w="6350" cap="rnd">
                      <a:solidFill>
                        <a:srgbClr val="D85A30"/>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108D05EB-0514-6122-3E3A-2C1A27D43473}"/>
                        </a:ext>
                      </a:extLst>
                    </p:cNvPr>
                    <p:cNvCxnSpPr>
                      <a:cxnSpLocks/>
                    </p:cNvCxnSpPr>
                    <p:nvPr/>
                  </p:nvCxnSpPr>
                  <p:spPr>
                    <a:xfrm>
                      <a:off x="10948035" y="4099151"/>
                      <a:ext cx="0" cy="45501"/>
                    </a:xfrm>
                    <a:prstGeom prst="line">
                      <a:avLst/>
                    </a:prstGeom>
                    <a:ln w="6350" cap="rnd">
                      <a:solidFill>
                        <a:srgbClr val="D85A30"/>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a:extLst>
                        <a:ext uri="{FF2B5EF4-FFF2-40B4-BE49-F238E27FC236}">
                          <a16:creationId xmlns:a16="http://schemas.microsoft.com/office/drawing/2014/main" id="{91F51D2A-8A49-D994-D33E-354DC9472279}"/>
                        </a:ext>
                      </a:extLst>
                    </p:cNvPr>
                    <p:cNvCxnSpPr>
                      <a:cxnSpLocks/>
                    </p:cNvCxnSpPr>
                    <p:nvPr/>
                  </p:nvCxnSpPr>
                  <p:spPr>
                    <a:xfrm>
                      <a:off x="10948035" y="4192496"/>
                      <a:ext cx="0" cy="45501"/>
                    </a:xfrm>
                    <a:prstGeom prst="line">
                      <a:avLst/>
                    </a:prstGeom>
                    <a:ln w="6350" cap="rnd">
                      <a:solidFill>
                        <a:srgbClr val="29A8DF"/>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id="{2C065BF3-E340-7D5A-B250-CC3A79617BBC}"/>
                        </a:ext>
                      </a:extLst>
                    </p:cNvPr>
                    <p:cNvCxnSpPr>
                      <a:cxnSpLocks/>
                    </p:cNvCxnSpPr>
                    <p:nvPr/>
                  </p:nvCxnSpPr>
                  <p:spPr>
                    <a:xfrm>
                      <a:off x="10948035" y="4288374"/>
                      <a:ext cx="0" cy="45501"/>
                    </a:xfrm>
                    <a:prstGeom prst="line">
                      <a:avLst/>
                    </a:prstGeom>
                    <a:ln w="6350" cap="rnd">
                      <a:solidFill>
                        <a:srgbClr val="29A8DF"/>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a:extLst>
                        <a:ext uri="{FF2B5EF4-FFF2-40B4-BE49-F238E27FC236}">
                          <a16:creationId xmlns:a16="http://schemas.microsoft.com/office/drawing/2014/main" id="{867FF68B-1FA8-AFDC-1B3D-BC5736496FF4}"/>
                        </a:ext>
                      </a:extLst>
                    </p:cNvPr>
                    <p:cNvCxnSpPr>
                      <a:cxnSpLocks/>
                    </p:cNvCxnSpPr>
                    <p:nvPr/>
                  </p:nvCxnSpPr>
                  <p:spPr>
                    <a:xfrm>
                      <a:off x="10948035" y="4377281"/>
                      <a:ext cx="0" cy="45501"/>
                    </a:xfrm>
                    <a:prstGeom prst="line">
                      <a:avLst/>
                    </a:prstGeom>
                    <a:ln w="6350" cap="rnd">
                      <a:solidFill>
                        <a:srgbClr val="29A8DF"/>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a:extLst>
                        <a:ext uri="{FF2B5EF4-FFF2-40B4-BE49-F238E27FC236}">
                          <a16:creationId xmlns:a16="http://schemas.microsoft.com/office/drawing/2014/main" id="{E685790A-CAFF-0864-7B18-38EEF02CEA25}"/>
                        </a:ext>
                      </a:extLst>
                    </p:cNvPr>
                    <p:cNvCxnSpPr>
                      <a:cxnSpLocks/>
                    </p:cNvCxnSpPr>
                    <p:nvPr/>
                  </p:nvCxnSpPr>
                  <p:spPr>
                    <a:xfrm>
                      <a:off x="10948035" y="4470626"/>
                      <a:ext cx="0" cy="45501"/>
                    </a:xfrm>
                    <a:prstGeom prst="line">
                      <a:avLst/>
                    </a:prstGeom>
                    <a:ln w="6350" cap="rnd">
                      <a:solidFill>
                        <a:srgbClr val="29A8DF"/>
                      </a:solidFill>
                    </a:ln>
                  </p:spPr>
                  <p:style>
                    <a:lnRef idx="1">
                      <a:schemeClr val="accent1"/>
                    </a:lnRef>
                    <a:fillRef idx="0">
                      <a:schemeClr val="accent1"/>
                    </a:fillRef>
                    <a:effectRef idx="0">
                      <a:schemeClr val="accent1"/>
                    </a:effectRef>
                    <a:fontRef idx="minor">
                      <a:schemeClr val="tx1"/>
                    </a:fontRef>
                  </p:style>
                </p:cxnSp>
                <p:cxnSp>
                  <p:nvCxnSpPr>
                    <p:cNvPr id="397" name="Straight Connector 396">
                      <a:extLst>
                        <a:ext uri="{FF2B5EF4-FFF2-40B4-BE49-F238E27FC236}">
                          <a16:creationId xmlns:a16="http://schemas.microsoft.com/office/drawing/2014/main" id="{323C4A4B-5C2E-66A8-816C-740C671B6174}"/>
                        </a:ext>
                      </a:extLst>
                    </p:cNvPr>
                    <p:cNvCxnSpPr>
                      <a:cxnSpLocks/>
                    </p:cNvCxnSpPr>
                    <p:nvPr/>
                  </p:nvCxnSpPr>
                  <p:spPr>
                    <a:xfrm>
                      <a:off x="10906125" y="3941664"/>
                      <a:ext cx="0" cy="45501"/>
                    </a:xfrm>
                    <a:prstGeom prst="line">
                      <a:avLst/>
                    </a:prstGeom>
                    <a:ln w="6350" cap="rnd">
                      <a:solidFill>
                        <a:srgbClr val="D85A30"/>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a:extLst>
                        <a:ext uri="{FF2B5EF4-FFF2-40B4-BE49-F238E27FC236}">
                          <a16:creationId xmlns:a16="http://schemas.microsoft.com/office/drawing/2014/main" id="{354045A8-1562-ED52-D035-9D57544E157C}"/>
                        </a:ext>
                      </a:extLst>
                    </p:cNvPr>
                    <p:cNvCxnSpPr>
                      <a:cxnSpLocks/>
                    </p:cNvCxnSpPr>
                    <p:nvPr/>
                  </p:nvCxnSpPr>
                  <p:spPr>
                    <a:xfrm>
                      <a:off x="10906125" y="4035009"/>
                      <a:ext cx="0" cy="45501"/>
                    </a:xfrm>
                    <a:prstGeom prst="line">
                      <a:avLst/>
                    </a:prstGeom>
                    <a:ln w="6350" cap="rnd">
                      <a:solidFill>
                        <a:srgbClr val="D85A30"/>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a:extLst>
                        <a:ext uri="{FF2B5EF4-FFF2-40B4-BE49-F238E27FC236}">
                          <a16:creationId xmlns:a16="http://schemas.microsoft.com/office/drawing/2014/main" id="{A258A3C0-133E-5B2D-13CC-9E9C005843CA}"/>
                        </a:ext>
                      </a:extLst>
                    </p:cNvPr>
                    <p:cNvCxnSpPr>
                      <a:cxnSpLocks/>
                    </p:cNvCxnSpPr>
                    <p:nvPr/>
                  </p:nvCxnSpPr>
                  <p:spPr>
                    <a:xfrm>
                      <a:off x="10906125" y="4123916"/>
                      <a:ext cx="0" cy="45501"/>
                    </a:xfrm>
                    <a:prstGeom prst="line">
                      <a:avLst/>
                    </a:prstGeom>
                    <a:ln w="6350" cap="rnd">
                      <a:solidFill>
                        <a:srgbClr val="D85A30"/>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1A8106E0-BF9A-8D6A-302F-CE314CDBD55E}"/>
                        </a:ext>
                      </a:extLst>
                    </p:cNvPr>
                    <p:cNvCxnSpPr>
                      <a:cxnSpLocks/>
                    </p:cNvCxnSpPr>
                    <p:nvPr/>
                  </p:nvCxnSpPr>
                  <p:spPr>
                    <a:xfrm>
                      <a:off x="10906125" y="4217261"/>
                      <a:ext cx="0" cy="45501"/>
                    </a:xfrm>
                    <a:prstGeom prst="line">
                      <a:avLst/>
                    </a:prstGeom>
                    <a:ln w="6350" cap="rnd">
                      <a:solidFill>
                        <a:srgbClr val="29A8DF"/>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a:extLst>
                        <a:ext uri="{FF2B5EF4-FFF2-40B4-BE49-F238E27FC236}">
                          <a16:creationId xmlns:a16="http://schemas.microsoft.com/office/drawing/2014/main" id="{E62DDDDE-491F-7F3B-1003-0984E893B8F9}"/>
                        </a:ext>
                      </a:extLst>
                    </p:cNvPr>
                    <p:cNvCxnSpPr>
                      <a:cxnSpLocks/>
                    </p:cNvCxnSpPr>
                    <p:nvPr/>
                  </p:nvCxnSpPr>
                  <p:spPr>
                    <a:xfrm>
                      <a:off x="10906125" y="4313139"/>
                      <a:ext cx="0" cy="45501"/>
                    </a:xfrm>
                    <a:prstGeom prst="line">
                      <a:avLst/>
                    </a:prstGeom>
                    <a:ln w="6350" cap="rnd">
                      <a:solidFill>
                        <a:srgbClr val="29A8DF"/>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a:extLst>
                        <a:ext uri="{FF2B5EF4-FFF2-40B4-BE49-F238E27FC236}">
                          <a16:creationId xmlns:a16="http://schemas.microsoft.com/office/drawing/2014/main" id="{1D95AB12-9F0B-80ED-4C69-09F5B4C32013}"/>
                        </a:ext>
                      </a:extLst>
                    </p:cNvPr>
                    <p:cNvCxnSpPr>
                      <a:cxnSpLocks/>
                    </p:cNvCxnSpPr>
                    <p:nvPr/>
                  </p:nvCxnSpPr>
                  <p:spPr>
                    <a:xfrm>
                      <a:off x="10906125" y="4402046"/>
                      <a:ext cx="0" cy="45501"/>
                    </a:xfrm>
                    <a:prstGeom prst="line">
                      <a:avLst/>
                    </a:prstGeom>
                    <a:ln w="6350" cap="rnd">
                      <a:solidFill>
                        <a:srgbClr val="29A8DF"/>
                      </a:solidFill>
                    </a:ln>
                  </p:spPr>
                  <p:style>
                    <a:lnRef idx="1">
                      <a:schemeClr val="accent1"/>
                    </a:lnRef>
                    <a:fillRef idx="0">
                      <a:schemeClr val="accent1"/>
                    </a:fillRef>
                    <a:effectRef idx="0">
                      <a:schemeClr val="accent1"/>
                    </a:effectRef>
                    <a:fontRef idx="minor">
                      <a:schemeClr val="tx1"/>
                    </a:fontRef>
                  </p:style>
                </p:cxnSp>
                <p:cxnSp>
                  <p:nvCxnSpPr>
                    <p:cNvPr id="403" name="Straight Connector 402">
                      <a:extLst>
                        <a:ext uri="{FF2B5EF4-FFF2-40B4-BE49-F238E27FC236}">
                          <a16:creationId xmlns:a16="http://schemas.microsoft.com/office/drawing/2014/main" id="{017F30EE-8310-C43F-0BD6-CB25CE59C8A4}"/>
                        </a:ext>
                      </a:extLst>
                    </p:cNvPr>
                    <p:cNvCxnSpPr>
                      <a:cxnSpLocks/>
                    </p:cNvCxnSpPr>
                    <p:nvPr/>
                  </p:nvCxnSpPr>
                  <p:spPr>
                    <a:xfrm>
                      <a:off x="10906125" y="4495391"/>
                      <a:ext cx="0" cy="45501"/>
                    </a:xfrm>
                    <a:prstGeom prst="line">
                      <a:avLst/>
                    </a:prstGeom>
                    <a:ln w="6350" cap="rnd">
                      <a:solidFill>
                        <a:srgbClr val="29A8DF"/>
                      </a:solidFill>
                    </a:ln>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945C78D6-8835-09C7-45B8-F7F407C62EC5}"/>
                        </a:ext>
                      </a:extLst>
                    </p:cNvPr>
                    <p:cNvCxnSpPr>
                      <a:cxnSpLocks/>
                    </p:cNvCxnSpPr>
                    <p:nvPr/>
                  </p:nvCxnSpPr>
                  <p:spPr>
                    <a:xfrm flipH="1">
                      <a:off x="10906125" y="3870407"/>
                      <a:ext cx="40005" cy="31947"/>
                    </a:xfrm>
                    <a:prstGeom prst="line">
                      <a:avLst/>
                    </a:prstGeom>
                    <a:ln w="6350" cap="rnd">
                      <a:solidFill>
                        <a:srgbClr val="D85A30"/>
                      </a:solidFill>
                    </a:ln>
                  </p:spPr>
                  <p:style>
                    <a:lnRef idx="1">
                      <a:schemeClr val="accent1"/>
                    </a:lnRef>
                    <a:fillRef idx="0">
                      <a:schemeClr val="accent1"/>
                    </a:fillRef>
                    <a:effectRef idx="0">
                      <a:schemeClr val="accent1"/>
                    </a:effectRef>
                    <a:fontRef idx="minor">
                      <a:schemeClr val="tx1"/>
                    </a:fontRef>
                  </p:style>
                </p:cxnSp>
                <p:cxnSp>
                  <p:nvCxnSpPr>
                    <p:cNvPr id="405" name="Straight Connector 404">
                      <a:extLst>
                        <a:ext uri="{FF2B5EF4-FFF2-40B4-BE49-F238E27FC236}">
                          <a16:creationId xmlns:a16="http://schemas.microsoft.com/office/drawing/2014/main" id="{03992B64-41CF-3C3F-1098-66017FB658F9}"/>
                        </a:ext>
                      </a:extLst>
                    </p:cNvPr>
                    <p:cNvCxnSpPr>
                      <a:cxnSpLocks/>
                    </p:cNvCxnSpPr>
                    <p:nvPr/>
                  </p:nvCxnSpPr>
                  <p:spPr>
                    <a:xfrm flipH="1">
                      <a:off x="10906125" y="4556789"/>
                      <a:ext cx="40005" cy="31947"/>
                    </a:xfrm>
                    <a:prstGeom prst="line">
                      <a:avLst/>
                    </a:prstGeom>
                    <a:ln w="6350" cap="rnd">
                      <a:solidFill>
                        <a:srgbClr val="29A8DF"/>
                      </a:solidFill>
                    </a:ln>
                  </p:spPr>
                  <p:style>
                    <a:lnRef idx="1">
                      <a:schemeClr val="accent1"/>
                    </a:lnRef>
                    <a:fillRef idx="0">
                      <a:schemeClr val="accent1"/>
                    </a:fillRef>
                    <a:effectRef idx="0">
                      <a:schemeClr val="accent1"/>
                    </a:effectRef>
                    <a:fontRef idx="minor">
                      <a:schemeClr val="tx1"/>
                    </a:fontRef>
                  </p:style>
                </p:cxnSp>
              </p:grpSp>
              <p:sp>
                <p:nvSpPr>
                  <p:cNvPr id="388" name="Freeform: Shape 387">
                    <a:extLst>
                      <a:ext uri="{FF2B5EF4-FFF2-40B4-BE49-F238E27FC236}">
                        <a16:creationId xmlns:a16="http://schemas.microsoft.com/office/drawing/2014/main" id="{2CF15C03-A4F0-F14D-ED3A-45CAB24689DB}"/>
                      </a:ext>
                    </a:extLst>
                  </p:cNvPr>
                  <p:cNvSpPr/>
                  <p:nvPr/>
                </p:nvSpPr>
                <p:spPr>
                  <a:xfrm>
                    <a:off x="8798475" y="5721168"/>
                    <a:ext cx="72823" cy="260629"/>
                  </a:xfrm>
                  <a:custGeom>
                    <a:avLst/>
                    <a:gdLst>
                      <a:gd name="connsiteX0" fmla="*/ 0 w 108585"/>
                      <a:gd name="connsiteY0" fmla="*/ 388620 h 388620"/>
                      <a:gd name="connsiteX1" fmla="*/ 0 w 108585"/>
                      <a:gd name="connsiteY1" fmla="*/ 0 h 388620"/>
                      <a:gd name="connsiteX2" fmla="*/ 108585 w 108585"/>
                      <a:gd name="connsiteY2" fmla="*/ 0 h 388620"/>
                      <a:gd name="connsiteX3" fmla="*/ 108585 w 108585"/>
                      <a:gd name="connsiteY3" fmla="*/ 312420 h 388620"/>
                    </a:gdLst>
                    <a:ahLst/>
                    <a:cxnLst>
                      <a:cxn ang="0">
                        <a:pos x="connsiteX0" y="connsiteY0"/>
                      </a:cxn>
                      <a:cxn ang="0">
                        <a:pos x="connsiteX1" y="connsiteY1"/>
                      </a:cxn>
                      <a:cxn ang="0">
                        <a:pos x="connsiteX2" y="connsiteY2"/>
                      </a:cxn>
                      <a:cxn ang="0">
                        <a:pos x="connsiteX3" y="connsiteY3"/>
                      </a:cxn>
                    </a:cxnLst>
                    <a:rect l="l" t="t" r="r" b="b"/>
                    <a:pathLst>
                      <a:path w="108585" h="388620">
                        <a:moveTo>
                          <a:pt x="0" y="388620"/>
                        </a:moveTo>
                        <a:lnTo>
                          <a:pt x="0" y="0"/>
                        </a:lnTo>
                        <a:lnTo>
                          <a:pt x="108585" y="0"/>
                        </a:lnTo>
                        <a:lnTo>
                          <a:pt x="108585" y="312420"/>
                        </a:lnTo>
                      </a:path>
                    </a:pathLst>
                  </a:custGeom>
                  <a:noFill/>
                  <a:ln w="6350">
                    <a:solidFill>
                      <a:srgbClr val="D85A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sp>
            <p:nvSpPr>
              <p:cNvPr id="67" name="Block Arc 66">
                <a:extLst>
                  <a:ext uri="{FF2B5EF4-FFF2-40B4-BE49-F238E27FC236}">
                    <a16:creationId xmlns:a16="http://schemas.microsoft.com/office/drawing/2014/main" id="{7DA2F7F9-6B4E-B546-F04C-2075ECBAD898}"/>
                  </a:ext>
                </a:extLst>
              </p:cNvPr>
              <p:cNvSpPr/>
              <p:nvPr/>
            </p:nvSpPr>
            <p:spPr>
              <a:xfrm rot="5400000">
                <a:off x="3191798" y="4324631"/>
                <a:ext cx="424736" cy="364927"/>
              </a:xfrm>
              <a:prstGeom prst="blockArc">
                <a:avLst>
                  <a:gd name="adj1" fmla="val 10800000"/>
                  <a:gd name="adj2" fmla="val 16171697"/>
                  <a:gd name="adj3" fmla="val 25170"/>
                </a:avLst>
              </a:prstGeom>
              <a:solidFill>
                <a:schemeClr val="bg1">
                  <a:lumMod val="9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grpSp>
            <p:nvGrpSpPr>
              <p:cNvPr id="68" name="Group 67">
                <a:extLst>
                  <a:ext uri="{FF2B5EF4-FFF2-40B4-BE49-F238E27FC236}">
                    <a16:creationId xmlns:a16="http://schemas.microsoft.com/office/drawing/2014/main" id="{7AD91E83-A7D4-6233-7647-D2C6D7AFCCB1}"/>
                  </a:ext>
                </a:extLst>
              </p:cNvPr>
              <p:cNvGrpSpPr/>
              <p:nvPr/>
            </p:nvGrpSpPr>
            <p:grpSpPr>
              <a:xfrm>
                <a:off x="3448681" y="4512000"/>
                <a:ext cx="171982" cy="26946"/>
                <a:chOff x="5010480" y="2581575"/>
                <a:chExt cx="652091" cy="45719"/>
              </a:xfrm>
            </p:grpSpPr>
            <p:sp>
              <p:nvSpPr>
                <p:cNvPr id="379" name="Rectangle 378">
                  <a:extLst>
                    <a:ext uri="{FF2B5EF4-FFF2-40B4-BE49-F238E27FC236}">
                      <a16:creationId xmlns:a16="http://schemas.microsoft.com/office/drawing/2014/main" id="{05AC7944-EE53-B174-BF34-1AD69D135930}"/>
                    </a:ext>
                  </a:extLst>
                </p:cNvPr>
                <p:cNvSpPr/>
                <p:nvPr/>
              </p:nvSpPr>
              <p:spPr>
                <a:xfrm rot="16200000">
                  <a:off x="5313666" y="2278389"/>
                  <a:ext cx="45719" cy="652091"/>
                </a:xfrm>
                <a:prstGeom prst="rect">
                  <a:avLst/>
                </a:prstGeom>
                <a:solidFill>
                  <a:schemeClr val="bg1">
                    <a:lumMod val="9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380" name="Straight Connector 379">
                  <a:extLst>
                    <a:ext uri="{FF2B5EF4-FFF2-40B4-BE49-F238E27FC236}">
                      <a16:creationId xmlns:a16="http://schemas.microsoft.com/office/drawing/2014/main" id="{02891396-88F4-1BA1-5E08-D630AD102A11}"/>
                    </a:ext>
                  </a:extLst>
                </p:cNvPr>
                <p:cNvCxnSpPr/>
                <p:nvPr/>
              </p:nvCxnSpPr>
              <p:spPr>
                <a:xfrm>
                  <a:off x="5108971" y="2605087"/>
                  <a:ext cx="47267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9" name="Shape 5053">
                <a:extLst>
                  <a:ext uri="{FF2B5EF4-FFF2-40B4-BE49-F238E27FC236}">
                    <a16:creationId xmlns:a16="http://schemas.microsoft.com/office/drawing/2014/main" id="{36D09BAA-A5C6-C517-4EF8-0B998896224E}"/>
                  </a:ext>
                </a:extLst>
              </p:cNvPr>
              <p:cNvSpPr/>
              <p:nvPr/>
            </p:nvSpPr>
            <p:spPr>
              <a:xfrm rot="10386099" flipH="1">
                <a:off x="8995105" y="4594827"/>
                <a:ext cx="155325" cy="168241"/>
              </a:xfrm>
              <a:custGeom>
                <a:avLst/>
                <a:gdLst/>
                <a:ahLst/>
                <a:cxnLst/>
                <a:rect l="0" t="0" r="0" b="0"/>
                <a:pathLst>
                  <a:path w="7350" h="7959" extrusionOk="0">
                    <a:moveTo>
                      <a:pt x="7350" y="0"/>
                    </a:moveTo>
                    <a:lnTo>
                      <a:pt x="5637" y="517"/>
                    </a:lnTo>
                    <a:lnTo>
                      <a:pt x="4327" y="1232"/>
                    </a:lnTo>
                    <a:lnTo>
                      <a:pt x="3161" y="2232"/>
                    </a:lnTo>
                    <a:lnTo>
                      <a:pt x="2223" y="3549"/>
                    </a:lnTo>
                    <a:lnTo>
                      <a:pt x="1542" y="5091"/>
                    </a:lnTo>
                    <a:lnTo>
                      <a:pt x="1041" y="6590"/>
                    </a:lnTo>
                    <a:lnTo>
                      <a:pt x="0" y="6167"/>
                    </a:lnTo>
                    <a:lnTo>
                      <a:pt x="1112" y="7959"/>
                    </a:lnTo>
                    <a:lnTo>
                      <a:pt x="3155" y="7206"/>
                    </a:lnTo>
                    <a:lnTo>
                      <a:pt x="2041" y="6875"/>
                    </a:lnTo>
                    <a:lnTo>
                      <a:pt x="2582" y="4517"/>
                    </a:lnTo>
                    <a:lnTo>
                      <a:pt x="3232" y="2946"/>
                    </a:lnTo>
                    <a:lnTo>
                      <a:pt x="4159" y="1828"/>
                    </a:lnTo>
                    <a:lnTo>
                      <a:pt x="5306" y="1040"/>
                    </a:lnTo>
                    <a:lnTo>
                      <a:pt x="7063" y="215"/>
                    </a:lnTo>
                    <a:close/>
                  </a:path>
                </a:pathLst>
              </a:custGeom>
              <a:solidFill>
                <a:srgbClr val="D85A30">
                  <a:alpha val="56540"/>
                </a:srgbClr>
              </a:solidFill>
              <a:ln>
                <a:noFill/>
              </a:ln>
            </p:spPr>
            <p:txBody>
              <a:bodyPr/>
              <a:lstStyle/>
              <a:p>
                <a:endParaRPr lang="en-US"/>
              </a:p>
            </p:txBody>
          </p:sp>
          <p:grpSp>
            <p:nvGrpSpPr>
              <p:cNvPr id="70" name="Group 69">
                <a:extLst>
                  <a:ext uri="{FF2B5EF4-FFF2-40B4-BE49-F238E27FC236}">
                    <a16:creationId xmlns:a16="http://schemas.microsoft.com/office/drawing/2014/main" id="{E3F6A206-1C03-05D8-A584-E0276C945D35}"/>
                  </a:ext>
                </a:extLst>
              </p:cNvPr>
              <p:cNvGrpSpPr/>
              <p:nvPr/>
            </p:nvGrpSpPr>
            <p:grpSpPr>
              <a:xfrm flipH="1">
                <a:off x="9693910" y="4297532"/>
                <a:ext cx="451560" cy="442428"/>
                <a:chOff x="1523970" y="3577854"/>
                <a:chExt cx="274030" cy="268489"/>
              </a:xfrm>
            </p:grpSpPr>
            <p:sp>
              <p:nvSpPr>
                <p:cNvPr id="373" name="Block Arc 372">
                  <a:extLst>
                    <a:ext uri="{FF2B5EF4-FFF2-40B4-BE49-F238E27FC236}">
                      <a16:creationId xmlns:a16="http://schemas.microsoft.com/office/drawing/2014/main" id="{9C4E0F04-39C5-C1C0-7114-98735D0673F0}"/>
                    </a:ext>
                  </a:extLst>
                </p:cNvPr>
                <p:cNvSpPr/>
                <p:nvPr/>
              </p:nvSpPr>
              <p:spPr>
                <a:xfrm rot="16200000" flipH="1">
                  <a:off x="1558395" y="3596002"/>
                  <a:ext cx="257753" cy="221457"/>
                </a:xfrm>
                <a:prstGeom prst="blockArc">
                  <a:avLst>
                    <a:gd name="adj1" fmla="val 10800000"/>
                    <a:gd name="adj2" fmla="val 16171697"/>
                    <a:gd name="adj3" fmla="val 25170"/>
                  </a:avLst>
                </a:prstGeom>
                <a:solidFill>
                  <a:schemeClr val="bg1">
                    <a:lumMod val="9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grpSp>
              <p:nvGrpSpPr>
                <p:cNvPr id="374" name="Group 373">
                  <a:extLst>
                    <a:ext uri="{FF2B5EF4-FFF2-40B4-BE49-F238E27FC236}">
                      <a16:creationId xmlns:a16="http://schemas.microsoft.com/office/drawing/2014/main" id="{73D3C3E3-B226-493B-FD41-3F741D14DCB6}"/>
                    </a:ext>
                  </a:extLst>
                </p:cNvPr>
                <p:cNvGrpSpPr/>
                <p:nvPr/>
              </p:nvGrpSpPr>
              <p:grpSpPr>
                <a:xfrm flipH="1">
                  <a:off x="1551348" y="3709707"/>
                  <a:ext cx="104368" cy="16352"/>
                  <a:chOff x="5010480" y="2581575"/>
                  <a:chExt cx="652091" cy="45719"/>
                </a:xfrm>
              </p:grpSpPr>
              <p:sp>
                <p:nvSpPr>
                  <p:cNvPr id="377" name="Rectangle 376">
                    <a:extLst>
                      <a:ext uri="{FF2B5EF4-FFF2-40B4-BE49-F238E27FC236}">
                        <a16:creationId xmlns:a16="http://schemas.microsoft.com/office/drawing/2014/main" id="{AA0E8A62-7F8E-9F9B-E801-A1623E709370}"/>
                      </a:ext>
                    </a:extLst>
                  </p:cNvPr>
                  <p:cNvSpPr/>
                  <p:nvPr/>
                </p:nvSpPr>
                <p:spPr>
                  <a:xfrm rot="16200000">
                    <a:off x="5313666" y="2278389"/>
                    <a:ext cx="45719" cy="652091"/>
                  </a:xfrm>
                  <a:prstGeom prst="rect">
                    <a:avLst/>
                  </a:prstGeom>
                  <a:solidFill>
                    <a:schemeClr val="bg1">
                      <a:lumMod val="9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378" name="Straight Connector 377">
                    <a:extLst>
                      <a:ext uri="{FF2B5EF4-FFF2-40B4-BE49-F238E27FC236}">
                        <a16:creationId xmlns:a16="http://schemas.microsoft.com/office/drawing/2014/main" id="{44C77F68-9E72-36D4-C95D-B497CAC0E3ED}"/>
                      </a:ext>
                    </a:extLst>
                  </p:cNvPr>
                  <p:cNvCxnSpPr/>
                  <p:nvPr/>
                </p:nvCxnSpPr>
                <p:spPr>
                  <a:xfrm>
                    <a:off x="5108971" y="2605087"/>
                    <a:ext cx="47267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5" name="Shape 5053">
                  <a:extLst>
                    <a:ext uri="{FF2B5EF4-FFF2-40B4-BE49-F238E27FC236}">
                      <a16:creationId xmlns:a16="http://schemas.microsoft.com/office/drawing/2014/main" id="{C5358FAC-E7C9-8267-3BBE-4E594D0FED50}"/>
                    </a:ext>
                  </a:extLst>
                </p:cNvPr>
                <p:cNvSpPr/>
                <p:nvPr/>
              </p:nvSpPr>
              <p:spPr>
                <a:xfrm rot="3102358" flipH="1">
                  <a:off x="1531073" y="3748085"/>
                  <a:ext cx="91155" cy="105361"/>
                </a:xfrm>
                <a:custGeom>
                  <a:avLst/>
                  <a:gdLst/>
                  <a:ahLst/>
                  <a:cxnLst/>
                  <a:rect l="0" t="0" r="0" b="0"/>
                  <a:pathLst>
                    <a:path w="7350" h="7959" extrusionOk="0">
                      <a:moveTo>
                        <a:pt x="7350" y="0"/>
                      </a:moveTo>
                      <a:lnTo>
                        <a:pt x="5637" y="517"/>
                      </a:lnTo>
                      <a:lnTo>
                        <a:pt x="4327" y="1232"/>
                      </a:lnTo>
                      <a:lnTo>
                        <a:pt x="3161" y="2232"/>
                      </a:lnTo>
                      <a:lnTo>
                        <a:pt x="2223" y="3549"/>
                      </a:lnTo>
                      <a:lnTo>
                        <a:pt x="1542" y="5091"/>
                      </a:lnTo>
                      <a:lnTo>
                        <a:pt x="1041" y="6590"/>
                      </a:lnTo>
                      <a:lnTo>
                        <a:pt x="0" y="6167"/>
                      </a:lnTo>
                      <a:lnTo>
                        <a:pt x="1112" y="7959"/>
                      </a:lnTo>
                      <a:lnTo>
                        <a:pt x="3155" y="7206"/>
                      </a:lnTo>
                      <a:lnTo>
                        <a:pt x="2041" y="6875"/>
                      </a:lnTo>
                      <a:lnTo>
                        <a:pt x="2582" y="4517"/>
                      </a:lnTo>
                      <a:lnTo>
                        <a:pt x="3232" y="2946"/>
                      </a:lnTo>
                      <a:lnTo>
                        <a:pt x="4159" y="1828"/>
                      </a:lnTo>
                      <a:lnTo>
                        <a:pt x="5306" y="1040"/>
                      </a:lnTo>
                      <a:lnTo>
                        <a:pt x="7063" y="215"/>
                      </a:lnTo>
                      <a:close/>
                    </a:path>
                  </a:pathLst>
                </a:custGeom>
                <a:solidFill>
                  <a:srgbClr val="00B0F0">
                    <a:alpha val="56540"/>
                  </a:srgbClr>
                </a:solidFill>
                <a:ln>
                  <a:noFill/>
                </a:ln>
              </p:spPr>
              <p:txBody>
                <a:bodyPr/>
                <a:lstStyle/>
                <a:p>
                  <a:endParaRPr lang="en-US"/>
                </a:p>
              </p:txBody>
            </p:sp>
            <p:sp>
              <p:nvSpPr>
                <p:cNvPr id="376" name="Shape 5053">
                  <a:extLst>
                    <a:ext uri="{FF2B5EF4-FFF2-40B4-BE49-F238E27FC236}">
                      <a16:creationId xmlns:a16="http://schemas.microsoft.com/office/drawing/2014/main" id="{9F66AC6D-C151-42E9-D226-E1AC97FB73CA}"/>
                    </a:ext>
                  </a:extLst>
                </p:cNvPr>
                <p:cNvSpPr/>
                <p:nvPr/>
              </p:nvSpPr>
              <p:spPr>
                <a:xfrm rot="18497642">
                  <a:off x="1596379" y="3746390"/>
                  <a:ext cx="91155" cy="105361"/>
                </a:xfrm>
                <a:custGeom>
                  <a:avLst/>
                  <a:gdLst/>
                  <a:ahLst/>
                  <a:cxnLst/>
                  <a:rect l="0" t="0" r="0" b="0"/>
                  <a:pathLst>
                    <a:path w="7350" h="7959" extrusionOk="0">
                      <a:moveTo>
                        <a:pt x="7350" y="0"/>
                      </a:moveTo>
                      <a:lnTo>
                        <a:pt x="5637" y="517"/>
                      </a:lnTo>
                      <a:lnTo>
                        <a:pt x="4327" y="1232"/>
                      </a:lnTo>
                      <a:lnTo>
                        <a:pt x="3161" y="2232"/>
                      </a:lnTo>
                      <a:lnTo>
                        <a:pt x="2223" y="3549"/>
                      </a:lnTo>
                      <a:lnTo>
                        <a:pt x="1542" y="5091"/>
                      </a:lnTo>
                      <a:lnTo>
                        <a:pt x="1041" y="6590"/>
                      </a:lnTo>
                      <a:lnTo>
                        <a:pt x="0" y="6167"/>
                      </a:lnTo>
                      <a:lnTo>
                        <a:pt x="1112" y="7959"/>
                      </a:lnTo>
                      <a:lnTo>
                        <a:pt x="3155" y="7206"/>
                      </a:lnTo>
                      <a:lnTo>
                        <a:pt x="2041" y="6875"/>
                      </a:lnTo>
                      <a:lnTo>
                        <a:pt x="2582" y="4517"/>
                      </a:lnTo>
                      <a:lnTo>
                        <a:pt x="3232" y="2946"/>
                      </a:lnTo>
                      <a:lnTo>
                        <a:pt x="4159" y="1828"/>
                      </a:lnTo>
                      <a:lnTo>
                        <a:pt x="5306" y="1040"/>
                      </a:lnTo>
                      <a:lnTo>
                        <a:pt x="7063" y="215"/>
                      </a:lnTo>
                      <a:close/>
                    </a:path>
                  </a:pathLst>
                </a:custGeom>
                <a:solidFill>
                  <a:srgbClr val="00B0F0">
                    <a:alpha val="56540"/>
                  </a:srgbClr>
                </a:solidFill>
                <a:ln>
                  <a:noFill/>
                </a:ln>
              </p:spPr>
              <p:txBody>
                <a:bodyPr/>
                <a:lstStyle/>
                <a:p>
                  <a:endParaRPr lang="en-US"/>
                </a:p>
              </p:txBody>
            </p:sp>
          </p:grpSp>
          <p:sp>
            <p:nvSpPr>
              <p:cNvPr id="71" name="Rectangle 70">
                <a:extLst>
                  <a:ext uri="{FF2B5EF4-FFF2-40B4-BE49-F238E27FC236}">
                    <a16:creationId xmlns:a16="http://schemas.microsoft.com/office/drawing/2014/main" id="{57FA5DE0-DEAA-B94D-2C19-5CCA5084006D}"/>
                  </a:ext>
                </a:extLst>
              </p:cNvPr>
              <p:cNvSpPr/>
              <p:nvPr/>
            </p:nvSpPr>
            <p:spPr>
              <a:xfrm>
                <a:off x="9207804" y="4190327"/>
                <a:ext cx="620501" cy="302915"/>
              </a:xfrm>
              <a:prstGeom prst="rect">
                <a:avLst/>
              </a:prstGeom>
              <a:solidFill>
                <a:schemeClr val="bg1">
                  <a:lumMod val="9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72" name="Group 71">
                <a:extLst>
                  <a:ext uri="{FF2B5EF4-FFF2-40B4-BE49-F238E27FC236}">
                    <a16:creationId xmlns:a16="http://schemas.microsoft.com/office/drawing/2014/main" id="{6E0F7BAE-E9BD-E785-2B2C-3D73EFF2CE56}"/>
                  </a:ext>
                </a:extLst>
              </p:cNvPr>
              <p:cNvGrpSpPr/>
              <p:nvPr/>
            </p:nvGrpSpPr>
            <p:grpSpPr>
              <a:xfrm>
                <a:off x="9257036" y="4195945"/>
                <a:ext cx="48571" cy="293721"/>
                <a:chOff x="11282311" y="3844290"/>
                <a:chExt cx="54864" cy="787117"/>
              </a:xfrm>
            </p:grpSpPr>
            <p:sp>
              <p:nvSpPr>
                <p:cNvPr id="361" name="Rectangle 360">
                  <a:extLst>
                    <a:ext uri="{FF2B5EF4-FFF2-40B4-BE49-F238E27FC236}">
                      <a16:creationId xmlns:a16="http://schemas.microsoft.com/office/drawing/2014/main" id="{CB9AA297-ED59-B6B1-13A5-3DBDC78A8475}"/>
                    </a:ext>
                  </a:extLst>
                </p:cNvPr>
                <p:cNvSpPr/>
                <p:nvPr/>
              </p:nvSpPr>
              <p:spPr>
                <a:xfrm>
                  <a:off x="11282311" y="3844290"/>
                  <a:ext cx="54864" cy="782955"/>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62" name="Freeform: Shape 361">
                  <a:extLst>
                    <a:ext uri="{FF2B5EF4-FFF2-40B4-BE49-F238E27FC236}">
                      <a16:creationId xmlns:a16="http://schemas.microsoft.com/office/drawing/2014/main" id="{DECEDA84-DF46-85FC-9E45-DD40B4E31AFA}"/>
                    </a:ext>
                  </a:extLst>
                </p:cNvPr>
                <p:cNvSpPr/>
                <p:nvPr/>
              </p:nvSpPr>
              <p:spPr>
                <a:xfrm>
                  <a:off x="11294745" y="3845786"/>
                  <a:ext cx="36195" cy="104775"/>
                </a:xfrm>
                <a:custGeom>
                  <a:avLst/>
                  <a:gdLst>
                    <a:gd name="connsiteX0" fmla="*/ 36195 w 36195"/>
                    <a:gd name="connsiteY0" fmla="*/ 0 h 104775"/>
                    <a:gd name="connsiteX1" fmla="*/ 0 w 36195"/>
                    <a:gd name="connsiteY1" fmla="*/ 36195 h 104775"/>
                    <a:gd name="connsiteX2" fmla="*/ 0 w 36195"/>
                    <a:gd name="connsiteY2" fmla="*/ 70485 h 104775"/>
                    <a:gd name="connsiteX3" fmla="*/ 34290 w 36195"/>
                    <a:gd name="connsiteY3" fmla="*/ 104775 h 104775"/>
                  </a:gdLst>
                  <a:ahLst/>
                  <a:cxnLst>
                    <a:cxn ang="0">
                      <a:pos x="connsiteX0" y="connsiteY0"/>
                    </a:cxn>
                    <a:cxn ang="0">
                      <a:pos x="connsiteX1" y="connsiteY1"/>
                    </a:cxn>
                    <a:cxn ang="0">
                      <a:pos x="connsiteX2" y="connsiteY2"/>
                    </a:cxn>
                    <a:cxn ang="0">
                      <a:pos x="connsiteX3" y="connsiteY3"/>
                    </a:cxn>
                  </a:cxnLst>
                  <a:rect l="l" t="t" r="r" b="b"/>
                  <a:pathLst>
                    <a:path w="36195" h="104775">
                      <a:moveTo>
                        <a:pt x="36195" y="0"/>
                      </a:moveTo>
                      <a:lnTo>
                        <a:pt x="0" y="36195"/>
                      </a:lnTo>
                      <a:lnTo>
                        <a:pt x="0" y="70485"/>
                      </a:lnTo>
                      <a:lnTo>
                        <a:pt x="34290" y="104775"/>
                      </a:lnTo>
                    </a:path>
                  </a:pathLst>
                </a:cu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363" name="Straight Connector 362">
                  <a:extLst>
                    <a:ext uri="{FF2B5EF4-FFF2-40B4-BE49-F238E27FC236}">
                      <a16:creationId xmlns:a16="http://schemas.microsoft.com/office/drawing/2014/main" id="{3D960694-7CAF-8E7C-9E64-C35431714651}"/>
                    </a:ext>
                  </a:extLst>
                </p:cNvPr>
                <p:cNvCxnSpPr>
                  <a:cxnSpLocks/>
                </p:cNvCxnSpPr>
                <p:nvPr/>
              </p:nvCxnSpPr>
              <p:spPr>
                <a:xfrm>
                  <a:off x="11329035" y="3946751"/>
                  <a:ext cx="1905" cy="5715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64" name="Freeform: Shape 363">
                  <a:extLst>
                    <a:ext uri="{FF2B5EF4-FFF2-40B4-BE49-F238E27FC236}">
                      <a16:creationId xmlns:a16="http://schemas.microsoft.com/office/drawing/2014/main" id="{62CABE02-0D10-0451-F115-7C2623562D89}"/>
                    </a:ext>
                  </a:extLst>
                </p:cNvPr>
                <p:cNvSpPr/>
                <p:nvPr/>
              </p:nvSpPr>
              <p:spPr>
                <a:xfrm>
                  <a:off x="11294745" y="3996281"/>
                  <a:ext cx="36195" cy="104775"/>
                </a:xfrm>
                <a:custGeom>
                  <a:avLst/>
                  <a:gdLst>
                    <a:gd name="connsiteX0" fmla="*/ 36195 w 36195"/>
                    <a:gd name="connsiteY0" fmla="*/ 0 h 104775"/>
                    <a:gd name="connsiteX1" fmla="*/ 0 w 36195"/>
                    <a:gd name="connsiteY1" fmla="*/ 36195 h 104775"/>
                    <a:gd name="connsiteX2" fmla="*/ 0 w 36195"/>
                    <a:gd name="connsiteY2" fmla="*/ 70485 h 104775"/>
                    <a:gd name="connsiteX3" fmla="*/ 34290 w 36195"/>
                    <a:gd name="connsiteY3" fmla="*/ 104775 h 104775"/>
                  </a:gdLst>
                  <a:ahLst/>
                  <a:cxnLst>
                    <a:cxn ang="0">
                      <a:pos x="connsiteX0" y="connsiteY0"/>
                    </a:cxn>
                    <a:cxn ang="0">
                      <a:pos x="connsiteX1" y="connsiteY1"/>
                    </a:cxn>
                    <a:cxn ang="0">
                      <a:pos x="connsiteX2" y="connsiteY2"/>
                    </a:cxn>
                    <a:cxn ang="0">
                      <a:pos x="connsiteX3" y="connsiteY3"/>
                    </a:cxn>
                  </a:cxnLst>
                  <a:rect l="l" t="t" r="r" b="b"/>
                  <a:pathLst>
                    <a:path w="36195" h="104775">
                      <a:moveTo>
                        <a:pt x="36195" y="0"/>
                      </a:moveTo>
                      <a:lnTo>
                        <a:pt x="0" y="36195"/>
                      </a:lnTo>
                      <a:lnTo>
                        <a:pt x="0" y="70485"/>
                      </a:lnTo>
                      <a:lnTo>
                        <a:pt x="34290" y="104775"/>
                      </a:lnTo>
                    </a:path>
                  </a:pathLst>
                </a:cu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365" name="Straight Connector 364">
                  <a:extLst>
                    <a:ext uri="{FF2B5EF4-FFF2-40B4-BE49-F238E27FC236}">
                      <a16:creationId xmlns:a16="http://schemas.microsoft.com/office/drawing/2014/main" id="{A7C26802-2895-9411-20CA-E90DEC3C1B4F}"/>
                    </a:ext>
                  </a:extLst>
                </p:cNvPr>
                <p:cNvCxnSpPr>
                  <a:cxnSpLocks/>
                </p:cNvCxnSpPr>
                <p:nvPr/>
              </p:nvCxnSpPr>
              <p:spPr>
                <a:xfrm>
                  <a:off x="11329035" y="4097246"/>
                  <a:ext cx="1905" cy="5715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66" name="Freeform: Shape 365">
                  <a:extLst>
                    <a:ext uri="{FF2B5EF4-FFF2-40B4-BE49-F238E27FC236}">
                      <a16:creationId xmlns:a16="http://schemas.microsoft.com/office/drawing/2014/main" id="{83883A70-03D1-51E4-2571-C20729A4D2C6}"/>
                    </a:ext>
                  </a:extLst>
                </p:cNvPr>
                <p:cNvSpPr/>
                <p:nvPr/>
              </p:nvSpPr>
              <p:spPr>
                <a:xfrm>
                  <a:off x="11294745" y="4151538"/>
                  <a:ext cx="36195" cy="104775"/>
                </a:xfrm>
                <a:custGeom>
                  <a:avLst/>
                  <a:gdLst>
                    <a:gd name="connsiteX0" fmla="*/ 36195 w 36195"/>
                    <a:gd name="connsiteY0" fmla="*/ 0 h 104775"/>
                    <a:gd name="connsiteX1" fmla="*/ 0 w 36195"/>
                    <a:gd name="connsiteY1" fmla="*/ 36195 h 104775"/>
                    <a:gd name="connsiteX2" fmla="*/ 0 w 36195"/>
                    <a:gd name="connsiteY2" fmla="*/ 70485 h 104775"/>
                    <a:gd name="connsiteX3" fmla="*/ 34290 w 36195"/>
                    <a:gd name="connsiteY3" fmla="*/ 104775 h 104775"/>
                  </a:gdLst>
                  <a:ahLst/>
                  <a:cxnLst>
                    <a:cxn ang="0">
                      <a:pos x="connsiteX0" y="connsiteY0"/>
                    </a:cxn>
                    <a:cxn ang="0">
                      <a:pos x="connsiteX1" y="connsiteY1"/>
                    </a:cxn>
                    <a:cxn ang="0">
                      <a:pos x="connsiteX2" y="connsiteY2"/>
                    </a:cxn>
                    <a:cxn ang="0">
                      <a:pos x="connsiteX3" y="connsiteY3"/>
                    </a:cxn>
                  </a:cxnLst>
                  <a:rect l="l" t="t" r="r" b="b"/>
                  <a:pathLst>
                    <a:path w="36195" h="104775">
                      <a:moveTo>
                        <a:pt x="36195" y="0"/>
                      </a:moveTo>
                      <a:lnTo>
                        <a:pt x="0" y="36195"/>
                      </a:lnTo>
                      <a:lnTo>
                        <a:pt x="0" y="70485"/>
                      </a:lnTo>
                      <a:lnTo>
                        <a:pt x="34290" y="104775"/>
                      </a:lnTo>
                    </a:path>
                  </a:pathLst>
                </a:cu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367" name="Straight Connector 366">
                  <a:extLst>
                    <a:ext uri="{FF2B5EF4-FFF2-40B4-BE49-F238E27FC236}">
                      <a16:creationId xmlns:a16="http://schemas.microsoft.com/office/drawing/2014/main" id="{88051E60-0D06-2A59-FD0D-D8F2DB467EEE}"/>
                    </a:ext>
                  </a:extLst>
                </p:cNvPr>
                <p:cNvCxnSpPr>
                  <a:cxnSpLocks/>
                </p:cNvCxnSpPr>
                <p:nvPr/>
              </p:nvCxnSpPr>
              <p:spPr>
                <a:xfrm>
                  <a:off x="11329035" y="4252503"/>
                  <a:ext cx="1905" cy="5715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68" name="Freeform: Shape 367">
                  <a:extLst>
                    <a:ext uri="{FF2B5EF4-FFF2-40B4-BE49-F238E27FC236}">
                      <a16:creationId xmlns:a16="http://schemas.microsoft.com/office/drawing/2014/main" id="{75057149-EFE0-D888-BD5C-871C2E701E89}"/>
                    </a:ext>
                  </a:extLst>
                </p:cNvPr>
                <p:cNvSpPr/>
                <p:nvPr/>
              </p:nvSpPr>
              <p:spPr>
                <a:xfrm>
                  <a:off x="11294745" y="4302033"/>
                  <a:ext cx="36195" cy="104775"/>
                </a:xfrm>
                <a:custGeom>
                  <a:avLst/>
                  <a:gdLst>
                    <a:gd name="connsiteX0" fmla="*/ 36195 w 36195"/>
                    <a:gd name="connsiteY0" fmla="*/ 0 h 104775"/>
                    <a:gd name="connsiteX1" fmla="*/ 0 w 36195"/>
                    <a:gd name="connsiteY1" fmla="*/ 36195 h 104775"/>
                    <a:gd name="connsiteX2" fmla="*/ 0 w 36195"/>
                    <a:gd name="connsiteY2" fmla="*/ 70485 h 104775"/>
                    <a:gd name="connsiteX3" fmla="*/ 34290 w 36195"/>
                    <a:gd name="connsiteY3" fmla="*/ 104775 h 104775"/>
                  </a:gdLst>
                  <a:ahLst/>
                  <a:cxnLst>
                    <a:cxn ang="0">
                      <a:pos x="connsiteX0" y="connsiteY0"/>
                    </a:cxn>
                    <a:cxn ang="0">
                      <a:pos x="connsiteX1" y="connsiteY1"/>
                    </a:cxn>
                    <a:cxn ang="0">
                      <a:pos x="connsiteX2" y="connsiteY2"/>
                    </a:cxn>
                    <a:cxn ang="0">
                      <a:pos x="connsiteX3" y="connsiteY3"/>
                    </a:cxn>
                  </a:cxnLst>
                  <a:rect l="l" t="t" r="r" b="b"/>
                  <a:pathLst>
                    <a:path w="36195" h="104775">
                      <a:moveTo>
                        <a:pt x="36195" y="0"/>
                      </a:moveTo>
                      <a:lnTo>
                        <a:pt x="0" y="36195"/>
                      </a:lnTo>
                      <a:lnTo>
                        <a:pt x="0" y="70485"/>
                      </a:lnTo>
                      <a:lnTo>
                        <a:pt x="34290" y="104775"/>
                      </a:lnTo>
                    </a:path>
                  </a:pathLst>
                </a:cu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369" name="Straight Connector 368">
                  <a:extLst>
                    <a:ext uri="{FF2B5EF4-FFF2-40B4-BE49-F238E27FC236}">
                      <a16:creationId xmlns:a16="http://schemas.microsoft.com/office/drawing/2014/main" id="{CB2941D0-F018-DCF9-8371-5E45E9C866DD}"/>
                    </a:ext>
                  </a:extLst>
                </p:cNvPr>
                <p:cNvCxnSpPr>
                  <a:cxnSpLocks/>
                </p:cNvCxnSpPr>
                <p:nvPr/>
              </p:nvCxnSpPr>
              <p:spPr>
                <a:xfrm>
                  <a:off x="11329035" y="4402998"/>
                  <a:ext cx="1905" cy="5715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70" name="Freeform: Shape 369">
                  <a:extLst>
                    <a:ext uri="{FF2B5EF4-FFF2-40B4-BE49-F238E27FC236}">
                      <a16:creationId xmlns:a16="http://schemas.microsoft.com/office/drawing/2014/main" id="{5E8A0545-BF1D-F1F2-94CF-CA2C8B96FE79}"/>
                    </a:ext>
                  </a:extLst>
                </p:cNvPr>
                <p:cNvSpPr/>
                <p:nvPr/>
              </p:nvSpPr>
              <p:spPr>
                <a:xfrm>
                  <a:off x="11294745" y="4450842"/>
                  <a:ext cx="36195" cy="104775"/>
                </a:xfrm>
                <a:custGeom>
                  <a:avLst/>
                  <a:gdLst>
                    <a:gd name="connsiteX0" fmla="*/ 36195 w 36195"/>
                    <a:gd name="connsiteY0" fmla="*/ 0 h 104775"/>
                    <a:gd name="connsiteX1" fmla="*/ 0 w 36195"/>
                    <a:gd name="connsiteY1" fmla="*/ 36195 h 104775"/>
                    <a:gd name="connsiteX2" fmla="*/ 0 w 36195"/>
                    <a:gd name="connsiteY2" fmla="*/ 70485 h 104775"/>
                    <a:gd name="connsiteX3" fmla="*/ 34290 w 36195"/>
                    <a:gd name="connsiteY3" fmla="*/ 104775 h 104775"/>
                  </a:gdLst>
                  <a:ahLst/>
                  <a:cxnLst>
                    <a:cxn ang="0">
                      <a:pos x="connsiteX0" y="connsiteY0"/>
                    </a:cxn>
                    <a:cxn ang="0">
                      <a:pos x="connsiteX1" y="connsiteY1"/>
                    </a:cxn>
                    <a:cxn ang="0">
                      <a:pos x="connsiteX2" y="connsiteY2"/>
                    </a:cxn>
                    <a:cxn ang="0">
                      <a:pos x="connsiteX3" y="connsiteY3"/>
                    </a:cxn>
                  </a:cxnLst>
                  <a:rect l="l" t="t" r="r" b="b"/>
                  <a:pathLst>
                    <a:path w="36195" h="104775">
                      <a:moveTo>
                        <a:pt x="36195" y="0"/>
                      </a:moveTo>
                      <a:lnTo>
                        <a:pt x="0" y="36195"/>
                      </a:lnTo>
                      <a:lnTo>
                        <a:pt x="0" y="70485"/>
                      </a:lnTo>
                      <a:lnTo>
                        <a:pt x="34290" y="104775"/>
                      </a:lnTo>
                    </a:path>
                  </a:pathLst>
                </a:cu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371" name="Straight Connector 370">
                  <a:extLst>
                    <a:ext uri="{FF2B5EF4-FFF2-40B4-BE49-F238E27FC236}">
                      <a16:creationId xmlns:a16="http://schemas.microsoft.com/office/drawing/2014/main" id="{1B2FFFF4-BC20-0903-EA89-4DC817B62C90}"/>
                    </a:ext>
                  </a:extLst>
                </p:cNvPr>
                <p:cNvCxnSpPr>
                  <a:cxnSpLocks/>
                </p:cNvCxnSpPr>
                <p:nvPr/>
              </p:nvCxnSpPr>
              <p:spPr>
                <a:xfrm>
                  <a:off x="11329035" y="4547369"/>
                  <a:ext cx="1905" cy="5715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72" name="Freeform: Shape 371">
                  <a:extLst>
                    <a:ext uri="{FF2B5EF4-FFF2-40B4-BE49-F238E27FC236}">
                      <a16:creationId xmlns:a16="http://schemas.microsoft.com/office/drawing/2014/main" id="{7DB2ED15-948B-84A8-9259-5DF2A2AA7447}"/>
                    </a:ext>
                  </a:extLst>
                </p:cNvPr>
                <p:cNvSpPr/>
                <p:nvPr/>
              </p:nvSpPr>
              <p:spPr>
                <a:xfrm>
                  <a:off x="11294745" y="4595212"/>
                  <a:ext cx="36195" cy="36195"/>
                </a:xfrm>
                <a:custGeom>
                  <a:avLst/>
                  <a:gdLst>
                    <a:gd name="connsiteX0" fmla="*/ 36195 w 36195"/>
                    <a:gd name="connsiteY0" fmla="*/ 0 h 104775"/>
                    <a:gd name="connsiteX1" fmla="*/ 0 w 36195"/>
                    <a:gd name="connsiteY1" fmla="*/ 36195 h 104775"/>
                    <a:gd name="connsiteX2" fmla="*/ 0 w 36195"/>
                    <a:gd name="connsiteY2" fmla="*/ 70485 h 104775"/>
                    <a:gd name="connsiteX3" fmla="*/ 34290 w 36195"/>
                    <a:gd name="connsiteY3" fmla="*/ 104775 h 104775"/>
                    <a:gd name="connsiteX0" fmla="*/ 36195 w 36195"/>
                    <a:gd name="connsiteY0" fmla="*/ 0 h 99060"/>
                    <a:gd name="connsiteX1" fmla="*/ 0 w 36195"/>
                    <a:gd name="connsiteY1" fmla="*/ 36195 h 99060"/>
                    <a:gd name="connsiteX2" fmla="*/ 0 w 36195"/>
                    <a:gd name="connsiteY2" fmla="*/ 70485 h 99060"/>
                    <a:gd name="connsiteX3" fmla="*/ 34290 w 36195"/>
                    <a:gd name="connsiteY3" fmla="*/ 99060 h 99060"/>
                    <a:gd name="connsiteX0" fmla="*/ 36195 w 36195"/>
                    <a:gd name="connsiteY0" fmla="*/ 0 h 70485"/>
                    <a:gd name="connsiteX1" fmla="*/ 0 w 36195"/>
                    <a:gd name="connsiteY1" fmla="*/ 36195 h 70485"/>
                    <a:gd name="connsiteX2" fmla="*/ 0 w 36195"/>
                    <a:gd name="connsiteY2" fmla="*/ 70485 h 70485"/>
                    <a:gd name="connsiteX0" fmla="*/ 36195 w 36195"/>
                    <a:gd name="connsiteY0" fmla="*/ 0 h 36195"/>
                    <a:gd name="connsiteX1" fmla="*/ 0 w 36195"/>
                    <a:gd name="connsiteY1" fmla="*/ 36195 h 36195"/>
                  </a:gdLst>
                  <a:ahLst/>
                  <a:cxnLst>
                    <a:cxn ang="0">
                      <a:pos x="connsiteX0" y="connsiteY0"/>
                    </a:cxn>
                    <a:cxn ang="0">
                      <a:pos x="connsiteX1" y="connsiteY1"/>
                    </a:cxn>
                  </a:cxnLst>
                  <a:rect l="l" t="t" r="r" b="b"/>
                  <a:pathLst>
                    <a:path w="36195" h="36195">
                      <a:moveTo>
                        <a:pt x="36195" y="0"/>
                      </a:moveTo>
                      <a:lnTo>
                        <a:pt x="0" y="36195"/>
                      </a:lnTo>
                    </a:path>
                  </a:pathLst>
                </a:cu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nvGrpSpPr>
              <p:cNvPr id="73" name="Group 72">
                <a:extLst>
                  <a:ext uri="{FF2B5EF4-FFF2-40B4-BE49-F238E27FC236}">
                    <a16:creationId xmlns:a16="http://schemas.microsoft.com/office/drawing/2014/main" id="{0DB11FF4-C222-3DA4-8834-F959D8945A2E}"/>
                  </a:ext>
                </a:extLst>
              </p:cNvPr>
              <p:cNvGrpSpPr/>
              <p:nvPr/>
            </p:nvGrpSpPr>
            <p:grpSpPr>
              <a:xfrm rot="16200000" flipH="1">
                <a:off x="9421683" y="4233364"/>
                <a:ext cx="173912" cy="216530"/>
                <a:chOff x="2488146" y="1709475"/>
                <a:chExt cx="384031" cy="478135"/>
              </a:xfrm>
            </p:grpSpPr>
            <p:sp>
              <p:nvSpPr>
                <p:cNvPr id="355" name="Teardrop 330">
                  <a:extLst>
                    <a:ext uri="{FF2B5EF4-FFF2-40B4-BE49-F238E27FC236}">
                      <a16:creationId xmlns:a16="http://schemas.microsoft.com/office/drawing/2014/main" id="{3BB8C5E8-8D76-13E2-0E39-EDEA013124CE}"/>
                    </a:ext>
                  </a:extLst>
                </p:cNvPr>
                <p:cNvSpPr/>
                <p:nvPr/>
              </p:nvSpPr>
              <p:spPr>
                <a:xfrm rot="16200000" flipH="1">
                  <a:off x="2441094" y="1756527"/>
                  <a:ext cx="478135" cy="384031"/>
                </a:xfrm>
                <a:custGeom>
                  <a:avLst/>
                  <a:gdLst>
                    <a:gd name="connsiteX0" fmla="*/ 0 w 382141"/>
                    <a:gd name="connsiteY0" fmla="*/ 191071 h 382141"/>
                    <a:gd name="connsiteX1" fmla="*/ 191071 w 382141"/>
                    <a:gd name="connsiteY1" fmla="*/ 0 h 382141"/>
                    <a:gd name="connsiteX2" fmla="*/ 382141 w 382141"/>
                    <a:gd name="connsiteY2" fmla="*/ 0 h 382141"/>
                    <a:gd name="connsiteX3" fmla="*/ 382141 w 382141"/>
                    <a:gd name="connsiteY3" fmla="*/ 191071 h 382141"/>
                    <a:gd name="connsiteX4" fmla="*/ 191070 w 382141"/>
                    <a:gd name="connsiteY4" fmla="*/ 382142 h 382141"/>
                    <a:gd name="connsiteX5" fmla="*/ -1 w 382141"/>
                    <a:gd name="connsiteY5" fmla="*/ 191071 h 382141"/>
                    <a:gd name="connsiteX6" fmla="*/ 0 w 382141"/>
                    <a:gd name="connsiteY6" fmla="*/ 191071 h 382141"/>
                    <a:gd name="connsiteX0" fmla="*/ 1 w 382142"/>
                    <a:gd name="connsiteY0" fmla="*/ 191071 h 382142"/>
                    <a:gd name="connsiteX1" fmla="*/ 191072 w 382142"/>
                    <a:gd name="connsiteY1" fmla="*/ 0 h 382142"/>
                    <a:gd name="connsiteX2" fmla="*/ 382142 w 382142"/>
                    <a:gd name="connsiteY2" fmla="*/ 0 h 382142"/>
                    <a:gd name="connsiteX3" fmla="*/ 381612 w 382142"/>
                    <a:gd name="connsiteY3" fmla="*/ 131019 h 382142"/>
                    <a:gd name="connsiteX4" fmla="*/ 382142 w 382142"/>
                    <a:gd name="connsiteY4" fmla="*/ 191071 h 382142"/>
                    <a:gd name="connsiteX5" fmla="*/ 191071 w 382142"/>
                    <a:gd name="connsiteY5" fmla="*/ 382142 h 382142"/>
                    <a:gd name="connsiteX6" fmla="*/ 0 w 382142"/>
                    <a:gd name="connsiteY6" fmla="*/ 191071 h 382142"/>
                    <a:gd name="connsiteX7" fmla="*/ 1 w 382142"/>
                    <a:gd name="connsiteY7" fmla="*/ 191071 h 382142"/>
                    <a:gd name="connsiteX0" fmla="*/ 1 w 395528"/>
                    <a:gd name="connsiteY0" fmla="*/ 191071 h 382142"/>
                    <a:gd name="connsiteX1" fmla="*/ 191072 w 395528"/>
                    <a:gd name="connsiteY1" fmla="*/ 0 h 382142"/>
                    <a:gd name="connsiteX2" fmla="*/ 382142 w 395528"/>
                    <a:gd name="connsiteY2" fmla="*/ 0 h 382142"/>
                    <a:gd name="connsiteX3" fmla="*/ 379707 w 395528"/>
                    <a:gd name="connsiteY3" fmla="*/ 41483 h 382142"/>
                    <a:gd name="connsiteX4" fmla="*/ 381612 w 395528"/>
                    <a:gd name="connsiteY4" fmla="*/ 131019 h 382142"/>
                    <a:gd name="connsiteX5" fmla="*/ 382142 w 395528"/>
                    <a:gd name="connsiteY5" fmla="*/ 191071 h 382142"/>
                    <a:gd name="connsiteX6" fmla="*/ 191071 w 395528"/>
                    <a:gd name="connsiteY6" fmla="*/ 382142 h 382142"/>
                    <a:gd name="connsiteX7" fmla="*/ 0 w 395528"/>
                    <a:gd name="connsiteY7" fmla="*/ 191071 h 382142"/>
                    <a:gd name="connsiteX8" fmla="*/ 1 w 395528"/>
                    <a:gd name="connsiteY8" fmla="*/ 191071 h 382142"/>
                    <a:gd name="connsiteX0" fmla="*/ 1 w 519407"/>
                    <a:gd name="connsiteY0" fmla="*/ 194856 h 385927"/>
                    <a:gd name="connsiteX1" fmla="*/ 191072 w 519407"/>
                    <a:gd name="connsiteY1" fmla="*/ 3785 h 385927"/>
                    <a:gd name="connsiteX2" fmla="*/ 382142 w 519407"/>
                    <a:gd name="connsiteY2" fmla="*/ 3785 h 385927"/>
                    <a:gd name="connsiteX3" fmla="*/ 519407 w 519407"/>
                    <a:gd name="connsiteY3" fmla="*/ 9708 h 385927"/>
                    <a:gd name="connsiteX4" fmla="*/ 381612 w 519407"/>
                    <a:gd name="connsiteY4" fmla="*/ 134804 h 385927"/>
                    <a:gd name="connsiteX5" fmla="*/ 382142 w 519407"/>
                    <a:gd name="connsiteY5" fmla="*/ 194856 h 385927"/>
                    <a:gd name="connsiteX6" fmla="*/ 191071 w 519407"/>
                    <a:gd name="connsiteY6" fmla="*/ 385927 h 385927"/>
                    <a:gd name="connsiteX7" fmla="*/ 0 w 519407"/>
                    <a:gd name="connsiteY7" fmla="*/ 194856 h 385927"/>
                    <a:gd name="connsiteX8" fmla="*/ 1 w 519407"/>
                    <a:gd name="connsiteY8" fmla="*/ 194856 h 385927"/>
                    <a:gd name="connsiteX0" fmla="*/ 1 w 519407"/>
                    <a:gd name="connsiteY0" fmla="*/ 194856 h 385927"/>
                    <a:gd name="connsiteX1" fmla="*/ 191072 w 519407"/>
                    <a:gd name="connsiteY1" fmla="*/ 3785 h 385927"/>
                    <a:gd name="connsiteX2" fmla="*/ 382142 w 519407"/>
                    <a:gd name="connsiteY2" fmla="*/ 3785 h 385927"/>
                    <a:gd name="connsiteX3" fmla="*/ 519407 w 519407"/>
                    <a:gd name="connsiteY3" fmla="*/ 9708 h 385927"/>
                    <a:gd name="connsiteX4" fmla="*/ 480672 w 519407"/>
                    <a:gd name="connsiteY4" fmla="*/ 188144 h 385927"/>
                    <a:gd name="connsiteX5" fmla="*/ 382142 w 519407"/>
                    <a:gd name="connsiteY5" fmla="*/ 194856 h 385927"/>
                    <a:gd name="connsiteX6" fmla="*/ 191071 w 519407"/>
                    <a:gd name="connsiteY6" fmla="*/ 385927 h 385927"/>
                    <a:gd name="connsiteX7" fmla="*/ 0 w 519407"/>
                    <a:gd name="connsiteY7" fmla="*/ 194856 h 385927"/>
                    <a:gd name="connsiteX8" fmla="*/ 1 w 519407"/>
                    <a:gd name="connsiteY8" fmla="*/ 194856 h 385927"/>
                    <a:gd name="connsiteX0" fmla="*/ 1 w 519407"/>
                    <a:gd name="connsiteY0" fmla="*/ 194856 h 385927"/>
                    <a:gd name="connsiteX1" fmla="*/ 191072 w 519407"/>
                    <a:gd name="connsiteY1" fmla="*/ 3785 h 385927"/>
                    <a:gd name="connsiteX2" fmla="*/ 382142 w 519407"/>
                    <a:gd name="connsiteY2" fmla="*/ 3785 h 385927"/>
                    <a:gd name="connsiteX3" fmla="*/ 519407 w 519407"/>
                    <a:gd name="connsiteY3" fmla="*/ 9708 h 385927"/>
                    <a:gd name="connsiteX4" fmla="*/ 480672 w 519407"/>
                    <a:gd name="connsiteY4" fmla="*/ 188144 h 385927"/>
                    <a:gd name="connsiteX5" fmla="*/ 382142 w 519407"/>
                    <a:gd name="connsiteY5" fmla="*/ 194856 h 385927"/>
                    <a:gd name="connsiteX6" fmla="*/ 191071 w 519407"/>
                    <a:gd name="connsiteY6" fmla="*/ 385927 h 385927"/>
                    <a:gd name="connsiteX7" fmla="*/ 0 w 519407"/>
                    <a:gd name="connsiteY7" fmla="*/ 194856 h 385927"/>
                    <a:gd name="connsiteX8" fmla="*/ 1 w 519407"/>
                    <a:gd name="connsiteY8" fmla="*/ 194856 h 385927"/>
                    <a:gd name="connsiteX0" fmla="*/ 1 w 519407"/>
                    <a:gd name="connsiteY0" fmla="*/ 194856 h 385927"/>
                    <a:gd name="connsiteX1" fmla="*/ 191072 w 519407"/>
                    <a:gd name="connsiteY1" fmla="*/ 3785 h 385927"/>
                    <a:gd name="connsiteX2" fmla="*/ 382142 w 519407"/>
                    <a:gd name="connsiteY2" fmla="*/ 3785 h 385927"/>
                    <a:gd name="connsiteX3" fmla="*/ 519407 w 519407"/>
                    <a:gd name="connsiteY3" fmla="*/ 9708 h 385927"/>
                    <a:gd name="connsiteX4" fmla="*/ 480672 w 519407"/>
                    <a:gd name="connsiteY4" fmla="*/ 188144 h 385927"/>
                    <a:gd name="connsiteX5" fmla="*/ 382142 w 519407"/>
                    <a:gd name="connsiteY5" fmla="*/ 194856 h 385927"/>
                    <a:gd name="connsiteX6" fmla="*/ 191071 w 519407"/>
                    <a:gd name="connsiteY6" fmla="*/ 385927 h 385927"/>
                    <a:gd name="connsiteX7" fmla="*/ 0 w 519407"/>
                    <a:gd name="connsiteY7" fmla="*/ 194856 h 385927"/>
                    <a:gd name="connsiteX8" fmla="*/ 1 w 519407"/>
                    <a:gd name="connsiteY8" fmla="*/ 194856 h 385927"/>
                    <a:gd name="connsiteX0" fmla="*/ 1 w 519407"/>
                    <a:gd name="connsiteY0" fmla="*/ 194856 h 385927"/>
                    <a:gd name="connsiteX1" fmla="*/ 191072 w 519407"/>
                    <a:gd name="connsiteY1" fmla="*/ 3785 h 385927"/>
                    <a:gd name="connsiteX2" fmla="*/ 382142 w 519407"/>
                    <a:gd name="connsiteY2" fmla="*/ 3785 h 385927"/>
                    <a:gd name="connsiteX3" fmla="*/ 519407 w 519407"/>
                    <a:gd name="connsiteY3" fmla="*/ 9708 h 385927"/>
                    <a:gd name="connsiteX4" fmla="*/ 485752 w 519407"/>
                    <a:gd name="connsiteY4" fmla="*/ 198304 h 385927"/>
                    <a:gd name="connsiteX5" fmla="*/ 382142 w 519407"/>
                    <a:gd name="connsiteY5" fmla="*/ 194856 h 385927"/>
                    <a:gd name="connsiteX6" fmla="*/ 191071 w 519407"/>
                    <a:gd name="connsiteY6" fmla="*/ 385927 h 385927"/>
                    <a:gd name="connsiteX7" fmla="*/ 0 w 519407"/>
                    <a:gd name="connsiteY7" fmla="*/ 194856 h 385927"/>
                    <a:gd name="connsiteX8" fmla="*/ 1 w 519407"/>
                    <a:gd name="connsiteY8" fmla="*/ 194856 h 385927"/>
                    <a:gd name="connsiteX0" fmla="*/ 1 w 519407"/>
                    <a:gd name="connsiteY0" fmla="*/ 194856 h 385927"/>
                    <a:gd name="connsiteX1" fmla="*/ 191072 w 519407"/>
                    <a:gd name="connsiteY1" fmla="*/ 3785 h 385927"/>
                    <a:gd name="connsiteX2" fmla="*/ 382142 w 519407"/>
                    <a:gd name="connsiteY2" fmla="*/ 3785 h 385927"/>
                    <a:gd name="connsiteX3" fmla="*/ 519407 w 519407"/>
                    <a:gd name="connsiteY3" fmla="*/ 9708 h 385927"/>
                    <a:gd name="connsiteX4" fmla="*/ 485752 w 519407"/>
                    <a:gd name="connsiteY4" fmla="*/ 198304 h 385927"/>
                    <a:gd name="connsiteX5" fmla="*/ 382142 w 519407"/>
                    <a:gd name="connsiteY5" fmla="*/ 194856 h 385927"/>
                    <a:gd name="connsiteX6" fmla="*/ 191071 w 519407"/>
                    <a:gd name="connsiteY6" fmla="*/ 385927 h 385927"/>
                    <a:gd name="connsiteX7" fmla="*/ 0 w 519407"/>
                    <a:gd name="connsiteY7" fmla="*/ 194856 h 385927"/>
                    <a:gd name="connsiteX8" fmla="*/ 1 w 519407"/>
                    <a:gd name="connsiteY8" fmla="*/ 194856 h 385927"/>
                    <a:gd name="connsiteX0" fmla="*/ 1 w 519407"/>
                    <a:gd name="connsiteY0" fmla="*/ 191071 h 382142"/>
                    <a:gd name="connsiteX1" fmla="*/ 191072 w 519407"/>
                    <a:gd name="connsiteY1" fmla="*/ 0 h 382142"/>
                    <a:gd name="connsiteX2" fmla="*/ 382142 w 519407"/>
                    <a:gd name="connsiteY2" fmla="*/ 0 h 382142"/>
                    <a:gd name="connsiteX3" fmla="*/ 519407 w 519407"/>
                    <a:gd name="connsiteY3" fmla="*/ 5923 h 382142"/>
                    <a:gd name="connsiteX4" fmla="*/ 485752 w 519407"/>
                    <a:gd name="connsiteY4" fmla="*/ 194519 h 382142"/>
                    <a:gd name="connsiteX5" fmla="*/ 382142 w 519407"/>
                    <a:gd name="connsiteY5" fmla="*/ 191071 h 382142"/>
                    <a:gd name="connsiteX6" fmla="*/ 191071 w 519407"/>
                    <a:gd name="connsiteY6" fmla="*/ 382142 h 382142"/>
                    <a:gd name="connsiteX7" fmla="*/ 0 w 519407"/>
                    <a:gd name="connsiteY7" fmla="*/ 191071 h 382142"/>
                    <a:gd name="connsiteX8" fmla="*/ 1 w 519407"/>
                    <a:gd name="connsiteY8" fmla="*/ 191071 h 382142"/>
                    <a:gd name="connsiteX0" fmla="*/ 1 w 519407"/>
                    <a:gd name="connsiteY0" fmla="*/ 191071 h 382142"/>
                    <a:gd name="connsiteX1" fmla="*/ 191072 w 519407"/>
                    <a:gd name="connsiteY1" fmla="*/ 0 h 382142"/>
                    <a:gd name="connsiteX2" fmla="*/ 382142 w 519407"/>
                    <a:gd name="connsiteY2" fmla="*/ 0 h 382142"/>
                    <a:gd name="connsiteX3" fmla="*/ 519407 w 519407"/>
                    <a:gd name="connsiteY3" fmla="*/ 5923 h 382142"/>
                    <a:gd name="connsiteX4" fmla="*/ 485752 w 519407"/>
                    <a:gd name="connsiteY4" fmla="*/ 194519 h 382142"/>
                    <a:gd name="connsiteX5" fmla="*/ 382142 w 519407"/>
                    <a:gd name="connsiteY5" fmla="*/ 191071 h 382142"/>
                    <a:gd name="connsiteX6" fmla="*/ 191071 w 519407"/>
                    <a:gd name="connsiteY6" fmla="*/ 382142 h 382142"/>
                    <a:gd name="connsiteX7" fmla="*/ 0 w 519407"/>
                    <a:gd name="connsiteY7" fmla="*/ 191071 h 382142"/>
                    <a:gd name="connsiteX8" fmla="*/ 1 w 519407"/>
                    <a:gd name="connsiteY8" fmla="*/ 191071 h 382142"/>
                    <a:gd name="connsiteX0" fmla="*/ 1 w 519410"/>
                    <a:gd name="connsiteY0" fmla="*/ 191071 h 382142"/>
                    <a:gd name="connsiteX1" fmla="*/ 191072 w 519410"/>
                    <a:gd name="connsiteY1" fmla="*/ 0 h 382142"/>
                    <a:gd name="connsiteX2" fmla="*/ 382142 w 519410"/>
                    <a:gd name="connsiteY2" fmla="*/ 0 h 382142"/>
                    <a:gd name="connsiteX3" fmla="*/ 519410 w 519410"/>
                    <a:gd name="connsiteY3" fmla="*/ 211 h 382142"/>
                    <a:gd name="connsiteX4" fmla="*/ 485752 w 519410"/>
                    <a:gd name="connsiteY4" fmla="*/ 194519 h 382142"/>
                    <a:gd name="connsiteX5" fmla="*/ 382142 w 519410"/>
                    <a:gd name="connsiteY5" fmla="*/ 191071 h 382142"/>
                    <a:gd name="connsiteX6" fmla="*/ 191071 w 519410"/>
                    <a:gd name="connsiteY6" fmla="*/ 382142 h 382142"/>
                    <a:gd name="connsiteX7" fmla="*/ 0 w 519410"/>
                    <a:gd name="connsiteY7" fmla="*/ 191071 h 382142"/>
                    <a:gd name="connsiteX8" fmla="*/ 1 w 519410"/>
                    <a:gd name="connsiteY8" fmla="*/ 191071 h 382142"/>
                    <a:gd name="connsiteX0" fmla="*/ 1 w 513695"/>
                    <a:gd name="connsiteY0" fmla="*/ 191071 h 382142"/>
                    <a:gd name="connsiteX1" fmla="*/ 191072 w 513695"/>
                    <a:gd name="connsiteY1" fmla="*/ 0 h 382142"/>
                    <a:gd name="connsiteX2" fmla="*/ 382142 w 513695"/>
                    <a:gd name="connsiteY2" fmla="*/ 0 h 382142"/>
                    <a:gd name="connsiteX3" fmla="*/ 513695 w 513695"/>
                    <a:gd name="connsiteY3" fmla="*/ 211 h 382142"/>
                    <a:gd name="connsiteX4" fmla="*/ 485752 w 513695"/>
                    <a:gd name="connsiteY4" fmla="*/ 194519 h 382142"/>
                    <a:gd name="connsiteX5" fmla="*/ 382142 w 513695"/>
                    <a:gd name="connsiteY5" fmla="*/ 191071 h 382142"/>
                    <a:gd name="connsiteX6" fmla="*/ 191071 w 513695"/>
                    <a:gd name="connsiteY6" fmla="*/ 382142 h 382142"/>
                    <a:gd name="connsiteX7" fmla="*/ 0 w 513695"/>
                    <a:gd name="connsiteY7" fmla="*/ 191071 h 382142"/>
                    <a:gd name="connsiteX8" fmla="*/ 1 w 513695"/>
                    <a:gd name="connsiteY8" fmla="*/ 191071 h 382142"/>
                    <a:gd name="connsiteX0" fmla="*/ 1 w 513695"/>
                    <a:gd name="connsiteY0" fmla="*/ 192451 h 383522"/>
                    <a:gd name="connsiteX1" fmla="*/ 191072 w 513695"/>
                    <a:gd name="connsiteY1" fmla="*/ 1380 h 383522"/>
                    <a:gd name="connsiteX2" fmla="*/ 382142 w 513695"/>
                    <a:gd name="connsiteY2" fmla="*/ 1380 h 383522"/>
                    <a:gd name="connsiteX3" fmla="*/ 513695 w 513695"/>
                    <a:gd name="connsiteY3" fmla="*/ 1591 h 383522"/>
                    <a:gd name="connsiteX4" fmla="*/ 485752 w 513695"/>
                    <a:gd name="connsiteY4" fmla="*/ 195899 h 383522"/>
                    <a:gd name="connsiteX5" fmla="*/ 382142 w 513695"/>
                    <a:gd name="connsiteY5" fmla="*/ 192451 h 383522"/>
                    <a:gd name="connsiteX6" fmla="*/ 191071 w 513695"/>
                    <a:gd name="connsiteY6" fmla="*/ 383522 h 383522"/>
                    <a:gd name="connsiteX7" fmla="*/ 0 w 513695"/>
                    <a:gd name="connsiteY7" fmla="*/ 192451 h 383522"/>
                    <a:gd name="connsiteX8" fmla="*/ 1 w 513695"/>
                    <a:gd name="connsiteY8" fmla="*/ 192451 h 383522"/>
                    <a:gd name="connsiteX0" fmla="*/ 1 w 498458"/>
                    <a:gd name="connsiteY0" fmla="*/ 191071 h 382142"/>
                    <a:gd name="connsiteX1" fmla="*/ 191072 w 498458"/>
                    <a:gd name="connsiteY1" fmla="*/ 0 h 382142"/>
                    <a:gd name="connsiteX2" fmla="*/ 382142 w 498458"/>
                    <a:gd name="connsiteY2" fmla="*/ 0 h 382142"/>
                    <a:gd name="connsiteX3" fmla="*/ 498458 w 498458"/>
                    <a:gd name="connsiteY3" fmla="*/ 4024 h 382142"/>
                    <a:gd name="connsiteX4" fmla="*/ 485752 w 498458"/>
                    <a:gd name="connsiteY4" fmla="*/ 194519 h 382142"/>
                    <a:gd name="connsiteX5" fmla="*/ 382142 w 498458"/>
                    <a:gd name="connsiteY5" fmla="*/ 191071 h 382142"/>
                    <a:gd name="connsiteX6" fmla="*/ 191071 w 498458"/>
                    <a:gd name="connsiteY6" fmla="*/ 382142 h 382142"/>
                    <a:gd name="connsiteX7" fmla="*/ 0 w 498458"/>
                    <a:gd name="connsiteY7" fmla="*/ 191071 h 382142"/>
                    <a:gd name="connsiteX8" fmla="*/ 1 w 498458"/>
                    <a:gd name="connsiteY8" fmla="*/ 191071 h 382142"/>
                    <a:gd name="connsiteX0" fmla="*/ 1 w 502897"/>
                    <a:gd name="connsiteY0" fmla="*/ 191071 h 382142"/>
                    <a:gd name="connsiteX1" fmla="*/ 191072 w 502897"/>
                    <a:gd name="connsiteY1" fmla="*/ 0 h 382142"/>
                    <a:gd name="connsiteX2" fmla="*/ 382142 w 502897"/>
                    <a:gd name="connsiteY2" fmla="*/ 0 h 382142"/>
                    <a:gd name="connsiteX3" fmla="*/ 498458 w 502897"/>
                    <a:gd name="connsiteY3" fmla="*/ 4024 h 382142"/>
                    <a:gd name="connsiteX4" fmla="*/ 502897 w 502897"/>
                    <a:gd name="connsiteY4" fmla="*/ 194519 h 382142"/>
                    <a:gd name="connsiteX5" fmla="*/ 382142 w 502897"/>
                    <a:gd name="connsiteY5" fmla="*/ 191071 h 382142"/>
                    <a:gd name="connsiteX6" fmla="*/ 191071 w 502897"/>
                    <a:gd name="connsiteY6" fmla="*/ 382142 h 382142"/>
                    <a:gd name="connsiteX7" fmla="*/ 0 w 502897"/>
                    <a:gd name="connsiteY7" fmla="*/ 191071 h 382142"/>
                    <a:gd name="connsiteX8" fmla="*/ 1 w 502897"/>
                    <a:gd name="connsiteY8" fmla="*/ 191071 h 382142"/>
                    <a:gd name="connsiteX0" fmla="*/ 1 w 498458"/>
                    <a:gd name="connsiteY0" fmla="*/ 191071 h 382142"/>
                    <a:gd name="connsiteX1" fmla="*/ 191072 w 498458"/>
                    <a:gd name="connsiteY1" fmla="*/ 0 h 382142"/>
                    <a:gd name="connsiteX2" fmla="*/ 382142 w 498458"/>
                    <a:gd name="connsiteY2" fmla="*/ 0 h 382142"/>
                    <a:gd name="connsiteX3" fmla="*/ 498458 w 498458"/>
                    <a:gd name="connsiteY3" fmla="*/ 4024 h 382142"/>
                    <a:gd name="connsiteX4" fmla="*/ 495280 w 498458"/>
                    <a:gd name="connsiteY4" fmla="*/ 183092 h 382142"/>
                    <a:gd name="connsiteX5" fmla="*/ 382142 w 498458"/>
                    <a:gd name="connsiteY5" fmla="*/ 191071 h 382142"/>
                    <a:gd name="connsiteX6" fmla="*/ 191071 w 498458"/>
                    <a:gd name="connsiteY6" fmla="*/ 382142 h 382142"/>
                    <a:gd name="connsiteX7" fmla="*/ 0 w 498458"/>
                    <a:gd name="connsiteY7" fmla="*/ 191071 h 382142"/>
                    <a:gd name="connsiteX8" fmla="*/ 1 w 498458"/>
                    <a:gd name="connsiteY8" fmla="*/ 191071 h 382142"/>
                    <a:gd name="connsiteX0" fmla="*/ 1 w 500995"/>
                    <a:gd name="connsiteY0" fmla="*/ 191071 h 382142"/>
                    <a:gd name="connsiteX1" fmla="*/ 191072 w 500995"/>
                    <a:gd name="connsiteY1" fmla="*/ 0 h 382142"/>
                    <a:gd name="connsiteX2" fmla="*/ 382142 w 500995"/>
                    <a:gd name="connsiteY2" fmla="*/ 0 h 382142"/>
                    <a:gd name="connsiteX3" fmla="*/ 498458 w 500995"/>
                    <a:gd name="connsiteY3" fmla="*/ 4024 h 382142"/>
                    <a:gd name="connsiteX4" fmla="*/ 500995 w 500995"/>
                    <a:gd name="connsiteY4" fmla="*/ 183092 h 382142"/>
                    <a:gd name="connsiteX5" fmla="*/ 382142 w 500995"/>
                    <a:gd name="connsiteY5" fmla="*/ 191071 h 382142"/>
                    <a:gd name="connsiteX6" fmla="*/ 191071 w 500995"/>
                    <a:gd name="connsiteY6" fmla="*/ 382142 h 382142"/>
                    <a:gd name="connsiteX7" fmla="*/ 0 w 500995"/>
                    <a:gd name="connsiteY7" fmla="*/ 191071 h 382142"/>
                    <a:gd name="connsiteX8" fmla="*/ 1 w 500995"/>
                    <a:gd name="connsiteY8" fmla="*/ 191071 h 382142"/>
                    <a:gd name="connsiteX0" fmla="*/ 1 w 500995"/>
                    <a:gd name="connsiteY0" fmla="*/ 192960 h 384031"/>
                    <a:gd name="connsiteX1" fmla="*/ 191072 w 500995"/>
                    <a:gd name="connsiteY1" fmla="*/ 1889 h 384031"/>
                    <a:gd name="connsiteX2" fmla="*/ 382142 w 500995"/>
                    <a:gd name="connsiteY2" fmla="*/ 1889 h 384031"/>
                    <a:gd name="connsiteX3" fmla="*/ 477506 w 500995"/>
                    <a:gd name="connsiteY3" fmla="*/ 200 h 384031"/>
                    <a:gd name="connsiteX4" fmla="*/ 500995 w 500995"/>
                    <a:gd name="connsiteY4" fmla="*/ 184981 h 384031"/>
                    <a:gd name="connsiteX5" fmla="*/ 382142 w 500995"/>
                    <a:gd name="connsiteY5" fmla="*/ 192960 h 384031"/>
                    <a:gd name="connsiteX6" fmla="*/ 191071 w 500995"/>
                    <a:gd name="connsiteY6" fmla="*/ 384031 h 384031"/>
                    <a:gd name="connsiteX7" fmla="*/ 0 w 500995"/>
                    <a:gd name="connsiteY7" fmla="*/ 192960 h 384031"/>
                    <a:gd name="connsiteX8" fmla="*/ 1 w 500995"/>
                    <a:gd name="connsiteY8" fmla="*/ 192960 h 384031"/>
                    <a:gd name="connsiteX0" fmla="*/ 1 w 478135"/>
                    <a:gd name="connsiteY0" fmla="*/ 192960 h 384031"/>
                    <a:gd name="connsiteX1" fmla="*/ 191072 w 478135"/>
                    <a:gd name="connsiteY1" fmla="*/ 1889 h 384031"/>
                    <a:gd name="connsiteX2" fmla="*/ 382142 w 478135"/>
                    <a:gd name="connsiteY2" fmla="*/ 1889 h 384031"/>
                    <a:gd name="connsiteX3" fmla="*/ 477506 w 478135"/>
                    <a:gd name="connsiteY3" fmla="*/ 200 h 384031"/>
                    <a:gd name="connsiteX4" fmla="*/ 478135 w 478135"/>
                    <a:gd name="connsiteY4" fmla="*/ 188791 h 384031"/>
                    <a:gd name="connsiteX5" fmla="*/ 382142 w 478135"/>
                    <a:gd name="connsiteY5" fmla="*/ 192960 h 384031"/>
                    <a:gd name="connsiteX6" fmla="*/ 191071 w 478135"/>
                    <a:gd name="connsiteY6" fmla="*/ 384031 h 384031"/>
                    <a:gd name="connsiteX7" fmla="*/ 0 w 478135"/>
                    <a:gd name="connsiteY7" fmla="*/ 192960 h 384031"/>
                    <a:gd name="connsiteX8" fmla="*/ 1 w 478135"/>
                    <a:gd name="connsiteY8" fmla="*/ 192960 h 384031"/>
                    <a:gd name="connsiteX0" fmla="*/ 1 w 478135"/>
                    <a:gd name="connsiteY0" fmla="*/ 192960 h 384031"/>
                    <a:gd name="connsiteX1" fmla="*/ 191072 w 478135"/>
                    <a:gd name="connsiteY1" fmla="*/ 1889 h 384031"/>
                    <a:gd name="connsiteX2" fmla="*/ 382142 w 478135"/>
                    <a:gd name="connsiteY2" fmla="*/ 1889 h 384031"/>
                    <a:gd name="connsiteX3" fmla="*/ 477506 w 478135"/>
                    <a:gd name="connsiteY3" fmla="*/ 200 h 384031"/>
                    <a:gd name="connsiteX4" fmla="*/ 478135 w 478135"/>
                    <a:gd name="connsiteY4" fmla="*/ 188791 h 384031"/>
                    <a:gd name="connsiteX5" fmla="*/ 382142 w 478135"/>
                    <a:gd name="connsiteY5" fmla="*/ 192960 h 384031"/>
                    <a:gd name="connsiteX6" fmla="*/ 191071 w 478135"/>
                    <a:gd name="connsiteY6" fmla="*/ 384031 h 384031"/>
                    <a:gd name="connsiteX7" fmla="*/ 0 w 478135"/>
                    <a:gd name="connsiteY7" fmla="*/ 192960 h 384031"/>
                    <a:gd name="connsiteX8" fmla="*/ 1 w 478135"/>
                    <a:gd name="connsiteY8" fmla="*/ 192960 h 38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135" h="384031">
                      <a:moveTo>
                        <a:pt x="1" y="192960"/>
                      </a:moveTo>
                      <a:cubicBezTo>
                        <a:pt x="1" y="87434"/>
                        <a:pt x="85546" y="1889"/>
                        <a:pt x="191072" y="1889"/>
                      </a:cubicBezTo>
                      <a:lnTo>
                        <a:pt x="382142" y="1889"/>
                      </a:lnTo>
                      <a:cubicBezTo>
                        <a:pt x="429881" y="1608"/>
                        <a:pt x="473784" y="-681"/>
                        <a:pt x="477506" y="200"/>
                      </a:cubicBezTo>
                      <a:cubicBezTo>
                        <a:pt x="477421" y="4894"/>
                        <a:pt x="475189" y="120680"/>
                        <a:pt x="478135" y="188791"/>
                      </a:cubicBezTo>
                      <a:cubicBezTo>
                        <a:pt x="374172" y="191028"/>
                        <a:pt x="387680" y="184373"/>
                        <a:pt x="382142" y="192960"/>
                      </a:cubicBezTo>
                      <a:cubicBezTo>
                        <a:pt x="382142" y="298486"/>
                        <a:pt x="296597" y="384031"/>
                        <a:pt x="191071" y="384031"/>
                      </a:cubicBezTo>
                      <a:cubicBezTo>
                        <a:pt x="85545" y="384031"/>
                        <a:pt x="0" y="298486"/>
                        <a:pt x="0" y="192960"/>
                      </a:cubicBezTo>
                      <a:lnTo>
                        <a:pt x="1" y="192960"/>
                      </a:lnTo>
                      <a:close/>
                    </a:path>
                  </a:pathLst>
                </a:custGeom>
                <a:solidFill>
                  <a:schemeClr val="bg1">
                    <a:lumMod val="8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56" name="Oval 355">
                  <a:extLst>
                    <a:ext uri="{FF2B5EF4-FFF2-40B4-BE49-F238E27FC236}">
                      <a16:creationId xmlns:a16="http://schemas.microsoft.com/office/drawing/2014/main" id="{AC121DBC-558A-E0E1-1BF3-959E84B042E0}"/>
                    </a:ext>
                  </a:extLst>
                </p:cNvPr>
                <p:cNvSpPr/>
                <p:nvPr/>
              </p:nvSpPr>
              <p:spPr>
                <a:xfrm rot="16200000" flipH="1">
                  <a:off x="2560507" y="1766017"/>
                  <a:ext cx="252014" cy="252014"/>
                </a:xfrm>
                <a:prstGeom prst="ellipse">
                  <a:avLst/>
                </a:prstGeom>
                <a:solidFill>
                  <a:srgbClr val="F2F2F2"/>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357" name="Straight Connector 356">
                  <a:extLst>
                    <a:ext uri="{FF2B5EF4-FFF2-40B4-BE49-F238E27FC236}">
                      <a16:creationId xmlns:a16="http://schemas.microsoft.com/office/drawing/2014/main" id="{B4E0750F-5AE6-A800-F3E7-D9BDC97E131C}"/>
                    </a:ext>
                  </a:extLst>
                </p:cNvPr>
                <p:cNvCxnSpPr>
                  <a:cxnSpLocks/>
                  <a:stCxn id="356" idx="1"/>
                  <a:endCxn id="356" idx="5"/>
                </p:cNvCxnSpPr>
                <p:nvPr/>
              </p:nvCxnSpPr>
              <p:spPr>
                <a:xfrm rot="16200000" flipH="1">
                  <a:off x="2597414" y="1802924"/>
                  <a:ext cx="178200" cy="1782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CC3B2DA2-ED50-C3A6-1062-6C5194CE7921}"/>
                    </a:ext>
                  </a:extLst>
                </p:cNvPr>
                <p:cNvCxnSpPr>
                  <a:cxnSpLocks/>
                  <a:stCxn id="356" idx="0"/>
                  <a:endCxn id="356" idx="4"/>
                </p:cNvCxnSpPr>
                <p:nvPr/>
              </p:nvCxnSpPr>
              <p:spPr>
                <a:xfrm rot="16200000" flipH="1">
                  <a:off x="2686514" y="1766017"/>
                  <a:ext cx="0" cy="25201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433A9B33-689B-7B41-E927-D7F8BE3E65BD}"/>
                    </a:ext>
                  </a:extLst>
                </p:cNvPr>
                <p:cNvCxnSpPr>
                  <a:cxnSpLocks/>
                  <a:stCxn id="356" idx="7"/>
                  <a:endCxn id="356" idx="3"/>
                </p:cNvCxnSpPr>
                <p:nvPr/>
              </p:nvCxnSpPr>
              <p:spPr>
                <a:xfrm rot="16200000">
                  <a:off x="2597414" y="1802924"/>
                  <a:ext cx="178200" cy="1782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8C536FC3-5785-323D-85CD-8A02CAFB0E0D}"/>
                    </a:ext>
                  </a:extLst>
                </p:cNvPr>
                <p:cNvCxnSpPr>
                  <a:cxnSpLocks/>
                  <a:stCxn id="356" idx="6"/>
                  <a:endCxn id="356" idx="2"/>
                </p:cNvCxnSpPr>
                <p:nvPr/>
              </p:nvCxnSpPr>
              <p:spPr>
                <a:xfrm rot="16200000">
                  <a:off x="2560507" y="1892024"/>
                  <a:ext cx="25201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4" name="Rectangle 73">
                <a:extLst>
                  <a:ext uri="{FF2B5EF4-FFF2-40B4-BE49-F238E27FC236}">
                    <a16:creationId xmlns:a16="http://schemas.microsoft.com/office/drawing/2014/main" id="{B6D57A6B-641C-7B12-45D7-815F82C5DCAE}"/>
                  </a:ext>
                </a:extLst>
              </p:cNvPr>
              <p:cNvSpPr/>
              <p:nvPr/>
            </p:nvSpPr>
            <p:spPr>
              <a:xfrm>
                <a:off x="9834631" y="4253247"/>
                <a:ext cx="41976" cy="175340"/>
              </a:xfrm>
              <a:prstGeom prst="rect">
                <a:avLst/>
              </a:prstGeom>
              <a:solidFill>
                <a:schemeClr val="bg1">
                  <a:lumMod val="9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5" name="Rectangle 74">
                <a:extLst>
                  <a:ext uri="{FF2B5EF4-FFF2-40B4-BE49-F238E27FC236}">
                    <a16:creationId xmlns:a16="http://schemas.microsoft.com/office/drawing/2014/main" id="{C5CC4D1D-F800-398E-DD22-CE5F33AC81B5}"/>
                  </a:ext>
                </a:extLst>
              </p:cNvPr>
              <p:cNvSpPr/>
              <p:nvPr/>
            </p:nvSpPr>
            <p:spPr>
              <a:xfrm>
                <a:off x="9165827" y="4253247"/>
                <a:ext cx="41976" cy="175340"/>
              </a:xfrm>
              <a:prstGeom prst="rect">
                <a:avLst/>
              </a:prstGeom>
              <a:solidFill>
                <a:schemeClr val="bg1">
                  <a:lumMod val="9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76" name="Group 75">
                <a:extLst>
                  <a:ext uri="{FF2B5EF4-FFF2-40B4-BE49-F238E27FC236}">
                    <a16:creationId xmlns:a16="http://schemas.microsoft.com/office/drawing/2014/main" id="{A4873195-A971-6ED4-8B4C-B52A44797D9F}"/>
                  </a:ext>
                </a:extLst>
              </p:cNvPr>
              <p:cNvGrpSpPr/>
              <p:nvPr/>
            </p:nvGrpSpPr>
            <p:grpSpPr>
              <a:xfrm>
                <a:off x="9711402" y="4200443"/>
                <a:ext cx="67359" cy="292799"/>
                <a:chOff x="8798475" y="5721168"/>
                <a:chExt cx="73544" cy="524837"/>
              </a:xfrm>
            </p:grpSpPr>
            <p:grpSp>
              <p:nvGrpSpPr>
                <p:cNvPr id="336" name="Group 335">
                  <a:extLst>
                    <a:ext uri="{FF2B5EF4-FFF2-40B4-BE49-F238E27FC236}">
                      <a16:creationId xmlns:a16="http://schemas.microsoft.com/office/drawing/2014/main" id="{75D4DBE6-76F7-D0EE-064B-FF01B1343EEA}"/>
                    </a:ext>
                  </a:extLst>
                </p:cNvPr>
                <p:cNvGrpSpPr/>
                <p:nvPr/>
              </p:nvGrpSpPr>
              <p:grpSpPr>
                <a:xfrm>
                  <a:off x="8799533" y="5721917"/>
                  <a:ext cx="72486" cy="524088"/>
                  <a:chOff x="10874242" y="3838575"/>
                  <a:chExt cx="108083" cy="782955"/>
                </a:xfrm>
              </p:grpSpPr>
              <p:sp>
                <p:nvSpPr>
                  <p:cNvPr id="338" name="Rectangle 337">
                    <a:extLst>
                      <a:ext uri="{FF2B5EF4-FFF2-40B4-BE49-F238E27FC236}">
                        <a16:creationId xmlns:a16="http://schemas.microsoft.com/office/drawing/2014/main" id="{9F95FEBB-0E54-253E-27EB-504535D20F34}"/>
                      </a:ext>
                    </a:extLst>
                  </p:cNvPr>
                  <p:cNvSpPr/>
                  <p:nvPr/>
                </p:nvSpPr>
                <p:spPr>
                  <a:xfrm>
                    <a:off x="10874242" y="3838575"/>
                    <a:ext cx="108083" cy="782955"/>
                  </a:xfrm>
                  <a:prstGeom prst="rect">
                    <a:avLst/>
                  </a:prstGeom>
                  <a:solidFill>
                    <a:schemeClr val="bg1"/>
                  </a:solidFill>
                  <a:ln w="6350">
                    <a:solidFill>
                      <a:srgbClr val="29A8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339" name="Straight Connector 338">
                    <a:extLst>
                      <a:ext uri="{FF2B5EF4-FFF2-40B4-BE49-F238E27FC236}">
                        <a16:creationId xmlns:a16="http://schemas.microsoft.com/office/drawing/2014/main" id="{DA4F89F5-C92C-AB07-85F8-B4158D81B2D1}"/>
                      </a:ext>
                    </a:extLst>
                  </p:cNvPr>
                  <p:cNvCxnSpPr>
                    <a:cxnSpLocks/>
                  </p:cNvCxnSpPr>
                  <p:nvPr/>
                </p:nvCxnSpPr>
                <p:spPr>
                  <a:xfrm>
                    <a:off x="10948035" y="3916899"/>
                    <a:ext cx="0" cy="45501"/>
                  </a:xfrm>
                  <a:prstGeom prst="line">
                    <a:avLst/>
                  </a:prstGeom>
                  <a:ln w="6350" cap="rnd">
                    <a:solidFill>
                      <a:srgbClr val="D85A30"/>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9C99574C-68A1-831B-96B8-A7DC955D133A}"/>
                      </a:ext>
                    </a:extLst>
                  </p:cNvPr>
                  <p:cNvCxnSpPr>
                    <a:cxnSpLocks/>
                  </p:cNvCxnSpPr>
                  <p:nvPr/>
                </p:nvCxnSpPr>
                <p:spPr>
                  <a:xfrm>
                    <a:off x="10948035" y="4010244"/>
                    <a:ext cx="0" cy="45501"/>
                  </a:xfrm>
                  <a:prstGeom prst="line">
                    <a:avLst/>
                  </a:prstGeom>
                  <a:ln w="6350" cap="rnd">
                    <a:solidFill>
                      <a:srgbClr val="D85A30"/>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51E0BFE8-6B81-58FF-6FA2-B8FFC3A6B723}"/>
                      </a:ext>
                    </a:extLst>
                  </p:cNvPr>
                  <p:cNvCxnSpPr>
                    <a:cxnSpLocks/>
                  </p:cNvCxnSpPr>
                  <p:nvPr/>
                </p:nvCxnSpPr>
                <p:spPr>
                  <a:xfrm>
                    <a:off x="10948035" y="4099151"/>
                    <a:ext cx="0" cy="45501"/>
                  </a:xfrm>
                  <a:prstGeom prst="line">
                    <a:avLst/>
                  </a:prstGeom>
                  <a:ln w="6350" cap="rnd">
                    <a:solidFill>
                      <a:srgbClr val="D85A30"/>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93AA9007-47B8-3FCE-BF61-FA1E1692F459}"/>
                      </a:ext>
                    </a:extLst>
                  </p:cNvPr>
                  <p:cNvCxnSpPr>
                    <a:cxnSpLocks/>
                  </p:cNvCxnSpPr>
                  <p:nvPr/>
                </p:nvCxnSpPr>
                <p:spPr>
                  <a:xfrm>
                    <a:off x="10948035" y="4192496"/>
                    <a:ext cx="0" cy="45501"/>
                  </a:xfrm>
                  <a:prstGeom prst="line">
                    <a:avLst/>
                  </a:prstGeom>
                  <a:ln w="6350" cap="rnd">
                    <a:solidFill>
                      <a:srgbClr val="29A8DF"/>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4C3AFE24-C19E-30C8-B182-E7BF71B52AD1}"/>
                      </a:ext>
                    </a:extLst>
                  </p:cNvPr>
                  <p:cNvCxnSpPr>
                    <a:cxnSpLocks/>
                  </p:cNvCxnSpPr>
                  <p:nvPr/>
                </p:nvCxnSpPr>
                <p:spPr>
                  <a:xfrm>
                    <a:off x="10948035" y="4288374"/>
                    <a:ext cx="0" cy="45501"/>
                  </a:xfrm>
                  <a:prstGeom prst="line">
                    <a:avLst/>
                  </a:prstGeom>
                  <a:ln w="6350" cap="rnd">
                    <a:solidFill>
                      <a:srgbClr val="29A8DF"/>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6B873088-E876-A033-E800-DC135D690D8C}"/>
                      </a:ext>
                    </a:extLst>
                  </p:cNvPr>
                  <p:cNvCxnSpPr>
                    <a:cxnSpLocks/>
                  </p:cNvCxnSpPr>
                  <p:nvPr/>
                </p:nvCxnSpPr>
                <p:spPr>
                  <a:xfrm>
                    <a:off x="10948035" y="4377281"/>
                    <a:ext cx="0" cy="45501"/>
                  </a:xfrm>
                  <a:prstGeom prst="line">
                    <a:avLst/>
                  </a:prstGeom>
                  <a:ln w="6350" cap="rnd">
                    <a:solidFill>
                      <a:srgbClr val="29A8DF"/>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4EFEFC01-18E3-99B1-7641-D5582855AC12}"/>
                      </a:ext>
                    </a:extLst>
                  </p:cNvPr>
                  <p:cNvCxnSpPr>
                    <a:cxnSpLocks/>
                  </p:cNvCxnSpPr>
                  <p:nvPr/>
                </p:nvCxnSpPr>
                <p:spPr>
                  <a:xfrm>
                    <a:off x="10948035" y="4470626"/>
                    <a:ext cx="0" cy="45501"/>
                  </a:xfrm>
                  <a:prstGeom prst="line">
                    <a:avLst/>
                  </a:prstGeom>
                  <a:ln w="6350" cap="rnd">
                    <a:solidFill>
                      <a:srgbClr val="29A8DF"/>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6E3F7BD2-E109-2F90-35C0-49BB37E81DC5}"/>
                      </a:ext>
                    </a:extLst>
                  </p:cNvPr>
                  <p:cNvCxnSpPr>
                    <a:cxnSpLocks/>
                  </p:cNvCxnSpPr>
                  <p:nvPr/>
                </p:nvCxnSpPr>
                <p:spPr>
                  <a:xfrm>
                    <a:off x="10906125" y="3941664"/>
                    <a:ext cx="0" cy="45501"/>
                  </a:xfrm>
                  <a:prstGeom prst="line">
                    <a:avLst/>
                  </a:prstGeom>
                  <a:ln w="6350" cap="rnd">
                    <a:solidFill>
                      <a:srgbClr val="D85A30"/>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383EC211-1D0D-624A-7BD2-0DBB5EFBF832}"/>
                      </a:ext>
                    </a:extLst>
                  </p:cNvPr>
                  <p:cNvCxnSpPr>
                    <a:cxnSpLocks/>
                  </p:cNvCxnSpPr>
                  <p:nvPr/>
                </p:nvCxnSpPr>
                <p:spPr>
                  <a:xfrm>
                    <a:off x="10906125" y="4035009"/>
                    <a:ext cx="0" cy="45501"/>
                  </a:xfrm>
                  <a:prstGeom prst="line">
                    <a:avLst/>
                  </a:prstGeom>
                  <a:ln w="6350" cap="rnd">
                    <a:solidFill>
                      <a:srgbClr val="D85A30"/>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a:extLst>
                      <a:ext uri="{FF2B5EF4-FFF2-40B4-BE49-F238E27FC236}">
                        <a16:creationId xmlns:a16="http://schemas.microsoft.com/office/drawing/2014/main" id="{3FC488D1-D92D-8822-3A50-6B3C91D53D4A}"/>
                      </a:ext>
                    </a:extLst>
                  </p:cNvPr>
                  <p:cNvCxnSpPr>
                    <a:cxnSpLocks/>
                  </p:cNvCxnSpPr>
                  <p:nvPr/>
                </p:nvCxnSpPr>
                <p:spPr>
                  <a:xfrm>
                    <a:off x="10906125" y="4123916"/>
                    <a:ext cx="0" cy="45501"/>
                  </a:xfrm>
                  <a:prstGeom prst="line">
                    <a:avLst/>
                  </a:prstGeom>
                  <a:ln w="6350" cap="rnd">
                    <a:solidFill>
                      <a:srgbClr val="D85A30"/>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7811E6BD-80F7-2CA0-3F8B-0EE62B0BB5E6}"/>
                      </a:ext>
                    </a:extLst>
                  </p:cNvPr>
                  <p:cNvCxnSpPr>
                    <a:cxnSpLocks/>
                  </p:cNvCxnSpPr>
                  <p:nvPr/>
                </p:nvCxnSpPr>
                <p:spPr>
                  <a:xfrm>
                    <a:off x="10906125" y="4217261"/>
                    <a:ext cx="0" cy="45501"/>
                  </a:xfrm>
                  <a:prstGeom prst="line">
                    <a:avLst/>
                  </a:prstGeom>
                  <a:ln w="6350" cap="rnd">
                    <a:solidFill>
                      <a:srgbClr val="29A8DF"/>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75AC7E3A-CE76-F8C3-9EA0-83FDD5FF9592}"/>
                      </a:ext>
                    </a:extLst>
                  </p:cNvPr>
                  <p:cNvCxnSpPr>
                    <a:cxnSpLocks/>
                  </p:cNvCxnSpPr>
                  <p:nvPr/>
                </p:nvCxnSpPr>
                <p:spPr>
                  <a:xfrm>
                    <a:off x="10906125" y="4313139"/>
                    <a:ext cx="0" cy="45501"/>
                  </a:xfrm>
                  <a:prstGeom prst="line">
                    <a:avLst/>
                  </a:prstGeom>
                  <a:ln w="6350" cap="rnd">
                    <a:solidFill>
                      <a:srgbClr val="29A8DF"/>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C6F01589-E35A-EE54-F15C-E9FF9E67A78D}"/>
                      </a:ext>
                    </a:extLst>
                  </p:cNvPr>
                  <p:cNvCxnSpPr>
                    <a:cxnSpLocks/>
                  </p:cNvCxnSpPr>
                  <p:nvPr/>
                </p:nvCxnSpPr>
                <p:spPr>
                  <a:xfrm>
                    <a:off x="10906125" y="4402046"/>
                    <a:ext cx="0" cy="45501"/>
                  </a:xfrm>
                  <a:prstGeom prst="line">
                    <a:avLst/>
                  </a:prstGeom>
                  <a:ln w="6350" cap="rnd">
                    <a:solidFill>
                      <a:srgbClr val="29A8DF"/>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D071004E-63F3-6AED-0733-8DE4900FA808}"/>
                      </a:ext>
                    </a:extLst>
                  </p:cNvPr>
                  <p:cNvCxnSpPr>
                    <a:cxnSpLocks/>
                  </p:cNvCxnSpPr>
                  <p:nvPr/>
                </p:nvCxnSpPr>
                <p:spPr>
                  <a:xfrm>
                    <a:off x="10906125" y="4495391"/>
                    <a:ext cx="0" cy="45501"/>
                  </a:xfrm>
                  <a:prstGeom prst="line">
                    <a:avLst/>
                  </a:prstGeom>
                  <a:ln w="6350" cap="rnd">
                    <a:solidFill>
                      <a:srgbClr val="29A8DF"/>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961EFA7A-411B-4A22-7358-FD5EC3C02A35}"/>
                      </a:ext>
                    </a:extLst>
                  </p:cNvPr>
                  <p:cNvCxnSpPr>
                    <a:cxnSpLocks/>
                  </p:cNvCxnSpPr>
                  <p:nvPr/>
                </p:nvCxnSpPr>
                <p:spPr>
                  <a:xfrm flipH="1">
                    <a:off x="10906125" y="3870407"/>
                    <a:ext cx="40005" cy="31947"/>
                  </a:xfrm>
                  <a:prstGeom prst="line">
                    <a:avLst/>
                  </a:prstGeom>
                  <a:ln w="6350" cap="rnd">
                    <a:solidFill>
                      <a:srgbClr val="D85A30"/>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72107E28-10F2-6851-D55D-60B8ECFFB4F1}"/>
                      </a:ext>
                    </a:extLst>
                  </p:cNvPr>
                  <p:cNvCxnSpPr>
                    <a:cxnSpLocks/>
                  </p:cNvCxnSpPr>
                  <p:nvPr/>
                </p:nvCxnSpPr>
                <p:spPr>
                  <a:xfrm flipH="1">
                    <a:off x="10906125" y="4556789"/>
                    <a:ext cx="40005" cy="31947"/>
                  </a:xfrm>
                  <a:prstGeom prst="line">
                    <a:avLst/>
                  </a:prstGeom>
                  <a:ln w="6350" cap="rnd">
                    <a:solidFill>
                      <a:srgbClr val="29A8DF"/>
                    </a:solidFill>
                  </a:ln>
                </p:spPr>
                <p:style>
                  <a:lnRef idx="1">
                    <a:schemeClr val="accent1"/>
                  </a:lnRef>
                  <a:fillRef idx="0">
                    <a:schemeClr val="accent1"/>
                  </a:fillRef>
                  <a:effectRef idx="0">
                    <a:schemeClr val="accent1"/>
                  </a:effectRef>
                  <a:fontRef idx="minor">
                    <a:schemeClr val="tx1"/>
                  </a:fontRef>
                </p:style>
              </p:cxnSp>
            </p:grpSp>
            <p:sp>
              <p:nvSpPr>
                <p:cNvPr id="337" name="Freeform: Shape 336">
                  <a:extLst>
                    <a:ext uri="{FF2B5EF4-FFF2-40B4-BE49-F238E27FC236}">
                      <a16:creationId xmlns:a16="http://schemas.microsoft.com/office/drawing/2014/main" id="{C361F365-C991-6383-A813-BA00415611C6}"/>
                    </a:ext>
                  </a:extLst>
                </p:cNvPr>
                <p:cNvSpPr/>
                <p:nvPr/>
              </p:nvSpPr>
              <p:spPr>
                <a:xfrm>
                  <a:off x="8798475" y="5721168"/>
                  <a:ext cx="72823" cy="260629"/>
                </a:xfrm>
                <a:custGeom>
                  <a:avLst/>
                  <a:gdLst>
                    <a:gd name="connsiteX0" fmla="*/ 0 w 108585"/>
                    <a:gd name="connsiteY0" fmla="*/ 388620 h 388620"/>
                    <a:gd name="connsiteX1" fmla="*/ 0 w 108585"/>
                    <a:gd name="connsiteY1" fmla="*/ 0 h 388620"/>
                    <a:gd name="connsiteX2" fmla="*/ 108585 w 108585"/>
                    <a:gd name="connsiteY2" fmla="*/ 0 h 388620"/>
                    <a:gd name="connsiteX3" fmla="*/ 108585 w 108585"/>
                    <a:gd name="connsiteY3" fmla="*/ 312420 h 388620"/>
                  </a:gdLst>
                  <a:ahLst/>
                  <a:cxnLst>
                    <a:cxn ang="0">
                      <a:pos x="connsiteX0" y="connsiteY0"/>
                    </a:cxn>
                    <a:cxn ang="0">
                      <a:pos x="connsiteX1" y="connsiteY1"/>
                    </a:cxn>
                    <a:cxn ang="0">
                      <a:pos x="connsiteX2" y="connsiteY2"/>
                    </a:cxn>
                    <a:cxn ang="0">
                      <a:pos x="connsiteX3" y="connsiteY3"/>
                    </a:cxn>
                  </a:cxnLst>
                  <a:rect l="l" t="t" r="r" b="b"/>
                  <a:pathLst>
                    <a:path w="108585" h="388620">
                      <a:moveTo>
                        <a:pt x="0" y="388620"/>
                      </a:moveTo>
                      <a:lnTo>
                        <a:pt x="0" y="0"/>
                      </a:lnTo>
                      <a:lnTo>
                        <a:pt x="108585" y="0"/>
                      </a:lnTo>
                      <a:lnTo>
                        <a:pt x="108585" y="312420"/>
                      </a:lnTo>
                    </a:path>
                  </a:pathLst>
                </a:custGeom>
                <a:noFill/>
                <a:ln w="6350">
                  <a:solidFill>
                    <a:srgbClr val="D85A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nvGrpSpPr>
              <p:cNvPr id="77" name="Group 76">
                <a:extLst>
                  <a:ext uri="{FF2B5EF4-FFF2-40B4-BE49-F238E27FC236}">
                    <a16:creationId xmlns:a16="http://schemas.microsoft.com/office/drawing/2014/main" id="{744B9860-8BEC-F00E-FB71-744BB6A79CE4}"/>
                  </a:ext>
                </a:extLst>
              </p:cNvPr>
              <p:cNvGrpSpPr/>
              <p:nvPr/>
            </p:nvGrpSpPr>
            <p:grpSpPr>
              <a:xfrm>
                <a:off x="8942006" y="4297628"/>
                <a:ext cx="406445" cy="424736"/>
                <a:chOff x="1712447" y="3653167"/>
                <a:chExt cx="275870" cy="288285"/>
              </a:xfrm>
            </p:grpSpPr>
            <p:sp>
              <p:nvSpPr>
                <p:cNvPr id="332" name="Block Arc 331">
                  <a:extLst>
                    <a:ext uri="{FF2B5EF4-FFF2-40B4-BE49-F238E27FC236}">
                      <a16:creationId xmlns:a16="http://schemas.microsoft.com/office/drawing/2014/main" id="{05D13C7F-9C86-1B62-91DF-C75412204D91}"/>
                    </a:ext>
                  </a:extLst>
                </p:cNvPr>
                <p:cNvSpPr/>
                <p:nvPr/>
              </p:nvSpPr>
              <p:spPr>
                <a:xfrm rot="16200000" flipH="1">
                  <a:off x="1720329" y="3673465"/>
                  <a:ext cx="288285" cy="247690"/>
                </a:xfrm>
                <a:prstGeom prst="blockArc">
                  <a:avLst>
                    <a:gd name="adj1" fmla="val 10800000"/>
                    <a:gd name="adj2" fmla="val 16171697"/>
                    <a:gd name="adj3" fmla="val 25170"/>
                  </a:avLst>
                </a:prstGeom>
                <a:solidFill>
                  <a:schemeClr val="bg1">
                    <a:lumMod val="9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grpSp>
              <p:nvGrpSpPr>
                <p:cNvPr id="333" name="Group 332">
                  <a:extLst>
                    <a:ext uri="{FF2B5EF4-FFF2-40B4-BE49-F238E27FC236}">
                      <a16:creationId xmlns:a16="http://schemas.microsoft.com/office/drawing/2014/main" id="{80ADA4FA-16D5-96E7-7FC7-48BCEC961BD7}"/>
                    </a:ext>
                  </a:extLst>
                </p:cNvPr>
                <p:cNvGrpSpPr/>
                <p:nvPr/>
              </p:nvGrpSpPr>
              <p:grpSpPr>
                <a:xfrm flipH="1">
                  <a:off x="1712447" y="3800640"/>
                  <a:ext cx="116731" cy="18289"/>
                  <a:chOff x="5010480" y="2581575"/>
                  <a:chExt cx="652091" cy="45719"/>
                </a:xfrm>
              </p:grpSpPr>
              <p:sp>
                <p:nvSpPr>
                  <p:cNvPr id="334" name="Rectangle 333">
                    <a:extLst>
                      <a:ext uri="{FF2B5EF4-FFF2-40B4-BE49-F238E27FC236}">
                        <a16:creationId xmlns:a16="http://schemas.microsoft.com/office/drawing/2014/main" id="{87C1C95F-83DD-BFFA-2FFB-D9D59FF31379}"/>
                      </a:ext>
                    </a:extLst>
                  </p:cNvPr>
                  <p:cNvSpPr/>
                  <p:nvPr/>
                </p:nvSpPr>
                <p:spPr>
                  <a:xfrm rot="16200000">
                    <a:off x="5313666" y="2278389"/>
                    <a:ext cx="45719" cy="652091"/>
                  </a:xfrm>
                  <a:prstGeom prst="rect">
                    <a:avLst/>
                  </a:prstGeom>
                  <a:solidFill>
                    <a:schemeClr val="bg1">
                      <a:lumMod val="9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335" name="Straight Connector 334">
                    <a:extLst>
                      <a:ext uri="{FF2B5EF4-FFF2-40B4-BE49-F238E27FC236}">
                        <a16:creationId xmlns:a16="http://schemas.microsoft.com/office/drawing/2014/main" id="{995C378B-2A30-C821-58C3-4D956D2A45CD}"/>
                      </a:ext>
                    </a:extLst>
                  </p:cNvPr>
                  <p:cNvCxnSpPr/>
                  <p:nvPr/>
                </p:nvCxnSpPr>
                <p:spPr>
                  <a:xfrm>
                    <a:off x="5108971" y="2605087"/>
                    <a:ext cx="47267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78" name="Rectangle 77">
                <a:extLst>
                  <a:ext uri="{FF2B5EF4-FFF2-40B4-BE49-F238E27FC236}">
                    <a16:creationId xmlns:a16="http://schemas.microsoft.com/office/drawing/2014/main" id="{0BA58981-5A97-BFF6-F36E-27A6AADC8A97}"/>
                  </a:ext>
                </a:extLst>
              </p:cNvPr>
              <p:cNvSpPr/>
              <p:nvPr/>
            </p:nvSpPr>
            <p:spPr>
              <a:xfrm>
                <a:off x="8406874" y="3318358"/>
                <a:ext cx="72974" cy="67359"/>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9" name="Rectangle 78">
                <a:extLst>
                  <a:ext uri="{FF2B5EF4-FFF2-40B4-BE49-F238E27FC236}">
                    <a16:creationId xmlns:a16="http://schemas.microsoft.com/office/drawing/2014/main" id="{4E5E5679-DADE-EB60-B045-0DBAFA04A32B}"/>
                  </a:ext>
                </a:extLst>
              </p:cNvPr>
              <p:cNvSpPr/>
              <p:nvPr/>
            </p:nvSpPr>
            <p:spPr>
              <a:xfrm>
                <a:off x="8406874" y="3241152"/>
                <a:ext cx="72974" cy="67359"/>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80" name="Group 79">
                <a:extLst>
                  <a:ext uri="{FF2B5EF4-FFF2-40B4-BE49-F238E27FC236}">
                    <a16:creationId xmlns:a16="http://schemas.microsoft.com/office/drawing/2014/main" id="{DD6E2AB4-0E39-63B2-3F1F-69F71066C343}"/>
                  </a:ext>
                </a:extLst>
              </p:cNvPr>
              <p:cNvGrpSpPr/>
              <p:nvPr/>
            </p:nvGrpSpPr>
            <p:grpSpPr>
              <a:xfrm>
                <a:off x="2524776" y="4100340"/>
                <a:ext cx="477016" cy="272741"/>
                <a:chOff x="251836" y="3128172"/>
                <a:chExt cx="323769" cy="185120"/>
              </a:xfrm>
            </p:grpSpPr>
            <p:sp>
              <p:nvSpPr>
                <p:cNvPr id="322" name="Freeform: Shape 321">
                  <a:extLst>
                    <a:ext uri="{FF2B5EF4-FFF2-40B4-BE49-F238E27FC236}">
                      <a16:creationId xmlns:a16="http://schemas.microsoft.com/office/drawing/2014/main" id="{7E94E7CC-63CE-8CB4-2A96-D5FB2DB3092E}"/>
                    </a:ext>
                  </a:extLst>
                </p:cNvPr>
                <p:cNvSpPr/>
                <p:nvPr/>
              </p:nvSpPr>
              <p:spPr>
                <a:xfrm>
                  <a:off x="253229" y="3128172"/>
                  <a:ext cx="51080" cy="58378"/>
                </a:xfrm>
                <a:custGeom>
                  <a:avLst/>
                  <a:gdLst>
                    <a:gd name="csX0" fmla="*/ 80010 w 80010"/>
                    <a:gd name="csY0" fmla="*/ 0 h 91440"/>
                    <a:gd name="csX1" fmla="*/ 17145 w 80010"/>
                    <a:gd name="csY1" fmla="*/ 0 h 91440"/>
                    <a:gd name="csX2" fmla="*/ 0 w 80010"/>
                    <a:gd name="csY2" fmla="*/ 51435 h 91440"/>
                    <a:gd name="csX3" fmla="*/ 0 w 80010"/>
                    <a:gd name="csY3" fmla="*/ 91440 h 91440"/>
                    <a:gd name="csX4" fmla="*/ 70485 w 80010"/>
                    <a:gd name="csY4" fmla="*/ 91440 h 91440"/>
                    <a:gd name="csX5" fmla="*/ 80010 w 80010"/>
                    <a:gd name="csY5" fmla="*/ 0 h 91440"/>
                  </a:gdLst>
                  <a:ahLst/>
                  <a:cxnLst>
                    <a:cxn ang="0">
                      <a:pos x="csX0" y="csY0"/>
                    </a:cxn>
                    <a:cxn ang="0">
                      <a:pos x="csX1" y="csY1"/>
                    </a:cxn>
                    <a:cxn ang="0">
                      <a:pos x="csX2" y="csY2"/>
                    </a:cxn>
                    <a:cxn ang="0">
                      <a:pos x="csX3" y="csY3"/>
                    </a:cxn>
                    <a:cxn ang="0">
                      <a:pos x="csX4" y="csY4"/>
                    </a:cxn>
                    <a:cxn ang="0">
                      <a:pos x="csX5" y="csY5"/>
                    </a:cxn>
                  </a:cxnLst>
                  <a:rect l="l" t="t" r="r" b="b"/>
                  <a:pathLst>
                    <a:path w="80010" h="91440">
                      <a:moveTo>
                        <a:pt x="80010" y="0"/>
                      </a:moveTo>
                      <a:lnTo>
                        <a:pt x="17145" y="0"/>
                      </a:lnTo>
                      <a:lnTo>
                        <a:pt x="0" y="51435"/>
                      </a:lnTo>
                      <a:lnTo>
                        <a:pt x="0" y="91440"/>
                      </a:lnTo>
                      <a:lnTo>
                        <a:pt x="70485" y="91440"/>
                      </a:lnTo>
                      <a:lnTo>
                        <a:pt x="80010" y="0"/>
                      </a:lnTo>
                      <a:close/>
                    </a:path>
                  </a:pathLst>
                </a:cu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323" name="Group 322">
                  <a:extLst>
                    <a:ext uri="{FF2B5EF4-FFF2-40B4-BE49-F238E27FC236}">
                      <a16:creationId xmlns:a16="http://schemas.microsoft.com/office/drawing/2014/main" id="{5B348CAB-06F8-230A-6E79-03CDCAD8E5A4}"/>
                    </a:ext>
                  </a:extLst>
                </p:cNvPr>
                <p:cNvGrpSpPr/>
                <p:nvPr/>
              </p:nvGrpSpPr>
              <p:grpSpPr>
                <a:xfrm>
                  <a:off x="252279" y="3173813"/>
                  <a:ext cx="47601" cy="139479"/>
                  <a:chOff x="3044488" y="3828621"/>
                  <a:chExt cx="58114" cy="155535"/>
                </a:xfrm>
              </p:grpSpPr>
              <p:sp>
                <p:nvSpPr>
                  <p:cNvPr id="329" name="Rectangle 328">
                    <a:extLst>
                      <a:ext uri="{FF2B5EF4-FFF2-40B4-BE49-F238E27FC236}">
                        <a16:creationId xmlns:a16="http://schemas.microsoft.com/office/drawing/2014/main" id="{7071BE82-1CB1-087E-1CC8-4F1254FEB1D6}"/>
                      </a:ext>
                    </a:extLst>
                  </p:cNvPr>
                  <p:cNvSpPr/>
                  <p:nvPr/>
                </p:nvSpPr>
                <p:spPr>
                  <a:xfrm>
                    <a:off x="3044488" y="3828634"/>
                    <a:ext cx="58114" cy="155521"/>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330" name="Straight Connector 329">
                    <a:extLst>
                      <a:ext uri="{FF2B5EF4-FFF2-40B4-BE49-F238E27FC236}">
                        <a16:creationId xmlns:a16="http://schemas.microsoft.com/office/drawing/2014/main" id="{9A62EE41-444C-47C0-2D07-86713CE2FFD8}"/>
                      </a:ext>
                    </a:extLst>
                  </p:cNvPr>
                  <p:cNvCxnSpPr>
                    <a:cxnSpLocks/>
                  </p:cNvCxnSpPr>
                  <p:nvPr/>
                </p:nvCxnSpPr>
                <p:spPr>
                  <a:xfrm>
                    <a:off x="3101718" y="3828634"/>
                    <a:ext cx="0" cy="155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A6CC1ABF-7C82-2CF8-3D25-52DA4A70F6A3}"/>
                      </a:ext>
                    </a:extLst>
                  </p:cNvPr>
                  <p:cNvCxnSpPr>
                    <a:cxnSpLocks/>
                  </p:cNvCxnSpPr>
                  <p:nvPr/>
                </p:nvCxnSpPr>
                <p:spPr>
                  <a:xfrm>
                    <a:off x="3044488" y="3828634"/>
                    <a:ext cx="0" cy="155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4" name="Group 323">
                  <a:extLst>
                    <a:ext uri="{FF2B5EF4-FFF2-40B4-BE49-F238E27FC236}">
                      <a16:creationId xmlns:a16="http://schemas.microsoft.com/office/drawing/2014/main" id="{F3E8EE5B-64CF-99A6-E355-2540AFAD3EDD}"/>
                    </a:ext>
                  </a:extLst>
                </p:cNvPr>
                <p:cNvGrpSpPr/>
                <p:nvPr/>
              </p:nvGrpSpPr>
              <p:grpSpPr>
                <a:xfrm rot="5400000">
                  <a:off x="415348" y="3015305"/>
                  <a:ext cx="46194" cy="274320"/>
                  <a:chOff x="3044488" y="3828634"/>
                  <a:chExt cx="58114" cy="155522"/>
                </a:xfrm>
              </p:grpSpPr>
              <p:sp>
                <p:nvSpPr>
                  <p:cNvPr id="326" name="Rectangle 325">
                    <a:extLst>
                      <a:ext uri="{FF2B5EF4-FFF2-40B4-BE49-F238E27FC236}">
                        <a16:creationId xmlns:a16="http://schemas.microsoft.com/office/drawing/2014/main" id="{4F11F292-95D6-5FFE-5E44-789DEC25CA36}"/>
                      </a:ext>
                    </a:extLst>
                  </p:cNvPr>
                  <p:cNvSpPr/>
                  <p:nvPr/>
                </p:nvSpPr>
                <p:spPr>
                  <a:xfrm>
                    <a:off x="3044488" y="3828634"/>
                    <a:ext cx="58114" cy="155521"/>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327" name="Straight Connector 326">
                    <a:extLst>
                      <a:ext uri="{FF2B5EF4-FFF2-40B4-BE49-F238E27FC236}">
                        <a16:creationId xmlns:a16="http://schemas.microsoft.com/office/drawing/2014/main" id="{CE8D69B4-9FA1-45C6-BE35-7B0841FA2540}"/>
                      </a:ext>
                    </a:extLst>
                  </p:cNvPr>
                  <p:cNvCxnSpPr>
                    <a:cxnSpLocks/>
                  </p:cNvCxnSpPr>
                  <p:nvPr/>
                </p:nvCxnSpPr>
                <p:spPr>
                  <a:xfrm>
                    <a:off x="3101718" y="3828634"/>
                    <a:ext cx="0" cy="155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B56174DE-4BB6-5395-E1EF-ABE6276E7572}"/>
                      </a:ext>
                    </a:extLst>
                  </p:cNvPr>
                  <p:cNvCxnSpPr>
                    <a:cxnSpLocks/>
                  </p:cNvCxnSpPr>
                  <p:nvPr/>
                </p:nvCxnSpPr>
                <p:spPr>
                  <a:xfrm>
                    <a:off x="3044488" y="3828634"/>
                    <a:ext cx="0" cy="155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5" name="Freeform: Shape 324">
                  <a:extLst>
                    <a:ext uri="{FF2B5EF4-FFF2-40B4-BE49-F238E27FC236}">
                      <a16:creationId xmlns:a16="http://schemas.microsoft.com/office/drawing/2014/main" id="{6E45B787-0018-1FCA-D32A-FCDD8D36FCDD}"/>
                    </a:ext>
                  </a:extLst>
                </p:cNvPr>
                <p:cNvSpPr/>
                <p:nvPr/>
              </p:nvSpPr>
              <p:spPr>
                <a:xfrm>
                  <a:off x="251836" y="3129467"/>
                  <a:ext cx="48056" cy="45907"/>
                </a:xfrm>
                <a:custGeom>
                  <a:avLst/>
                  <a:gdLst>
                    <a:gd name="csX0" fmla="*/ 0 w 121920"/>
                    <a:gd name="csY0" fmla="*/ 85725 h 85725"/>
                    <a:gd name="csX1" fmla="*/ 17145 w 121920"/>
                    <a:gd name="csY1" fmla="*/ 36195 h 85725"/>
                    <a:gd name="csX2" fmla="*/ 59055 w 121920"/>
                    <a:gd name="csY2" fmla="*/ 0 h 85725"/>
                    <a:gd name="csX3" fmla="*/ 121920 w 121920"/>
                    <a:gd name="csY3" fmla="*/ 0 h 85725"/>
                  </a:gdLst>
                  <a:ahLst/>
                  <a:cxnLst>
                    <a:cxn ang="0">
                      <a:pos x="csX0" y="csY0"/>
                    </a:cxn>
                    <a:cxn ang="0">
                      <a:pos x="csX1" y="csY1"/>
                    </a:cxn>
                    <a:cxn ang="0">
                      <a:pos x="csX2" y="csY2"/>
                    </a:cxn>
                    <a:cxn ang="0">
                      <a:pos x="csX3" y="csY3"/>
                    </a:cxn>
                  </a:cxnLst>
                  <a:rect l="l" t="t" r="r" b="b"/>
                  <a:pathLst>
                    <a:path w="121920" h="85725">
                      <a:moveTo>
                        <a:pt x="0" y="85725"/>
                      </a:moveTo>
                      <a:lnTo>
                        <a:pt x="17145" y="36195"/>
                      </a:lnTo>
                      <a:lnTo>
                        <a:pt x="59055" y="0"/>
                      </a:lnTo>
                      <a:lnTo>
                        <a:pt x="121920" y="0"/>
                      </a:lnTo>
                    </a:path>
                  </a:pathLst>
                </a:cu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nvGrpSpPr>
              <p:cNvPr id="81" name="Group 80">
                <a:extLst>
                  <a:ext uri="{FF2B5EF4-FFF2-40B4-BE49-F238E27FC236}">
                    <a16:creationId xmlns:a16="http://schemas.microsoft.com/office/drawing/2014/main" id="{606EBE17-5D81-F007-FF45-E385B4940970}"/>
                  </a:ext>
                </a:extLst>
              </p:cNvPr>
              <p:cNvGrpSpPr>
                <a:grpSpLocks noChangeAspect="1"/>
              </p:cNvGrpSpPr>
              <p:nvPr/>
            </p:nvGrpSpPr>
            <p:grpSpPr>
              <a:xfrm>
                <a:off x="4519353" y="4416497"/>
                <a:ext cx="463078" cy="155064"/>
                <a:chOff x="2873999" y="2310063"/>
                <a:chExt cx="1219352" cy="408307"/>
              </a:xfrm>
              <a:solidFill>
                <a:schemeClr val="bg1">
                  <a:lumMod val="85000"/>
                </a:schemeClr>
              </a:solidFill>
            </p:grpSpPr>
            <p:grpSp>
              <p:nvGrpSpPr>
                <p:cNvPr id="316" name="Group 315">
                  <a:extLst>
                    <a:ext uri="{FF2B5EF4-FFF2-40B4-BE49-F238E27FC236}">
                      <a16:creationId xmlns:a16="http://schemas.microsoft.com/office/drawing/2014/main" id="{F1CA96F2-7286-CC40-D5E2-182D39401433}"/>
                    </a:ext>
                  </a:extLst>
                </p:cNvPr>
                <p:cNvGrpSpPr/>
                <p:nvPr/>
              </p:nvGrpSpPr>
              <p:grpSpPr>
                <a:xfrm>
                  <a:off x="2873999" y="2310063"/>
                  <a:ext cx="1219352" cy="408307"/>
                  <a:chOff x="2869484" y="1919098"/>
                  <a:chExt cx="1225974" cy="478681"/>
                </a:xfrm>
                <a:grpFill/>
              </p:grpSpPr>
              <p:sp>
                <p:nvSpPr>
                  <p:cNvPr id="319" name="Trapezoid 318">
                    <a:extLst>
                      <a:ext uri="{FF2B5EF4-FFF2-40B4-BE49-F238E27FC236}">
                        <a16:creationId xmlns:a16="http://schemas.microsoft.com/office/drawing/2014/main" id="{BD5496A0-54B8-BE55-BA63-DADA9D8BDEA0}"/>
                      </a:ext>
                    </a:extLst>
                  </p:cNvPr>
                  <p:cNvSpPr/>
                  <p:nvPr/>
                </p:nvSpPr>
                <p:spPr>
                  <a:xfrm rot="10800000">
                    <a:off x="2869484" y="2276541"/>
                    <a:ext cx="1225974" cy="121238"/>
                  </a:xfrm>
                  <a:prstGeom prst="trapezoid">
                    <a:avLst>
                      <a:gd name="adj" fmla="val 51000"/>
                    </a:avLst>
                  </a:prstGeom>
                  <a:grp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20" name="Rectangle 319">
                    <a:extLst>
                      <a:ext uri="{FF2B5EF4-FFF2-40B4-BE49-F238E27FC236}">
                        <a16:creationId xmlns:a16="http://schemas.microsoft.com/office/drawing/2014/main" id="{1538DA4E-7A2A-EFDB-1810-4ED78BC92694}"/>
                      </a:ext>
                    </a:extLst>
                  </p:cNvPr>
                  <p:cNvSpPr/>
                  <p:nvPr/>
                </p:nvSpPr>
                <p:spPr>
                  <a:xfrm>
                    <a:off x="2941883" y="1919098"/>
                    <a:ext cx="1081177" cy="357444"/>
                  </a:xfrm>
                  <a:prstGeom prst="rect">
                    <a:avLst/>
                  </a:prstGeom>
                  <a:grp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21" name="Rectangle 320">
                    <a:extLst>
                      <a:ext uri="{FF2B5EF4-FFF2-40B4-BE49-F238E27FC236}">
                        <a16:creationId xmlns:a16="http://schemas.microsoft.com/office/drawing/2014/main" id="{D6F7479F-1E4D-A8FC-4733-07C78C803D29}"/>
                      </a:ext>
                    </a:extLst>
                  </p:cNvPr>
                  <p:cNvSpPr/>
                  <p:nvPr/>
                </p:nvSpPr>
                <p:spPr>
                  <a:xfrm>
                    <a:off x="3117688" y="1919098"/>
                    <a:ext cx="729566" cy="357444"/>
                  </a:xfrm>
                  <a:prstGeom prst="rect">
                    <a:avLst/>
                  </a:prstGeom>
                  <a:grp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sp>
              <p:nvSpPr>
                <p:cNvPr id="317" name="Oval 316">
                  <a:extLst>
                    <a:ext uri="{FF2B5EF4-FFF2-40B4-BE49-F238E27FC236}">
                      <a16:creationId xmlns:a16="http://schemas.microsoft.com/office/drawing/2014/main" id="{C897342F-CE16-8291-85FD-B8D373D4CE86}"/>
                    </a:ext>
                  </a:extLst>
                </p:cNvPr>
                <p:cNvSpPr/>
                <p:nvPr/>
              </p:nvSpPr>
              <p:spPr>
                <a:xfrm>
                  <a:off x="3900867" y="2370094"/>
                  <a:ext cx="51929" cy="51929"/>
                </a:xfrm>
                <a:prstGeom prst="ellipse">
                  <a:avLst/>
                </a:prstGeom>
                <a:grp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18" name="Oval 317">
                  <a:extLst>
                    <a:ext uri="{FF2B5EF4-FFF2-40B4-BE49-F238E27FC236}">
                      <a16:creationId xmlns:a16="http://schemas.microsoft.com/office/drawing/2014/main" id="{1F94A61B-5BE8-B484-A026-93754C8B01BA}"/>
                    </a:ext>
                  </a:extLst>
                </p:cNvPr>
                <p:cNvSpPr/>
                <p:nvPr/>
              </p:nvSpPr>
              <p:spPr>
                <a:xfrm>
                  <a:off x="3900867" y="2492522"/>
                  <a:ext cx="51929" cy="51929"/>
                </a:xfrm>
                <a:prstGeom prst="ellipse">
                  <a:avLst/>
                </a:prstGeom>
                <a:grp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sp>
            <p:nvSpPr>
              <p:cNvPr id="82" name="Shape 5053">
                <a:extLst>
                  <a:ext uri="{FF2B5EF4-FFF2-40B4-BE49-F238E27FC236}">
                    <a16:creationId xmlns:a16="http://schemas.microsoft.com/office/drawing/2014/main" id="{B19D2458-4143-F120-B733-039389D4DACD}"/>
                  </a:ext>
                </a:extLst>
              </p:cNvPr>
              <p:cNvSpPr/>
              <p:nvPr/>
            </p:nvSpPr>
            <p:spPr>
              <a:xfrm rot="13464279" flipV="1">
                <a:off x="6880266" y="4545098"/>
                <a:ext cx="164294" cy="202834"/>
              </a:xfrm>
              <a:custGeom>
                <a:avLst/>
                <a:gdLst/>
                <a:ahLst/>
                <a:cxnLst/>
                <a:rect l="0" t="0" r="0" b="0"/>
                <a:pathLst>
                  <a:path w="7350" h="7959" extrusionOk="0">
                    <a:moveTo>
                      <a:pt x="7350" y="0"/>
                    </a:moveTo>
                    <a:lnTo>
                      <a:pt x="5637" y="517"/>
                    </a:lnTo>
                    <a:lnTo>
                      <a:pt x="4327" y="1232"/>
                    </a:lnTo>
                    <a:lnTo>
                      <a:pt x="3161" y="2232"/>
                    </a:lnTo>
                    <a:lnTo>
                      <a:pt x="2223" y="3549"/>
                    </a:lnTo>
                    <a:lnTo>
                      <a:pt x="1542" y="5091"/>
                    </a:lnTo>
                    <a:lnTo>
                      <a:pt x="1041" y="6590"/>
                    </a:lnTo>
                    <a:lnTo>
                      <a:pt x="0" y="6167"/>
                    </a:lnTo>
                    <a:lnTo>
                      <a:pt x="1112" y="7959"/>
                    </a:lnTo>
                    <a:lnTo>
                      <a:pt x="3155" y="7206"/>
                    </a:lnTo>
                    <a:lnTo>
                      <a:pt x="2041" y="6875"/>
                    </a:lnTo>
                    <a:lnTo>
                      <a:pt x="2582" y="4517"/>
                    </a:lnTo>
                    <a:lnTo>
                      <a:pt x="3232" y="2946"/>
                    </a:lnTo>
                    <a:lnTo>
                      <a:pt x="4159" y="1828"/>
                    </a:lnTo>
                    <a:lnTo>
                      <a:pt x="5306" y="1040"/>
                    </a:lnTo>
                    <a:lnTo>
                      <a:pt x="7063" y="215"/>
                    </a:lnTo>
                    <a:close/>
                  </a:path>
                </a:pathLst>
              </a:custGeom>
              <a:solidFill>
                <a:srgbClr val="DEBC9A">
                  <a:alpha val="56540"/>
                </a:srgbClr>
              </a:solidFill>
              <a:ln>
                <a:noFill/>
              </a:ln>
            </p:spPr>
            <p:txBody>
              <a:bodyPr/>
              <a:lstStyle/>
              <a:p>
                <a:endParaRPr lang="en-US"/>
              </a:p>
            </p:txBody>
          </p:sp>
          <p:grpSp>
            <p:nvGrpSpPr>
              <p:cNvPr id="83" name="Group 82">
                <a:extLst>
                  <a:ext uri="{FF2B5EF4-FFF2-40B4-BE49-F238E27FC236}">
                    <a16:creationId xmlns:a16="http://schemas.microsoft.com/office/drawing/2014/main" id="{66869FA8-0163-8E85-C5ED-A10783855BFE}"/>
                  </a:ext>
                </a:extLst>
              </p:cNvPr>
              <p:cNvGrpSpPr/>
              <p:nvPr/>
            </p:nvGrpSpPr>
            <p:grpSpPr>
              <a:xfrm>
                <a:off x="5093431" y="4163463"/>
                <a:ext cx="106604" cy="360678"/>
                <a:chOff x="3044488" y="3828634"/>
                <a:chExt cx="58114" cy="155522"/>
              </a:xfrm>
            </p:grpSpPr>
            <p:sp>
              <p:nvSpPr>
                <p:cNvPr id="313" name="Rectangle 312">
                  <a:extLst>
                    <a:ext uri="{FF2B5EF4-FFF2-40B4-BE49-F238E27FC236}">
                      <a16:creationId xmlns:a16="http://schemas.microsoft.com/office/drawing/2014/main" id="{FDA0C62A-2EE4-2131-913C-8788786A22F6}"/>
                    </a:ext>
                  </a:extLst>
                </p:cNvPr>
                <p:cNvSpPr/>
                <p:nvPr/>
              </p:nvSpPr>
              <p:spPr>
                <a:xfrm>
                  <a:off x="3044488" y="3828634"/>
                  <a:ext cx="58114" cy="155521"/>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314" name="Straight Connector 313">
                  <a:extLst>
                    <a:ext uri="{FF2B5EF4-FFF2-40B4-BE49-F238E27FC236}">
                      <a16:creationId xmlns:a16="http://schemas.microsoft.com/office/drawing/2014/main" id="{7E4A4C51-EE3E-9E6A-B80F-59C82B2FCB3B}"/>
                    </a:ext>
                  </a:extLst>
                </p:cNvPr>
                <p:cNvCxnSpPr>
                  <a:cxnSpLocks/>
                </p:cNvCxnSpPr>
                <p:nvPr/>
              </p:nvCxnSpPr>
              <p:spPr>
                <a:xfrm>
                  <a:off x="3101718" y="3828634"/>
                  <a:ext cx="0" cy="155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019A5EF8-333B-2372-A06E-C1CEE5CAC81E}"/>
                    </a:ext>
                  </a:extLst>
                </p:cNvPr>
                <p:cNvCxnSpPr>
                  <a:cxnSpLocks/>
                </p:cNvCxnSpPr>
                <p:nvPr/>
              </p:nvCxnSpPr>
              <p:spPr>
                <a:xfrm>
                  <a:off x="3044488" y="3828634"/>
                  <a:ext cx="0" cy="155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4" name="Shape 5053">
                <a:extLst>
                  <a:ext uri="{FF2B5EF4-FFF2-40B4-BE49-F238E27FC236}">
                    <a16:creationId xmlns:a16="http://schemas.microsoft.com/office/drawing/2014/main" id="{EEE0670F-9498-4EC6-3A4F-583EBF031B56}"/>
                  </a:ext>
                </a:extLst>
              </p:cNvPr>
              <p:cNvSpPr/>
              <p:nvPr/>
            </p:nvSpPr>
            <p:spPr>
              <a:xfrm rot="13464279" flipV="1">
                <a:off x="5065919" y="4535417"/>
                <a:ext cx="108507" cy="133960"/>
              </a:xfrm>
              <a:custGeom>
                <a:avLst/>
                <a:gdLst/>
                <a:ahLst/>
                <a:cxnLst/>
                <a:rect l="0" t="0" r="0" b="0"/>
                <a:pathLst>
                  <a:path w="7350" h="7959" extrusionOk="0">
                    <a:moveTo>
                      <a:pt x="7350" y="0"/>
                    </a:moveTo>
                    <a:lnTo>
                      <a:pt x="5637" y="517"/>
                    </a:lnTo>
                    <a:lnTo>
                      <a:pt x="4327" y="1232"/>
                    </a:lnTo>
                    <a:lnTo>
                      <a:pt x="3161" y="2232"/>
                    </a:lnTo>
                    <a:lnTo>
                      <a:pt x="2223" y="3549"/>
                    </a:lnTo>
                    <a:lnTo>
                      <a:pt x="1542" y="5091"/>
                    </a:lnTo>
                    <a:lnTo>
                      <a:pt x="1041" y="6590"/>
                    </a:lnTo>
                    <a:lnTo>
                      <a:pt x="0" y="6167"/>
                    </a:lnTo>
                    <a:lnTo>
                      <a:pt x="1112" y="7959"/>
                    </a:lnTo>
                    <a:lnTo>
                      <a:pt x="3155" y="7206"/>
                    </a:lnTo>
                    <a:lnTo>
                      <a:pt x="2041" y="6875"/>
                    </a:lnTo>
                    <a:lnTo>
                      <a:pt x="2582" y="4517"/>
                    </a:lnTo>
                    <a:lnTo>
                      <a:pt x="3232" y="2946"/>
                    </a:lnTo>
                    <a:lnTo>
                      <a:pt x="4159" y="1828"/>
                    </a:lnTo>
                    <a:lnTo>
                      <a:pt x="5306" y="1040"/>
                    </a:lnTo>
                    <a:lnTo>
                      <a:pt x="7063" y="215"/>
                    </a:lnTo>
                    <a:close/>
                  </a:path>
                </a:pathLst>
              </a:custGeom>
              <a:solidFill>
                <a:srgbClr val="DEBC9A">
                  <a:alpha val="56540"/>
                </a:srgbClr>
              </a:solidFill>
              <a:ln>
                <a:noFill/>
              </a:ln>
            </p:spPr>
            <p:txBody>
              <a:bodyPr/>
              <a:lstStyle/>
              <a:p>
                <a:endParaRPr lang="en-US"/>
              </a:p>
            </p:txBody>
          </p:sp>
          <p:grpSp>
            <p:nvGrpSpPr>
              <p:cNvPr id="85" name="Group 84">
                <a:extLst>
                  <a:ext uri="{FF2B5EF4-FFF2-40B4-BE49-F238E27FC236}">
                    <a16:creationId xmlns:a16="http://schemas.microsoft.com/office/drawing/2014/main" id="{874A0135-E5FF-E33D-F6B7-EF84576239CE}"/>
                  </a:ext>
                </a:extLst>
              </p:cNvPr>
              <p:cNvGrpSpPr/>
              <p:nvPr/>
            </p:nvGrpSpPr>
            <p:grpSpPr>
              <a:xfrm>
                <a:off x="5068942" y="4512093"/>
                <a:ext cx="153768" cy="24092"/>
                <a:chOff x="5010480" y="2581575"/>
                <a:chExt cx="652091" cy="45719"/>
              </a:xfrm>
            </p:grpSpPr>
            <p:sp>
              <p:nvSpPr>
                <p:cNvPr id="311" name="Rectangle 310">
                  <a:extLst>
                    <a:ext uri="{FF2B5EF4-FFF2-40B4-BE49-F238E27FC236}">
                      <a16:creationId xmlns:a16="http://schemas.microsoft.com/office/drawing/2014/main" id="{CF2CE0B9-C820-6561-736D-3B5B743772D3}"/>
                    </a:ext>
                  </a:extLst>
                </p:cNvPr>
                <p:cNvSpPr/>
                <p:nvPr/>
              </p:nvSpPr>
              <p:spPr>
                <a:xfrm rot="16200000">
                  <a:off x="5313666" y="2278389"/>
                  <a:ext cx="45719" cy="652091"/>
                </a:xfrm>
                <a:prstGeom prst="rect">
                  <a:avLst/>
                </a:prstGeom>
                <a:solidFill>
                  <a:schemeClr val="bg1">
                    <a:lumMod val="9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312" name="Straight Connector 311">
                  <a:extLst>
                    <a:ext uri="{FF2B5EF4-FFF2-40B4-BE49-F238E27FC236}">
                      <a16:creationId xmlns:a16="http://schemas.microsoft.com/office/drawing/2014/main" id="{C364A1EC-EEDB-E24C-CE10-72A20C37BF01}"/>
                    </a:ext>
                  </a:extLst>
                </p:cNvPr>
                <p:cNvCxnSpPr/>
                <p:nvPr/>
              </p:nvCxnSpPr>
              <p:spPr>
                <a:xfrm>
                  <a:off x="5108971" y="2605087"/>
                  <a:ext cx="47267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6" name="Shape 5053">
                <a:extLst>
                  <a:ext uri="{FF2B5EF4-FFF2-40B4-BE49-F238E27FC236}">
                    <a16:creationId xmlns:a16="http://schemas.microsoft.com/office/drawing/2014/main" id="{8FA6A6CD-344C-DA32-04E7-610BBF49A117}"/>
                  </a:ext>
                </a:extLst>
              </p:cNvPr>
              <p:cNvSpPr/>
              <p:nvPr/>
            </p:nvSpPr>
            <p:spPr>
              <a:xfrm rot="3102358" flipH="1">
                <a:off x="4474392" y="4596040"/>
                <a:ext cx="150209" cy="173619"/>
              </a:xfrm>
              <a:custGeom>
                <a:avLst/>
                <a:gdLst/>
                <a:ahLst/>
                <a:cxnLst/>
                <a:rect l="0" t="0" r="0" b="0"/>
                <a:pathLst>
                  <a:path w="7350" h="7959" extrusionOk="0">
                    <a:moveTo>
                      <a:pt x="7350" y="0"/>
                    </a:moveTo>
                    <a:lnTo>
                      <a:pt x="5637" y="517"/>
                    </a:lnTo>
                    <a:lnTo>
                      <a:pt x="4327" y="1232"/>
                    </a:lnTo>
                    <a:lnTo>
                      <a:pt x="3161" y="2232"/>
                    </a:lnTo>
                    <a:lnTo>
                      <a:pt x="2223" y="3549"/>
                    </a:lnTo>
                    <a:lnTo>
                      <a:pt x="1542" y="5091"/>
                    </a:lnTo>
                    <a:lnTo>
                      <a:pt x="1041" y="6590"/>
                    </a:lnTo>
                    <a:lnTo>
                      <a:pt x="0" y="6167"/>
                    </a:lnTo>
                    <a:lnTo>
                      <a:pt x="1112" y="7959"/>
                    </a:lnTo>
                    <a:lnTo>
                      <a:pt x="3155" y="7206"/>
                    </a:lnTo>
                    <a:lnTo>
                      <a:pt x="2041" y="6875"/>
                    </a:lnTo>
                    <a:lnTo>
                      <a:pt x="2582" y="4517"/>
                    </a:lnTo>
                    <a:lnTo>
                      <a:pt x="3232" y="2946"/>
                    </a:lnTo>
                    <a:lnTo>
                      <a:pt x="4159" y="1828"/>
                    </a:lnTo>
                    <a:lnTo>
                      <a:pt x="5306" y="1040"/>
                    </a:lnTo>
                    <a:lnTo>
                      <a:pt x="7063" y="215"/>
                    </a:lnTo>
                    <a:close/>
                  </a:path>
                </a:pathLst>
              </a:custGeom>
              <a:solidFill>
                <a:srgbClr val="00B0F0">
                  <a:alpha val="56540"/>
                </a:srgbClr>
              </a:solidFill>
              <a:ln>
                <a:noFill/>
              </a:ln>
            </p:spPr>
            <p:txBody>
              <a:bodyPr/>
              <a:lstStyle/>
              <a:p>
                <a:endParaRPr lang="en-US"/>
              </a:p>
            </p:txBody>
          </p:sp>
          <p:sp>
            <p:nvSpPr>
              <p:cNvPr id="87" name="Shape 5053">
                <a:extLst>
                  <a:ext uri="{FF2B5EF4-FFF2-40B4-BE49-F238E27FC236}">
                    <a16:creationId xmlns:a16="http://schemas.microsoft.com/office/drawing/2014/main" id="{97D548F1-E715-8933-C4FF-CF22DF88E05D}"/>
                  </a:ext>
                </a:extLst>
              </p:cNvPr>
              <p:cNvSpPr/>
              <p:nvPr/>
            </p:nvSpPr>
            <p:spPr>
              <a:xfrm rot="18497642">
                <a:off x="4878808" y="4593248"/>
                <a:ext cx="150209" cy="173619"/>
              </a:xfrm>
              <a:custGeom>
                <a:avLst/>
                <a:gdLst/>
                <a:ahLst/>
                <a:cxnLst/>
                <a:rect l="0" t="0" r="0" b="0"/>
                <a:pathLst>
                  <a:path w="7350" h="7959" extrusionOk="0">
                    <a:moveTo>
                      <a:pt x="7350" y="0"/>
                    </a:moveTo>
                    <a:lnTo>
                      <a:pt x="5637" y="517"/>
                    </a:lnTo>
                    <a:lnTo>
                      <a:pt x="4327" y="1232"/>
                    </a:lnTo>
                    <a:lnTo>
                      <a:pt x="3161" y="2232"/>
                    </a:lnTo>
                    <a:lnTo>
                      <a:pt x="2223" y="3549"/>
                    </a:lnTo>
                    <a:lnTo>
                      <a:pt x="1542" y="5091"/>
                    </a:lnTo>
                    <a:lnTo>
                      <a:pt x="1041" y="6590"/>
                    </a:lnTo>
                    <a:lnTo>
                      <a:pt x="0" y="6167"/>
                    </a:lnTo>
                    <a:lnTo>
                      <a:pt x="1112" y="7959"/>
                    </a:lnTo>
                    <a:lnTo>
                      <a:pt x="3155" y="7206"/>
                    </a:lnTo>
                    <a:lnTo>
                      <a:pt x="2041" y="6875"/>
                    </a:lnTo>
                    <a:lnTo>
                      <a:pt x="2582" y="4517"/>
                    </a:lnTo>
                    <a:lnTo>
                      <a:pt x="3232" y="2946"/>
                    </a:lnTo>
                    <a:lnTo>
                      <a:pt x="4159" y="1828"/>
                    </a:lnTo>
                    <a:lnTo>
                      <a:pt x="5306" y="1040"/>
                    </a:lnTo>
                    <a:lnTo>
                      <a:pt x="7063" y="215"/>
                    </a:lnTo>
                    <a:close/>
                  </a:path>
                </a:pathLst>
              </a:custGeom>
              <a:solidFill>
                <a:srgbClr val="00B0F0">
                  <a:alpha val="56540"/>
                </a:srgbClr>
              </a:solidFill>
              <a:ln>
                <a:noFill/>
              </a:ln>
            </p:spPr>
            <p:txBody>
              <a:bodyPr/>
              <a:lstStyle/>
              <a:p>
                <a:endParaRPr lang="en-US"/>
              </a:p>
            </p:txBody>
          </p:sp>
          <p:sp>
            <p:nvSpPr>
              <p:cNvPr id="88" name="Shape 5053">
                <a:extLst>
                  <a:ext uri="{FF2B5EF4-FFF2-40B4-BE49-F238E27FC236}">
                    <a16:creationId xmlns:a16="http://schemas.microsoft.com/office/drawing/2014/main" id="{BF41D2D9-BE4E-3C84-BFF9-1418646E8532}"/>
                  </a:ext>
                </a:extLst>
              </p:cNvPr>
              <p:cNvSpPr/>
              <p:nvPr/>
            </p:nvSpPr>
            <p:spPr>
              <a:xfrm rot="11802091" flipH="1">
                <a:off x="4705973" y="4594135"/>
                <a:ext cx="155325" cy="168241"/>
              </a:xfrm>
              <a:custGeom>
                <a:avLst/>
                <a:gdLst/>
                <a:ahLst/>
                <a:cxnLst/>
                <a:rect l="0" t="0" r="0" b="0"/>
                <a:pathLst>
                  <a:path w="7350" h="7959" extrusionOk="0">
                    <a:moveTo>
                      <a:pt x="7350" y="0"/>
                    </a:moveTo>
                    <a:lnTo>
                      <a:pt x="5637" y="517"/>
                    </a:lnTo>
                    <a:lnTo>
                      <a:pt x="4327" y="1232"/>
                    </a:lnTo>
                    <a:lnTo>
                      <a:pt x="3161" y="2232"/>
                    </a:lnTo>
                    <a:lnTo>
                      <a:pt x="2223" y="3549"/>
                    </a:lnTo>
                    <a:lnTo>
                      <a:pt x="1542" y="5091"/>
                    </a:lnTo>
                    <a:lnTo>
                      <a:pt x="1041" y="6590"/>
                    </a:lnTo>
                    <a:lnTo>
                      <a:pt x="0" y="6167"/>
                    </a:lnTo>
                    <a:lnTo>
                      <a:pt x="1112" y="7959"/>
                    </a:lnTo>
                    <a:lnTo>
                      <a:pt x="3155" y="7206"/>
                    </a:lnTo>
                    <a:lnTo>
                      <a:pt x="2041" y="6875"/>
                    </a:lnTo>
                    <a:lnTo>
                      <a:pt x="2582" y="4517"/>
                    </a:lnTo>
                    <a:lnTo>
                      <a:pt x="3232" y="2946"/>
                    </a:lnTo>
                    <a:lnTo>
                      <a:pt x="4159" y="1828"/>
                    </a:lnTo>
                    <a:lnTo>
                      <a:pt x="5306" y="1040"/>
                    </a:lnTo>
                    <a:lnTo>
                      <a:pt x="7063" y="215"/>
                    </a:lnTo>
                    <a:close/>
                  </a:path>
                </a:pathLst>
              </a:custGeom>
              <a:solidFill>
                <a:srgbClr val="D85A30">
                  <a:alpha val="56540"/>
                </a:srgbClr>
              </a:solidFill>
              <a:ln>
                <a:noFill/>
              </a:ln>
            </p:spPr>
            <p:txBody>
              <a:bodyPr/>
              <a:lstStyle/>
              <a:p>
                <a:endParaRPr lang="en-US"/>
              </a:p>
            </p:txBody>
          </p:sp>
          <p:sp>
            <p:nvSpPr>
              <p:cNvPr id="89" name="Shape 5053">
                <a:extLst>
                  <a:ext uri="{FF2B5EF4-FFF2-40B4-BE49-F238E27FC236}">
                    <a16:creationId xmlns:a16="http://schemas.microsoft.com/office/drawing/2014/main" id="{B90DEC85-68FE-6F9F-5696-2C8D6E33A22E}"/>
                  </a:ext>
                </a:extLst>
              </p:cNvPr>
              <p:cNvSpPr/>
              <p:nvPr/>
            </p:nvSpPr>
            <p:spPr>
              <a:xfrm rot="3102358" flipH="1">
                <a:off x="5711685" y="5029876"/>
                <a:ext cx="150209" cy="173619"/>
              </a:xfrm>
              <a:custGeom>
                <a:avLst/>
                <a:gdLst/>
                <a:ahLst/>
                <a:cxnLst/>
                <a:rect l="0" t="0" r="0" b="0"/>
                <a:pathLst>
                  <a:path w="7350" h="7959" extrusionOk="0">
                    <a:moveTo>
                      <a:pt x="7350" y="0"/>
                    </a:moveTo>
                    <a:lnTo>
                      <a:pt x="5637" y="517"/>
                    </a:lnTo>
                    <a:lnTo>
                      <a:pt x="4327" y="1232"/>
                    </a:lnTo>
                    <a:lnTo>
                      <a:pt x="3161" y="2232"/>
                    </a:lnTo>
                    <a:lnTo>
                      <a:pt x="2223" y="3549"/>
                    </a:lnTo>
                    <a:lnTo>
                      <a:pt x="1542" y="5091"/>
                    </a:lnTo>
                    <a:lnTo>
                      <a:pt x="1041" y="6590"/>
                    </a:lnTo>
                    <a:lnTo>
                      <a:pt x="0" y="6167"/>
                    </a:lnTo>
                    <a:lnTo>
                      <a:pt x="1112" y="7959"/>
                    </a:lnTo>
                    <a:lnTo>
                      <a:pt x="3155" y="7206"/>
                    </a:lnTo>
                    <a:lnTo>
                      <a:pt x="2041" y="6875"/>
                    </a:lnTo>
                    <a:lnTo>
                      <a:pt x="2582" y="4517"/>
                    </a:lnTo>
                    <a:lnTo>
                      <a:pt x="3232" y="2946"/>
                    </a:lnTo>
                    <a:lnTo>
                      <a:pt x="4159" y="1828"/>
                    </a:lnTo>
                    <a:lnTo>
                      <a:pt x="5306" y="1040"/>
                    </a:lnTo>
                    <a:lnTo>
                      <a:pt x="7063" y="215"/>
                    </a:lnTo>
                    <a:close/>
                  </a:path>
                </a:pathLst>
              </a:custGeom>
              <a:solidFill>
                <a:srgbClr val="00B0F0">
                  <a:alpha val="56540"/>
                </a:srgbClr>
              </a:solidFill>
              <a:ln>
                <a:noFill/>
              </a:ln>
            </p:spPr>
            <p:txBody>
              <a:bodyPr/>
              <a:lstStyle/>
              <a:p>
                <a:endParaRPr lang="en-US"/>
              </a:p>
            </p:txBody>
          </p:sp>
          <p:sp>
            <p:nvSpPr>
              <p:cNvPr id="90" name="Shape 5053">
                <a:extLst>
                  <a:ext uri="{FF2B5EF4-FFF2-40B4-BE49-F238E27FC236}">
                    <a16:creationId xmlns:a16="http://schemas.microsoft.com/office/drawing/2014/main" id="{F815F046-BA59-07DC-1C8F-A4F2F8749983}"/>
                  </a:ext>
                </a:extLst>
              </p:cNvPr>
              <p:cNvSpPr/>
              <p:nvPr/>
            </p:nvSpPr>
            <p:spPr>
              <a:xfrm rot="18497642">
                <a:off x="5971824" y="5056154"/>
                <a:ext cx="150209" cy="173619"/>
              </a:xfrm>
              <a:custGeom>
                <a:avLst/>
                <a:gdLst/>
                <a:ahLst/>
                <a:cxnLst/>
                <a:rect l="0" t="0" r="0" b="0"/>
                <a:pathLst>
                  <a:path w="7350" h="7959" extrusionOk="0">
                    <a:moveTo>
                      <a:pt x="7350" y="0"/>
                    </a:moveTo>
                    <a:lnTo>
                      <a:pt x="5637" y="517"/>
                    </a:lnTo>
                    <a:lnTo>
                      <a:pt x="4327" y="1232"/>
                    </a:lnTo>
                    <a:lnTo>
                      <a:pt x="3161" y="2232"/>
                    </a:lnTo>
                    <a:lnTo>
                      <a:pt x="2223" y="3549"/>
                    </a:lnTo>
                    <a:lnTo>
                      <a:pt x="1542" y="5091"/>
                    </a:lnTo>
                    <a:lnTo>
                      <a:pt x="1041" y="6590"/>
                    </a:lnTo>
                    <a:lnTo>
                      <a:pt x="0" y="6167"/>
                    </a:lnTo>
                    <a:lnTo>
                      <a:pt x="1112" y="7959"/>
                    </a:lnTo>
                    <a:lnTo>
                      <a:pt x="3155" y="7206"/>
                    </a:lnTo>
                    <a:lnTo>
                      <a:pt x="2041" y="6875"/>
                    </a:lnTo>
                    <a:lnTo>
                      <a:pt x="2582" y="4517"/>
                    </a:lnTo>
                    <a:lnTo>
                      <a:pt x="3232" y="2946"/>
                    </a:lnTo>
                    <a:lnTo>
                      <a:pt x="4159" y="1828"/>
                    </a:lnTo>
                    <a:lnTo>
                      <a:pt x="5306" y="1040"/>
                    </a:lnTo>
                    <a:lnTo>
                      <a:pt x="7063" y="215"/>
                    </a:lnTo>
                    <a:close/>
                  </a:path>
                </a:pathLst>
              </a:custGeom>
              <a:solidFill>
                <a:srgbClr val="00B0F0">
                  <a:alpha val="56540"/>
                </a:srgbClr>
              </a:solidFill>
              <a:ln>
                <a:noFill/>
              </a:ln>
            </p:spPr>
            <p:txBody>
              <a:bodyPr/>
              <a:lstStyle/>
              <a:p>
                <a:endParaRPr lang="en-US"/>
              </a:p>
            </p:txBody>
          </p:sp>
          <p:sp>
            <p:nvSpPr>
              <p:cNvPr id="91" name="Shape 5053">
                <a:extLst>
                  <a:ext uri="{FF2B5EF4-FFF2-40B4-BE49-F238E27FC236}">
                    <a16:creationId xmlns:a16="http://schemas.microsoft.com/office/drawing/2014/main" id="{9A89CE55-0CB2-684E-E5C3-B5100AD39F95}"/>
                  </a:ext>
                </a:extLst>
              </p:cNvPr>
              <p:cNvSpPr/>
              <p:nvPr/>
            </p:nvSpPr>
            <p:spPr>
              <a:xfrm rot="3351110">
                <a:off x="6051115" y="6181030"/>
                <a:ext cx="170696" cy="205788"/>
              </a:xfrm>
              <a:custGeom>
                <a:avLst/>
                <a:gdLst/>
                <a:ahLst/>
                <a:cxnLst/>
                <a:rect l="0" t="0" r="0" b="0"/>
                <a:pathLst>
                  <a:path w="7350" h="7959" extrusionOk="0">
                    <a:moveTo>
                      <a:pt x="7350" y="0"/>
                    </a:moveTo>
                    <a:lnTo>
                      <a:pt x="5637" y="517"/>
                    </a:lnTo>
                    <a:lnTo>
                      <a:pt x="4327" y="1232"/>
                    </a:lnTo>
                    <a:lnTo>
                      <a:pt x="3161" y="2232"/>
                    </a:lnTo>
                    <a:lnTo>
                      <a:pt x="2223" y="3549"/>
                    </a:lnTo>
                    <a:lnTo>
                      <a:pt x="1542" y="5091"/>
                    </a:lnTo>
                    <a:lnTo>
                      <a:pt x="1041" y="6590"/>
                    </a:lnTo>
                    <a:lnTo>
                      <a:pt x="0" y="6167"/>
                    </a:lnTo>
                    <a:lnTo>
                      <a:pt x="1112" y="7959"/>
                    </a:lnTo>
                    <a:lnTo>
                      <a:pt x="3155" y="7206"/>
                    </a:lnTo>
                    <a:lnTo>
                      <a:pt x="2041" y="6875"/>
                    </a:lnTo>
                    <a:lnTo>
                      <a:pt x="2582" y="4517"/>
                    </a:lnTo>
                    <a:lnTo>
                      <a:pt x="3232" y="2946"/>
                    </a:lnTo>
                    <a:lnTo>
                      <a:pt x="4159" y="1828"/>
                    </a:lnTo>
                    <a:lnTo>
                      <a:pt x="5306" y="1040"/>
                    </a:lnTo>
                    <a:lnTo>
                      <a:pt x="7063" y="215"/>
                    </a:lnTo>
                    <a:close/>
                  </a:path>
                </a:pathLst>
              </a:custGeom>
              <a:solidFill>
                <a:srgbClr val="D85A30">
                  <a:alpha val="56540"/>
                </a:srgbClr>
              </a:solidFill>
              <a:ln>
                <a:noFill/>
              </a:ln>
            </p:spPr>
            <p:txBody>
              <a:bodyPr/>
              <a:lstStyle/>
              <a:p>
                <a:endParaRPr lang="en-US"/>
              </a:p>
            </p:txBody>
          </p:sp>
          <p:sp>
            <p:nvSpPr>
              <p:cNvPr id="92" name="Freeform: Shape 91">
                <a:extLst>
                  <a:ext uri="{FF2B5EF4-FFF2-40B4-BE49-F238E27FC236}">
                    <a16:creationId xmlns:a16="http://schemas.microsoft.com/office/drawing/2014/main" id="{071A01EC-6E59-7D50-D642-AA091D9FCFDD}"/>
                  </a:ext>
                </a:extLst>
              </p:cNvPr>
              <p:cNvSpPr/>
              <p:nvPr/>
            </p:nvSpPr>
            <p:spPr>
              <a:xfrm flipH="1">
                <a:off x="9914812" y="4084624"/>
                <a:ext cx="75257" cy="86010"/>
              </a:xfrm>
              <a:custGeom>
                <a:avLst/>
                <a:gdLst>
                  <a:gd name="csX0" fmla="*/ 80010 w 80010"/>
                  <a:gd name="csY0" fmla="*/ 0 h 91440"/>
                  <a:gd name="csX1" fmla="*/ 17145 w 80010"/>
                  <a:gd name="csY1" fmla="*/ 0 h 91440"/>
                  <a:gd name="csX2" fmla="*/ 0 w 80010"/>
                  <a:gd name="csY2" fmla="*/ 51435 h 91440"/>
                  <a:gd name="csX3" fmla="*/ 0 w 80010"/>
                  <a:gd name="csY3" fmla="*/ 91440 h 91440"/>
                  <a:gd name="csX4" fmla="*/ 70485 w 80010"/>
                  <a:gd name="csY4" fmla="*/ 91440 h 91440"/>
                  <a:gd name="csX5" fmla="*/ 80010 w 80010"/>
                  <a:gd name="csY5" fmla="*/ 0 h 91440"/>
                </a:gdLst>
                <a:ahLst/>
                <a:cxnLst>
                  <a:cxn ang="0">
                    <a:pos x="csX0" y="csY0"/>
                  </a:cxn>
                  <a:cxn ang="0">
                    <a:pos x="csX1" y="csY1"/>
                  </a:cxn>
                  <a:cxn ang="0">
                    <a:pos x="csX2" y="csY2"/>
                  </a:cxn>
                  <a:cxn ang="0">
                    <a:pos x="csX3" y="csY3"/>
                  </a:cxn>
                  <a:cxn ang="0">
                    <a:pos x="csX4" y="csY4"/>
                  </a:cxn>
                  <a:cxn ang="0">
                    <a:pos x="csX5" y="csY5"/>
                  </a:cxn>
                </a:cxnLst>
                <a:rect l="l" t="t" r="r" b="b"/>
                <a:pathLst>
                  <a:path w="80010" h="91440">
                    <a:moveTo>
                      <a:pt x="80010" y="0"/>
                    </a:moveTo>
                    <a:lnTo>
                      <a:pt x="17145" y="0"/>
                    </a:lnTo>
                    <a:lnTo>
                      <a:pt x="0" y="51435"/>
                    </a:lnTo>
                    <a:lnTo>
                      <a:pt x="0" y="91440"/>
                    </a:lnTo>
                    <a:lnTo>
                      <a:pt x="70485" y="91440"/>
                    </a:lnTo>
                    <a:lnTo>
                      <a:pt x="80010" y="0"/>
                    </a:lnTo>
                    <a:close/>
                  </a:path>
                </a:pathLst>
              </a:cu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93" name="Group 92">
                <a:extLst>
                  <a:ext uri="{FF2B5EF4-FFF2-40B4-BE49-F238E27FC236}">
                    <a16:creationId xmlns:a16="http://schemas.microsoft.com/office/drawing/2014/main" id="{1714FE60-6454-41F9-1F74-17A52D3E9AFD}"/>
                  </a:ext>
                </a:extLst>
              </p:cNvPr>
              <p:cNvGrpSpPr/>
              <p:nvPr/>
            </p:nvGrpSpPr>
            <p:grpSpPr>
              <a:xfrm flipH="1">
                <a:off x="9921337" y="4151868"/>
                <a:ext cx="70132" cy="205497"/>
                <a:chOff x="3044488" y="3828621"/>
                <a:chExt cx="58114" cy="155535"/>
              </a:xfrm>
            </p:grpSpPr>
            <p:sp>
              <p:nvSpPr>
                <p:cNvPr id="308" name="Rectangle 307">
                  <a:extLst>
                    <a:ext uri="{FF2B5EF4-FFF2-40B4-BE49-F238E27FC236}">
                      <a16:creationId xmlns:a16="http://schemas.microsoft.com/office/drawing/2014/main" id="{D86EC4B4-ACD9-7B4C-10E6-9C1EE1035F69}"/>
                    </a:ext>
                  </a:extLst>
                </p:cNvPr>
                <p:cNvSpPr/>
                <p:nvPr/>
              </p:nvSpPr>
              <p:spPr>
                <a:xfrm>
                  <a:off x="3044488" y="3828634"/>
                  <a:ext cx="58114" cy="155521"/>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309" name="Straight Connector 308">
                  <a:extLst>
                    <a:ext uri="{FF2B5EF4-FFF2-40B4-BE49-F238E27FC236}">
                      <a16:creationId xmlns:a16="http://schemas.microsoft.com/office/drawing/2014/main" id="{AB78C93A-AA36-4628-DD50-620CB50A6F87}"/>
                    </a:ext>
                  </a:extLst>
                </p:cNvPr>
                <p:cNvCxnSpPr>
                  <a:cxnSpLocks/>
                </p:cNvCxnSpPr>
                <p:nvPr/>
              </p:nvCxnSpPr>
              <p:spPr>
                <a:xfrm>
                  <a:off x="3101718" y="3828634"/>
                  <a:ext cx="0" cy="155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D30684B2-86EF-6A6B-AF8A-79238AB53B52}"/>
                    </a:ext>
                  </a:extLst>
                </p:cNvPr>
                <p:cNvCxnSpPr>
                  <a:cxnSpLocks/>
                </p:cNvCxnSpPr>
                <p:nvPr/>
              </p:nvCxnSpPr>
              <p:spPr>
                <a:xfrm>
                  <a:off x="3044488" y="3828634"/>
                  <a:ext cx="0" cy="155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A492171C-F1F8-B36C-DF89-F4E337277C65}"/>
                  </a:ext>
                </a:extLst>
              </p:cNvPr>
              <p:cNvGrpSpPr/>
              <p:nvPr/>
            </p:nvGrpSpPr>
            <p:grpSpPr>
              <a:xfrm rot="16200000" flipH="1">
                <a:off x="9480570" y="3716254"/>
                <a:ext cx="68059" cy="808323"/>
                <a:chOff x="3044488" y="3828634"/>
                <a:chExt cx="58114" cy="155522"/>
              </a:xfrm>
            </p:grpSpPr>
            <p:sp>
              <p:nvSpPr>
                <p:cNvPr id="305" name="Rectangle 304">
                  <a:extLst>
                    <a:ext uri="{FF2B5EF4-FFF2-40B4-BE49-F238E27FC236}">
                      <a16:creationId xmlns:a16="http://schemas.microsoft.com/office/drawing/2014/main" id="{5DE433C8-AEA2-9A62-7F83-8E33B7CEEC8F}"/>
                    </a:ext>
                  </a:extLst>
                </p:cNvPr>
                <p:cNvSpPr/>
                <p:nvPr/>
              </p:nvSpPr>
              <p:spPr>
                <a:xfrm>
                  <a:off x="3044488" y="3828634"/>
                  <a:ext cx="58114" cy="155521"/>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306" name="Straight Connector 305">
                  <a:extLst>
                    <a:ext uri="{FF2B5EF4-FFF2-40B4-BE49-F238E27FC236}">
                      <a16:creationId xmlns:a16="http://schemas.microsoft.com/office/drawing/2014/main" id="{C86CC9DE-0547-0190-0912-3D447F2D7B5A}"/>
                    </a:ext>
                  </a:extLst>
                </p:cNvPr>
                <p:cNvCxnSpPr>
                  <a:cxnSpLocks/>
                </p:cNvCxnSpPr>
                <p:nvPr/>
              </p:nvCxnSpPr>
              <p:spPr>
                <a:xfrm>
                  <a:off x="3101718" y="3828634"/>
                  <a:ext cx="0" cy="155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961F2374-5C7D-B513-879D-77C701992A70}"/>
                    </a:ext>
                  </a:extLst>
                </p:cNvPr>
                <p:cNvCxnSpPr>
                  <a:cxnSpLocks/>
                </p:cNvCxnSpPr>
                <p:nvPr/>
              </p:nvCxnSpPr>
              <p:spPr>
                <a:xfrm>
                  <a:off x="3044488" y="3828634"/>
                  <a:ext cx="0" cy="155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5" name="Freeform: Shape 94">
                <a:extLst>
                  <a:ext uri="{FF2B5EF4-FFF2-40B4-BE49-F238E27FC236}">
                    <a16:creationId xmlns:a16="http://schemas.microsoft.com/office/drawing/2014/main" id="{9344B14F-7A5E-087B-9D0A-D8D959B4FE0A}"/>
                  </a:ext>
                </a:extLst>
              </p:cNvPr>
              <p:cNvSpPr/>
              <p:nvPr/>
            </p:nvSpPr>
            <p:spPr>
              <a:xfrm flipH="1">
                <a:off x="9921320" y="4086532"/>
                <a:ext cx="70802" cy="67636"/>
              </a:xfrm>
              <a:custGeom>
                <a:avLst/>
                <a:gdLst>
                  <a:gd name="csX0" fmla="*/ 0 w 121920"/>
                  <a:gd name="csY0" fmla="*/ 85725 h 85725"/>
                  <a:gd name="csX1" fmla="*/ 17145 w 121920"/>
                  <a:gd name="csY1" fmla="*/ 36195 h 85725"/>
                  <a:gd name="csX2" fmla="*/ 59055 w 121920"/>
                  <a:gd name="csY2" fmla="*/ 0 h 85725"/>
                  <a:gd name="csX3" fmla="*/ 121920 w 121920"/>
                  <a:gd name="csY3" fmla="*/ 0 h 85725"/>
                </a:gdLst>
                <a:ahLst/>
                <a:cxnLst>
                  <a:cxn ang="0">
                    <a:pos x="csX0" y="csY0"/>
                  </a:cxn>
                  <a:cxn ang="0">
                    <a:pos x="csX1" y="csY1"/>
                  </a:cxn>
                  <a:cxn ang="0">
                    <a:pos x="csX2" y="csY2"/>
                  </a:cxn>
                  <a:cxn ang="0">
                    <a:pos x="csX3" y="csY3"/>
                  </a:cxn>
                </a:cxnLst>
                <a:rect l="l" t="t" r="r" b="b"/>
                <a:pathLst>
                  <a:path w="121920" h="85725">
                    <a:moveTo>
                      <a:pt x="0" y="85725"/>
                    </a:moveTo>
                    <a:lnTo>
                      <a:pt x="17145" y="36195"/>
                    </a:lnTo>
                    <a:lnTo>
                      <a:pt x="59055" y="0"/>
                    </a:lnTo>
                    <a:lnTo>
                      <a:pt x="121920" y="0"/>
                    </a:lnTo>
                  </a:path>
                </a:pathLst>
              </a:cu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96" name="Group 95">
                <a:extLst>
                  <a:ext uri="{FF2B5EF4-FFF2-40B4-BE49-F238E27FC236}">
                    <a16:creationId xmlns:a16="http://schemas.microsoft.com/office/drawing/2014/main" id="{9CE6913E-E772-F04D-B2E6-FFAB9B7F86A7}"/>
                  </a:ext>
                </a:extLst>
              </p:cNvPr>
              <p:cNvGrpSpPr/>
              <p:nvPr/>
            </p:nvGrpSpPr>
            <p:grpSpPr>
              <a:xfrm>
                <a:off x="6930632" y="4163461"/>
                <a:ext cx="106604" cy="360678"/>
                <a:chOff x="3044488" y="3828634"/>
                <a:chExt cx="58114" cy="155522"/>
              </a:xfrm>
            </p:grpSpPr>
            <p:sp>
              <p:nvSpPr>
                <p:cNvPr id="302" name="Rectangle 301">
                  <a:extLst>
                    <a:ext uri="{FF2B5EF4-FFF2-40B4-BE49-F238E27FC236}">
                      <a16:creationId xmlns:a16="http://schemas.microsoft.com/office/drawing/2014/main" id="{11DC071A-A9B7-2E29-BCD8-93AC75863E2C}"/>
                    </a:ext>
                  </a:extLst>
                </p:cNvPr>
                <p:cNvSpPr/>
                <p:nvPr/>
              </p:nvSpPr>
              <p:spPr>
                <a:xfrm>
                  <a:off x="3044488" y="3828634"/>
                  <a:ext cx="58114" cy="155521"/>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303" name="Straight Connector 302">
                  <a:extLst>
                    <a:ext uri="{FF2B5EF4-FFF2-40B4-BE49-F238E27FC236}">
                      <a16:creationId xmlns:a16="http://schemas.microsoft.com/office/drawing/2014/main" id="{AAE4B627-02CF-31E2-A67C-17C4D83C633E}"/>
                    </a:ext>
                  </a:extLst>
                </p:cNvPr>
                <p:cNvCxnSpPr>
                  <a:cxnSpLocks/>
                </p:cNvCxnSpPr>
                <p:nvPr/>
              </p:nvCxnSpPr>
              <p:spPr>
                <a:xfrm>
                  <a:off x="3101718" y="3828634"/>
                  <a:ext cx="0" cy="155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80C79D1C-D9B1-B49E-00B1-1878FAD0EB0F}"/>
                    </a:ext>
                  </a:extLst>
                </p:cNvPr>
                <p:cNvCxnSpPr>
                  <a:cxnSpLocks/>
                </p:cNvCxnSpPr>
                <p:nvPr/>
              </p:nvCxnSpPr>
              <p:spPr>
                <a:xfrm>
                  <a:off x="3044488" y="3828634"/>
                  <a:ext cx="0" cy="155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4C5FDC72-8AB9-7229-EC37-0B4AC3141D88}"/>
                  </a:ext>
                </a:extLst>
              </p:cNvPr>
              <p:cNvGrpSpPr/>
              <p:nvPr/>
            </p:nvGrpSpPr>
            <p:grpSpPr>
              <a:xfrm>
                <a:off x="6909177" y="4512092"/>
                <a:ext cx="153768" cy="24092"/>
                <a:chOff x="5010480" y="2581575"/>
                <a:chExt cx="652091" cy="45719"/>
              </a:xfrm>
            </p:grpSpPr>
            <p:sp>
              <p:nvSpPr>
                <p:cNvPr id="300" name="Rectangle 299">
                  <a:extLst>
                    <a:ext uri="{FF2B5EF4-FFF2-40B4-BE49-F238E27FC236}">
                      <a16:creationId xmlns:a16="http://schemas.microsoft.com/office/drawing/2014/main" id="{CE872D68-42F9-6E89-1EE8-4C7B0E848C12}"/>
                    </a:ext>
                  </a:extLst>
                </p:cNvPr>
                <p:cNvSpPr/>
                <p:nvPr/>
              </p:nvSpPr>
              <p:spPr>
                <a:xfrm rot="16200000">
                  <a:off x="5313666" y="2278389"/>
                  <a:ext cx="45719" cy="652091"/>
                </a:xfrm>
                <a:prstGeom prst="rect">
                  <a:avLst/>
                </a:prstGeom>
                <a:solidFill>
                  <a:schemeClr val="bg1">
                    <a:lumMod val="9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301" name="Straight Connector 300">
                  <a:extLst>
                    <a:ext uri="{FF2B5EF4-FFF2-40B4-BE49-F238E27FC236}">
                      <a16:creationId xmlns:a16="http://schemas.microsoft.com/office/drawing/2014/main" id="{78715976-14E4-EC58-4CA6-50CF38DA05EB}"/>
                    </a:ext>
                  </a:extLst>
                </p:cNvPr>
                <p:cNvCxnSpPr/>
                <p:nvPr/>
              </p:nvCxnSpPr>
              <p:spPr>
                <a:xfrm>
                  <a:off x="5108971" y="2605087"/>
                  <a:ext cx="47267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1A20F0A3-6C65-C64E-7BBE-3906821606F1}"/>
                  </a:ext>
                </a:extLst>
              </p:cNvPr>
              <p:cNvGrpSpPr>
                <a:grpSpLocks noChangeAspect="1"/>
              </p:cNvGrpSpPr>
              <p:nvPr/>
            </p:nvGrpSpPr>
            <p:grpSpPr>
              <a:xfrm>
                <a:off x="3640011" y="2618528"/>
                <a:ext cx="2297494" cy="1152501"/>
                <a:chOff x="1683205" y="4209961"/>
                <a:chExt cx="2261508" cy="1134453"/>
              </a:xfrm>
            </p:grpSpPr>
            <p:sp>
              <p:nvSpPr>
                <p:cNvPr id="211" name="Rectangle 210">
                  <a:extLst>
                    <a:ext uri="{FF2B5EF4-FFF2-40B4-BE49-F238E27FC236}">
                      <a16:creationId xmlns:a16="http://schemas.microsoft.com/office/drawing/2014/main" id="{1FC470BB-7EEF-47BC-9CDC-773475750078}"/>
                    </a:ext>
                  </a:extLst>
                </p:cNvPr>
                <p:cNvSpPr/>
                <p:nvPr/>
              </p:nvSpPr>
              <p:spPr>
                <a:xfrm>
                  <a:off x="2168631" y="4209961"/>
                  <a:ext cx="1433163" cy="792100"/>
                </a:xfrm>
                <a:prstGeom prst="rect">
                  <a:avLst/>
                </a:prstGeom>
                <a:solidFill>
                  <a:schemeClr val="bg1">
                    <a:lumMod val="9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212" name="Group 211">
                  <a:extLst>
                    <a:ext uri="{FF2B5EF4-FFF2-40B4-BE49-F238E27FC236}">
                      <a16:creationId xmlns:a16="http://schemas.microsoft.com/office/drawing/2014/main" id="{32F48F97-1D9C-4759-8D49-51CA56D5D4B6}"/>
                    </a:ext>
                  </a:extLst>
                </p:cNvPr>
                <p:cNvGrpSpPr/>
                <p:nvPr/>
              </p:nvGrpSpPr>
              <p:grpSpPr>
                <a:xfrm>
                  <a:off x="3571324" y="4235249"/>
                  <a:ext cx="56197" cy="320509"/>
                  <a:chOff x="10195260" y="2365541"/>
                  <a:chExt cx="56197" cy="320509"/>
                </a:xfrm>
              </p:grpSpPr>
              <p:sp>
                <p:nvSpPr>
                  <p:cNvPr id="292" name="Rectangle 291">
                    <a:extLst>
                      <a:ext uri="{FF2B5EF4-FFF2-40B4-BE49-F238E27FC236}">
                        <a16:creationId xmlns:a16="http://schemas.microsoft.com/office/drawing/2014/main" id="{55D7048A-1A8D-C6A5-3A38-2754800EC1EC}"/>
                      </a:ext>
                    </a:extLst>
                  </p:cNvPr>
                  <p:cNvSpPr/>
                  <p:nvPr/>
                </p:nvSpPr>
                <p:spPr>
                  <a:xfrm>
                    <a:off x="10195260" y="2365541"/>
                    <a:ext cx="45719" cy="320509"/>
                  </a:xfrm>
                  <a:prstGeom prst="rect">
                    <a:avLst/>
                  </a:prstGeom>
                  <a:solidFill>
                    <a:srgbClr val="F2F2F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293" name="Group 292">
                    <a:extLst>
                      <a:ext uri="{FF2B5EF4-FFF2-40B4-BE49-F238E27FC236}">
                        <a16:creationId xmlns:a16="http://schemas.microsoft.com/office/drawing/2014/main" id="{2FC88911-8B2C-E6CD-DE1B-F5C983283294}"/>
                      </a:ext>
                    </a:extLst>
                  </p:cNvPr>
                  <p:cNvGrpSpPr/>
                  <p:nvPr/>
                </p:nvGrpSpPr>
                <p:grpSpPr>
                  <a:xfrm>
                    <a:off x="10203832" y="2381250"/>
                    <a:ext cx="47625" cy="282894"/>
                    <a:chOff x="10199370" y="2381250"/>
                    <a:chExt cx="47625" cy="282894"/>
                  </a:xfrm>
                </p:grpSpPr>
                <p:cxnSp>
                  <p:nvCxnSpPr>
                    <p:cNvPr id="294" name="Straight Connector 293">
                      <a:extLst>
                        <a:ext uri="{FF2B5EF4-FFF2-40B4-BE49-F238E27FC236}">
                          <a16:creationId xmlns:a16="http://schemas.microsoft.com/office/drawing/2014/main" id="{4FB8F0A1-849B-4247-2D30-7903CE71ED22}"/>
                        </a:ext>
                      </a:extLst>
                    </p:cNvPr>
                    <p:cNvCxnSpPr>
                      <a:cxnSpLocks/>
                    </p:cNvCxnSpPr>
                    <p:nvPr/>
                  </p:nvCxnSpPr>
                  <p:spPr>
                    <a:xfrm>
                      <a:off x="10199370" y="2381250"/>
                      <a:ext cx="47625" cy="4762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5D5CA5FE-2168-57FC-02B7-5F295D43B0BA}"/>
                        </a:ext>
                      </a:extLst>
                    </p:cNvPr>
                    <p:cNvCxnSpPr>
                      <a:cxnSpLocks/>
                    </p:cNvCxnSpPr>
                    <p:nvPr/>
                  </p:nvCxnSpPr>
                  <p:spPr>
                    <a:xfrm>
                      <a:off x="10199370" y="2428304"/>
                      <a:ext cx="47625" cy="4762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EA6C2833-1E5D-7974-C142-0A81CEF35A1E}"/>
                        </a:ext>
                      </a:extLst>
                    </p:cNvPr>
                    <p:cNvCxnSpPr>
                      <a:cxnSpLocks/>
                    </p:cNvCxnSpPr>
                    <p:nvPr/>
                  </p:nvCxnSpPr>
                  <p:spPr>
                    <a:xfrm>
                      <a:off x="10199370" y="2475358"/>
                      <a:ext cx="47625" cy="4762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FFCDE765-1843-2A82-E8C9-B94A2AD18300}"/>
                        </a:ext>
                      </a:extLst>
                    </p:cNvPr>
                    <p:cNvCxnSpPr>
                      <a:cxnSpLocks/>
                    </p:cNvCxnSpPr>
                    <p:nvPr/>
                  </p:nvCxnSpPr>
                  <p:spPr>
                    <a:xfrm>
                      <a:off x="10199370" y="2522412"/>
                      <a:ext cx="47625" cy="4762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E83B1182-008F-2249-0C80-05C401F87898}"/>
                        </a:ext>
                      </a:extLst>
                    </p:cNvPr>
                    <p:cNvCxnSpPr>
                      <a:cxnSpLocks/>
                    </p:cNvCxnSpPr>
                    <p:nvPr/>
                  </p:nvCxnSpPr>
                  <p:spPr>
                    <a:xfrm>
                      <a:off x="10199370" y="2569466"/>
                      <a:ext cx="47625" cy="4762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E28EEFFF-2BA3-E317-3443-437AB30CF886}"/>
                        </a:ext>
                      </a:extLst>
                    </p:cNvPr>
                    <p:cNvCxnSpPr>
                      <a:cxnSpLocks/>
                    </p:cNvCxnSpPr>
                    <p:nvPr/>
                  </p:nvCxnSpPr>
                  <p:spPr>
                    <a:xfrm>
                      <a:off x="10199370" y="2616519"/>
                      <a:ext cx="47625" cy="4762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13" name="Group 212">
                  <a:extLst>
                    <a:ext uri="{FF2B5EF4-FFF2-40B4-BE49-F238E27FC236}">
                      <a16:creationId xmlns:a16="http://schemas.microsoft.com/office/drawing/2014/main" id="{1D75FCD2-D80D-9315-CB38-1C698B7D94EF}"/>
                    </a:ext>
                  </a:extLst>
                </p:cNvPr>
                <p:cNvGrpSpPr/>
                <p:nvPr/>
              </p:nvGrpSpPr>
              <p:grpSpPr>
                <a:xfrm>
                  <a:off x="2287890" y="4217853"/>
                  <a:ext cx="45719" cy="376728"/>
                  <a:chOff x="11282311" y="3844290"/>
                  <a:chExt cx="54864" cy="787117"/>
                </a:xfrm>
              </p:grpSpPr>
              <p:sp>
                <p:nvSpPr>
                  <p:cNvPr id="280" name="Rectangle 279">
                    <a:extLst>
                      <a:ext uri="{FF2B5EF4-FFF2-40B4-BE49-F238E27FC236}">
                        <a16:creationId xmlns:a16="http://schemas.microsoft.com/office/drawing/2014/main" id="{E3566D5C-8125-8CE0-D2CA-6613CDDB66BB}"/>
                      </a:ext>
                    </a:extLst>
                  </p:cNvPr>
                  <p:cNvSpPr/>
                  <p:nvPr/>
                </p:nvSpPr>
                <p:spPr>
                  <a:xfrm>
                    <a:off x="11282311" y="3844290"/>
                    <a:ext cx="54864" cy="782955"/>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81" name="Freeform: Shape 280">
                    <a:extLst>
                      <a:ext uri="{FF2B5EF4-FFF2-40B4-BE49-F238E27FC236}">
                        <a16:creationId xmlns:a16="http://schemas.microsoft.com/office/drawing/2014/main" id="{48F0323B-3B30-659C-B3CA-477008B870F8}"/>
                      </a:ext>
                    </a:extLst>
                  </p:cNvPr>
                  <p:cNvSpPr/>
                  <p:nvPr/>
                </p:nvSpPr>
                <p:spPr>
                  <a:xfrm>
                    <a:off x="11294745" y="3845786"/>
                    <a:ext cx="36195" cy="104775"/>
                  </a:xfrm>
                  <a:custGeom>
                    <a:avLst/>
                    <a:gdLst>
                      <a:gd name="connsiteX0" fmla="*/ 36195 w 36195"/>
                      <a:gd name="connsiteY0" fmla="*/ 0 h 104775"/>
                      <a:gd name="connsiteX1" fmla="*/ 0 w 36195"/>
                      <a:gd name="connsiteY1" fmla="*/ 36195 h 104775"/>
                      <a:gd name="connsiteX2" fmla="*/ 0 w 36195"/>
                      <a:gd name="connsiteY2" fmla="*/ 70485 h 104775"/>
                      <a:gd name="connsiteX3" fmla="*/ 34290 w 36195"/>
                      <a:gd name="connsiteY3" fmla="*/ 104775 h 104775"/>
                    </a:gdLst>
                    <a:ahLst/>
                    <a:cxnLst>
                      <a:cxn ang="0">
                        <a:pos x="connsiteX0" y="connsiteY0"/>
                      </a:cxn>
                      <a:cxn ang="0">
                        <a:pos x="connsiteX1" y="connsiteY1"/>
                      </a:cxn>
                      <a:cxn ang="0">
                        <a:pos x="connsiteX2" y="connsiteY2"/>
                      </a:cxn>
                      <a:cxn ang="0">
                        <a:pos x="connsiteX3" y="connsiteY3"/>
                      </a:cxn>
                    </a:cxnLst>
                    <a:rect l="l" t="t" r="r" b="b"/>
                    <a:pathLst>
                      <a:path w="36195" h="104775">
                        <a:moveTo>
                          <a:pt x="36195" y="0"/>
                        </a:moveTo>
                        <a:lnTo>
                          <a:pt x="0" y="36195"/>
                        </a:lnTo>
                        <a:lnTo>
                          <a:pt x="0" y="70485"/>
                        </a:lnTo>
                        <a:lnTo>
                          <a:pt x="34290" y="104775"/>
                        </a:lnTo>
                      </a:path>
                    </a:pathLst>
                  </a:cu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282" name="Straight Connector 281">
                    <a:extLst>
                      <a:ext uri="{FF2B5EF4-FFF2-40B4-BE49-F238E27FC236}">
                        <a16:creationId xmlns:a16="http://schemas.microsoft.com/office/drawing/2014/main" id="{3B05913F-8F0B-A07A-4CC0-F71F00ED029E}"/>
                      </a:ext>
                    </a:extLst>
                  </p:cNvPr>
                  <p:cNvCxnSpPr>
                    <a:cxnSpLocks/>
                  </p:cNvCxnSpPr>
                  <p:nvPr/>
                </p:nvCxnSpPr>
                <p:spPr>
                  <a:xfrm>
                    <a:off x="11329035" y="3946751"/>
                    <a:ext cx="1905" cy="5715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83" name="Freeform: Shape 282">
                    <a:extLst>
                      <a:ext uri="{FF2B5EF4-FFF2-40B4-BE49-F238E27FC236}">
                        <a16:creationId xmlns:a16="http://schemas.microsoft.com/office/drawing/2014/main" id="{0A9A2852-28BA-37EB-2B67-CBBEEDA05E9D}"/>
                      </a:ext>
                    </a:extLst>
                  </p:cNvPr>
                  <p:cNvSpPr/>
                  <p:nvPr/>
                </p:nvSpPr>
                <p:spPr>
                  <a:xfrm>
                    <a:off x="11294745" y="3996281"/>
                    <a:ext cx="36195" cy="104775"/>
                  </a:xfrm>
                  <a:custGeom>
                    <a:avLst/>
                    <a:gdLst>
                      <a:gd name="connsiteX0" fmla="*/ 36195 w 36195"/>
                      <a:gd name="connsiteY0" fmla="*/ 0 h 104775"/>
                      <a:gd name="connsiteX1" fmla="*/ 0 w 36195"/>
                      <a:gd name="connsiteY1" fmla="*/ 36195 h 104775"/>
                      <a:gd name="connsiteX2" fmla="*/ 0 w 36195"/>
                      <a:gd name="connsiteY2" fmla="*/ 70485 h 104775"/>
                      <a:gd name="connsiteX3" fmla="*/ 34290 w 36195"/>
                      <a:gd name="connsiteY3" fmla="*/ 104775 h 104775"/>
                    </a:gdLst>
                    <a:ahLst/>
                    <a:cxnLst>
                      <a:cxn ang="0">
                        <a:pos x="connsiteX0" y="connsiteY0"/>
                      </a:cxn>
                      <a:cxn ang="0">
                        <a:pos x="connsiteX1" y="connsiteY1"/>
                      </a:cxn>
                      <a:cxn ang="0">
                        <a:pos x="connsiteX2" y="connsiteY2"/>
                      </a:cxn>
                      <a:cxn ang="0">
                        <a:pos x="connsiteX3" y="connsiteY3"/>
                      </a:cxn>
                    </a:cxnLst>
                    <a:rect l="l" t="t" r="r" b="b"/>
                    <a:pathLst>
                      <a:path w="36195" h="104775">
                        <a:moveTo>
                          <a:pt x="36195" y="0"/>
                        </a:moveTo>
                        <a:lnTo>
                          <a:pt x="0" y="36195"/>
                        </a:lnTo>
                        <a:lnTo>
                          <a:pt x="0" y="70485"/>
                        </a:lnTo>
                        <a:lnTo>
                          <a:pt x="34290" y="104775"/>
                        </a:lnTo>
                      </a:path>
                    </a:pathLst>
                  </a:cu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284" name="Straight Connector 283">
                    <a:extLst>
                      <a:ext uri="{FF2B5EF4-FFF2-40B4-BE49-F238E27FC236}">
                        <a16:creationId xmlns:a16="http://schemas.microsoft.com/office/drawing/2014/main" id="{362EA0B4-56C0-1E3F-8DF9-F045E080B972}"/>
                      </a:ext>
                    </a:extLst>
                  </p:cNvPr>
                  <p:cNvCxnSpPr>
                    <a:cxnSpLocks/>
                  </p:cNvCxnSpPr>
                  <p:nvPr/>
                </p:nvCxnSpPr>
                <p:spPr>
                  <a:xfrm>
                    <a:off x="11329035" y="4097246"/>
                    <a:ext cx="1905" cy="5715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85" name="Freeform: Shape 284">
                    <a:extLst>
                      <a:ext uri="{FF2B5EF4-FFF2-40B4-BE49-F238E27FC236}">
                        <a16:creationId xmlns:a16="http://schemas.microsoft.com/office/drawing/2014/main" id="{94FB1C6B-4DCB-8D61-20EE-8CA3798FC1DC}"/>
                      </a:ext>
                    </a:extLst>
                  </p:cNvPr>
                  <p:cNvSpPr/>
                  <p:nvPr/>
                </p:nvSpPr>
                <p:spPr>
                  <a:xfrm>
                    <a:off x="11294745" y="4151538"/>
                    <a:ext cx="36195" cy="104775"/>
                  </a:xfrm>
                  <a:custGeom>
                    <a:avLst/>
                    <a:gdLst>
                      <a:gd name="connsiteX0" fmla="*/ 36195 w 36195"/>
                      <a:gd name="connsiteY0" fmla="*/ 0 h 104775"/>
                      <a:gd name="connsiteX1" fmla="*/ 0 w 36195"/>
                      <a:gd name="connsiteY1" fmla="*/ 36195 h 104775"/>
                      <a:gd name="connsiteX2" fmla="*/ 0 w 36195"/>
                      <a:gd name="connsiteY2" fmla="*/ 70485 h 104775"/>
                      <a:gd name="connsiteX3" fmla="*/ 34290 w 36195"/>
                      <a:gd name="connsiteY3" fmla="*/ 104775 h 104775"/>
                    </a:gdLst>
                    <a:ahLst/>
                    <a:cxnLst>
                      <a:cxn ang="0">
                        <a:pos x="connsiteX0" y="connsiteY0"/>
                      </a:cxn>
                      <a:cxn ang="0">
                        <a:pos x="connsiteX1" y="connsiteY1"/>
                      </a:cxn>
                      <a:cxn ang="0">
                        <a:pos x="connsiteX2" y="connsiteY2"/>
                      </a:cxn>
                      <a:cxn ang="0">
                        <a:pos x="connsiteX3" y="connsiteY3"/>
                      </a:cxn>
                    </a:cxnLst>
                    <a:rect l="l" t="t" r="r" b="b"/>
                    <a:pathLst>
                      <a:path w="36195" h="104775">
                        <a:moveTo>
                          <a:pt x="36195" y="0"/>
                        </a:moveTo>
                        <a:lnTo>
                          <a:pt x="0" y="36195"/>
                        </a:lnTo>
                        <a:lnTo>
                          <a:pt x="0" y="70485"/>
                        </a:lnTo>
                        <a:lnTo>
                          <a:pt x="34290" y="104775"/>
                        </a:lnTo>
                      </a:path>
                    </a:pathLst>
                  </a:cu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286" name="Straight Connector 285">
                    <a:extLst>
                      <a:ext uri="{FF2B5EF4-FFF2-40B4-BE49-F238E27FC236}">
                        <a16:creationId xmlns:a16="http://schemas.microsoft.com/office/drawing/2014/main" id="{58E065FF-A96A-97BC-EB1E-BB51540F5356}"/>
                      </a:ext>
                    </a:extLst>
                  </p:cNvPr>
                  <p:cNvCxnSpPr>
                    <a:cxnSpLocks/>
                  </p:cNvCxnSpPr>
                  <p:nvPr/>
                </p:nvCxnSpPr>
                <p:spPr>
                  <a:xfrm>
                    <a:off x="11329035" y="4252503"/>
                    <a:ext cx="1905" cy="5715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87" name="Freeform: Shape 286">
                    <a:extLst>
                      <a:ext uri="{FF2B5EF4-FFF2-40B4-BE49-F238E27FC236}">
                        <a16:creationId xmlns:a16="http://schemas.microsoft.com/office/drawing/2014/main" id="{5455848A-DA6A-7A98-FC85-C348D780C686}"/>
                      </a:ext>
                    </a:extLst>
                  </p:cNvPr>
                  <p:cNvSpPr/>
                  <p:nvPr/>
                </p:nvSpPr>
                <p:spPr>
                  <a:xfrm>
                    <a:off x="11294745" y="4302033"/>
                    <a:ext cx="36195" cy="104775"/>
                  </a:xfrm>
                  <a:custGeom>
                    <a:avLst/>
                    <a:gdLst>
                      <a:gd name="connsiteX0" fmla="*/ 36195 w 36195"/>
                      <a:gd name="connsiteY0" fmla="*/ 0 h 104775"/>
                      <a:gd name="connsiteX1" fmla="*/ 0 w 36195"/>
                      <a:gd name="connsiteY1" fmla="*/ 36195 h 104775"/>
                      <a:gd name="connsiteX2" fmla="*/ 0 w 36195"/>
                      <a:gd name="connsiteY2" fmla="*/ 70485 h 104775"/>
                      <a:gd name="connsiteX3" fmla="*/ 34290 w 36195"/>
                      <a:gd name="connsiteY3" fmla="*/ 104775 h 104775"/>
                    </a:gdLst>
                    <a:ahLst/>
                    <a:cxnLst>
                      <a:cxn ang="0">
                        <a:pos x="connsiteX0" y="connsiteY0"/>
                      </a:cxn>
                      <a:cxn ang="0">
                        <a:pos x="connsiteX1" y="connsiteY1"/>
                      </a:cxn>
                      <a:cxn ang="0">
                        <a:pos x="connsiteX2" y="connsiteY2"/>
                      </a:cxn>
                      <a:cxn ang="0">
                        <a:pos x="connsiteX3" y="connsiteY3"/>
                      </a:cxn>
                    </a:cxnLst>
                    <a:rect l="l" t="t" r="r" b="b"/>
                    <a:pathLst>
                      <a:path w="36195" h="104775">
                        <a:moveTo>
                          <a:pt x="36195" y="0"/>
                        </a:moveTo>
                        <a:lnTo>
                          <a:pt x="0" y="36195"/>
                        </a:lnTo>
                        <a:lnTo>
                          <a:pt x="0" y="70485"/>
                        </a:lnTo>
                        <a:lnTo>
                          <a:pt x="34290" y="104775"/>
                        </a:lnTo>
                      </a:path>
                    </a:pathLst>
                  </a:cu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288" name="Straight Connector 287">
                    <a:extLst>
                      <a:ext uri="{FF2B5EF4-FFF2-40B4-BE49-F238E27FC236}">
                        <a16:creationId xmlns:a16="http://schemas.microsoft.com/office/drawing/2014/main" id="{E284440E-9DAE-040A-AFDD-749CB6B4B4EB}"/>
                      </a:ext>
                    </a:extLst>
                  </p:cNvPr>
                  <p:cNvCxnSpPr>
                    <a:cxnSpLocks/>
                  </p:cNvCxnSpPr>
                  <p:nvPr/>
                </p:nvCxnSpPr>
                <p:spPr>
                  <a:xfrm>
                    <a:off x="11329035" y="4402998"/>
                    <a:ext cx="1905" cy="5715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89" name="Freeform: Shape 288">
                    <a:extLst>
                      <a:ext uri="{FF2B5EF4-FFF2-40B4-BE49-F238E27FC236}">
                        <a16:creationId xmlns:a16="http://schemas.microsoft.com/office/drawing/2014/main" id="{4CD9076B-5584-A12F-724E-876579EF611A}"/>
                      </a:ext>
                    </a:extLst>
                  </p:cNvPr>
                  <p:cNvSpPr/>
                  <p:nvPr/>
                </p:nvSpPr>
                <p:spPr>
                  <a:xfrm>
                    <a:off x="11294745" y="4450842"/>
                    <a:ext cx="36195" cy="104775"/>
                  </a:xfrm>
                  <a:custGeom>
                    <a:avLst/>
                    <a:gdLst>
                      <a:gd name="connsiteX0" fmla="*/ 36195 w 36195"/>
                      <a:gd name="connsiteY0" fmla="*/ 0 h 104775"/>
                      <a:gd name="connsiteX1" fmla="*/ 0 w 36195"/>
                      <a:gd name="connsiteY1" fmla="*/ 36195 h 104775"/>
                      <a:gd name="connsiteX2" fmla="*/ 0 w 36195"/>
                      <a:gd name="connsiteY2" fmla="*/ 70485 h 104775"/>
                      <a:gd name="connsiteX3" fmla="*/ 34290 w 36195"/>
                      <a:gd name="connsiteY3" fmla="*/ 104775 h 104775"/>
                    </a:gdLst>
                    <a:ahLst/>
                    <a:cxnLst>
                      <a:cxn ang="0">
                        <a:pos x="connsiteX0" y="connsiteY0"/>
                      </a:cxn>
                      <a:cxn ang="0">
                        <a:pos x="connsiteX1" y="connsiteY1"/>
                      </a:cxn>
                      <a:cxn ang="0">
                        <a:pos x="connsiteX2" y="connsiteY2"/>
                      </a:cxn>
                      <a:cxn ang="0">
                        <a:pos x="connsiteX3" y="connsiteY3"/>
                      </a:cxn>
                    </a:cxnLst>
                    <a:rect l="l" t="t" r="r" b="b"/>
                    <a:pathLst>
                      <a:path w="36195" h="104775">
                        <a:moveTo>
                          <a:pt x="36195" y="0"/>
                        </a:moveTo>
                        <a:lnTo>
                          <a:pt x="0" y="36195"/>
                        </a:lnTo>
                        <a:lnTo>
                          <a:pt x="0" y="70485"/>
                        </a:lnTo>
                        <a:lnTo>
                          <a:pt x="34290" y="104775"/>
                        </a:lnTo>
                      </a:path>
                    </a:pathLst>
                  </a:cu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290" name="Straight Connector 289">
                    <a:extLst>
                      <a:ext uri="{FF2B5EF4-FFF2-40B4-BE49-F238E27FC236}">
                        <a16:creationId xmlns:a16="http://schemas.microsoft.com/office/drawing/2014/main" id="{A2EBDD20-ED7D-E4A1-FC48-B1E96CE5219F}"/>
                      </a:ext>
                    </a:extLst>
                  </p:cNvPr>
                  <p:cNvCxnSpPr>
                    <a:cxnSpLocks/>
                  </p:cNvCxnSpPr>
                  <p:nvPr/>
                </p:nvCxnSpPr>
                <p:spPr>
                  <a:xfrm>
                    <a:off x="11329035" y="4547369"/>
                    <a:ext cx="1905" cy="5715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91" name="Freeform: Shape 290">
                    <a:extLst>
                      <a:ext uri="{FF2B5EF4-FFF2-40B4-BE49-F238E27FC236}">
                        <a16:creationId xmlns:a16="http://schemas.microsoft.com/office/drawing/2014/main" id="{ADCCA8B5-339E-F362-CD09-94C73D694FD5}"/>
                      </a:ext>
                    </a:extLst>
                  </p:cNvPr>
                  <p:cNvSpPr/>
                  <p:nvPr/>
                </p:nvSpPr>
                <p:spPr>
                  <a:xfrm>
                    <a:off x="11294745" y="4595212"/>
                    <a:ext cx="36195" cy="36195"/>
                  </a:xfrm>
                  <a:custGeom>
                    <a:avLst/>
                    <a:gdLst>
                      <a:gd name="connsiteX0" fmla="*/ 36195 w 36195"/>
                      <a:gd name="connsiteY0" fmla="*/ 0 h 104775"/>
                      <a:gd name="connsiteX1" fmla="*/ 0 w 36195"/>
                      <a:gd name="connsiteY1" fmla="*/ 36195 h 104775"/>
                      <a:gd name="connsiteX2" fmla="*/ 0 w 36195"/>
                      <a:gd name="connsiteY2" fmla="*/ 70485 h 104775"/>
                      <a:gd name="connsiteX3" fmla="*/ 34290 w 36195"/>
                      <a:gd name="connsiteY3" fmla="*/ 104775 h 104775"/>
                      <a:gd name="connsiteX0" fmla="*/ 36195 w 36195"/>
                      <a:gd name="connsiteY0" fmla="*/ 0 h 99060"/>
                      <a:gd name="connsiteX1" fmla="*/ 0 w 36195"/>
                      <a:gd name="connsiteY1" fmla="*/ 36195 h 99060"/>
                      <a:gd name="connsiteX2" fmla="*/ 0 w 36195"/>
                      <a:gd name="connsiteY2" fmla="*/ 70485 h 99060"/>
                      <a:gd name="connsiteX3" fmla="*/ 34290 w 36195"/>
                      <a:gd name="connsiteY3" fmla="*/ 99060 h 99060"/>
                      <a:gd name="connsiteX0" fmla="*/ 36195 w 36195"/>
                      <a:gd name="connsiteY0" fmla="*/ 0 h 70485"/>
                      <a:gd name="connsiteX1" fmla="*/ 0 w 36195"/>
                      <a:gd name="connsiteY1" fmla="*/ 36195 h 70485"/>
                      <a:gd name="connsiteX2" fmla="*/ 0 w 36195"/>
                      <a:gd name="connsiteY2" fmla="*/ 70485 h 70485"/>
                      <a:gd name="connsiteX0" fmla="*/ 36195 w 36195"/>
                      <a:gd name="connsiteY0" fmla="*/ 0 h 36195"/>
                      <a:gd name="connsiteX1" fmla="*/ 0 w 36195"/>
                      <a:gd name="connsiteY1" fmla="*/ 36195 h 36195"/>
                    </a:gdLst>
                    <a:ahLst/>
                    <a:cxnLst>
                      <a:cxn ang="0">
                        <a:pos x="connsiteX0" y="connsiteY0"/>
                      </a:cxn>
                      <a:cxn ang="0">
                        <a:pos x="connsiteX1" y="connsiteY1"/>
                      </a:cxn>
                    </a:cxnLst>
                    <a:rect l="l" t="t" r="r" b="b"/>
                    <a:pathLst>
                      <a:path w="36195" h="36195">
                        <a:moveTo>
                          <a:pt x="36195" y="0"/>
                        </a:moveTo>
                        <a:lnTo>
                          <a:pt x="0" y="36195"/>
                        </a:lnTo>
                      </a:path>
                    </a:pathLst>
                  </a:cu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cxnSp>
              <p:nvCxnSpPr>
                <p:cNvPr id="214" name="Straight Connector 213">
                  <a:extLst>
                    <a:ext uri="{FF2B5EF4-FFF2-40B4-BE49-F238E27FC236}">
                      <a16:creationId xmlns:a16="http://schemas.microsoft.com/office/drawing/2014/main" id="{67FDFE2D-4087-2C20-C1EC-35C063CD2A90}"/>
                    </a:ext>
                  </a:extLst>
                </p:cNvPr>
                <p:cNvCxnSpPr>
                  <a:cxnSpLocks/>
                </p:cNvCxnSpPr>
                <p:nvPr/>
              </p:nvCxnSpPr>
              <p:spPr>
                <a:xfrm>
                  <a:off x="3587269" y="4210066"/>
                  <a:ext cx="159640" cy="15964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5" name="Group 214">
                  <a:extLst>
                    <a:ext uri="{FF2B5EF4-FFF2-40B4-BE49-F238E27FC236}">
                      <a16:creationId xmlns:a16="http://schemas.microsoft.com/office/drawing/2014/main" id="{7CE4A2B2-A847-97CD-3AA4-1BE56FE6E299}"/>
                    </a:ext>
                  </a:extLst>
                </p:cNvPr>
                <p:cNvGrpSpPr/>
                <p:nvPr/>
              </p:nvGrpSpPr>
              <p:grpSpPr>
                <a:xfrm flipH="1">
                  <a:off x="2147120" y="4235249"/>
                  <a:ext cx="56197" cy="320509"/>
                  <a:chOff x="10195260" y="2365541"/>
                  <a:chExt cx="56197" cy="320509"/>
                </a:xfrm>
              </p:grpSpPr>
              <p:sp>
                <p:nvSpPr>
                  <p:cNvPr id="272" name="Rectangle 271">
                    <a:extLst>
                      <a:ext uri="{FF2B5EF4-FFF2-40B4-BE49-F238E27FC236}">
                        <a16:creationId xmlns:a16="http://schemas.microsoft.com/office/drawing/2014/main" id="{B971BDAA-4104-34C8-8C64-038BCBD0EA79}"/>
                      </a:ext>
                    </a:extLst>
                  </p:cNvPr>
                  <p:cNvSpPr/>
                  <p:nvPr/>
                </p:nvSpPr>
                <p:spPr>
                  <a:xfrm>
                    <a:off x="10195260" y="2365541"/>
                    <a:ext cx="45719" cy="320509"/>
                  </a:xfrm>
                  <a:prstGeom prst="rect">
                    <a:avLst/>
                  </a:prstGeom>
                  <a:solidFill>
                    <a:srgbClr val="F2F2F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273" name="Group 272">
                    <a:extLst>
                      <a:ext uri="{FF2B5EF4-FFF2-40B4-BE49-F238E27FC236}">
                        <a16:creationId xmlns:a16="http://schemas.microsoft.com/office/drawing/2014/main" id="{B837035C-069D-8DDC-74A0-22711A1EB32A}"/>
                      </a:ext>
                    </a:extLst>
                  </p:cNvPr>
                  <p:cNvGrpSpPr/>
                  <p:nvPr/>
                </p:nvGrpSpPr>
                <p:grpSpPr>
                  <a:xfrm>
                    <a:off x="10203832" y="2381250"/>
                    <a:ext cx="47625" cy="282894"/>
                    <a:chOff x="10199370" y="2381250"/>
                    <a:chExt cx="47625" cy="282894"/>
                  </a:xfrm>
                </p:grpSpPr>
                <p:cxnSp>
                  <p:nvCxnSpPr>
                    <p:cNvPr id="274" name="Straight Connector 273">
                      <a:extLst>
                        <a:ext uri="{FF2B5EF4-FFF2-40B4-BE49-F238E27FC236}">
                          <a16:creationId xmlns:a16="http://schemas.microsoft.com/office/drawing/2014/main" id="{E5205C49-6E75-E9AA-FFDB-3BB5E52DB4C9}"/>
                        </a:ext>
                      </a:extLst>
                    </p:cNvPr>
                    <p:cNvCxnSpPr>
                      <a:cxnSpLocks/>
                    </p:cNvCxnSpPr>
                    <p:nvPr/>
                  </p:nvCxnSpPr>
                  <p:spPr>
                    <a:xfrm>
                      <a:off x="10199370" y="2381250"/>
                      <a:ext cx="47625" cy="4762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4905673F-BE48-392A-233C-AF1FA19BC39A}"/>
                        </a:ext>
                      </a:extLst>
                    </p:cNvPr>
                    <p:cNvCxnSpPr>
                      <a:cxnSpLocks/>
                    </p:cNvCxnSpPr>
                    <p:nvPr/>
                  </p:nvCxnSpPr>
                  <p:spPr>
                    <a:xfrm>
                      <a:off x="10199370" y="2428304"/>
                      <a:ext cx="47625" cy="4762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2319AB74-1CC7-5A74-A3B1-3431B0EB6282}"/>
                        </a:ext>
                      </a:extLst>
                    </p:cNvPr>
                    <p:cNvCxnSpPr>
                      <a:cxnSpLocks/>
                    </p:cNvCxnSpPr>
                    <p:nvPr/>
                  </p:nvCxnSpPr>
                  <p:spPr>
                    <a:xfrm>
                      <a:off x="10199370" y="2475358"/>
                      <a:ext cx="47625" cy="4762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B45C1193-C69F-9B22-5261-21EB15F528A2}"/>
                        </a:ext>
                      </a:extLst>
                    </p:cNvPr>
                    <p:cNvCxnSpPr>
                      <a:cxnSpLocks/>
                    </p:cNvCxnSpPr>
                    <p:nvPr/>
                  </p:nvCxnSpPr>
                  <p:spPr>
                    <a:xfrm>
                      <a:off x="10199370" y="2522412"/>
                      <a:ext cx="47625" cy="4762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D197AF32-7AAF-A809-695A-19F9A962C8B5}"/>
                        </a:ext>
                      </a:extLst>
                    </p:cNvPr>
                    <p:cNvCxnSpPr>
                      <a:cxnSpLocks/>
                    </p:cNvCxnSpPr>
                    <p:nvPr/>
                  </p:nvCxnSpPr>
                  <p:spPr>
                    <a:xfrm>
                      <a:off x="10199370" y="2569466"/>
                      <a:ext cx="47625" cy="4762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1A4799C4-B8C6-3677-C1F7-6704A9357A05}"/>
                        </a:ext>
                      </a:extLst>
                    </p:cNvPr>
                    <p:cNvCxnSpPr>
                      <a:cxnSpLocks/>
                    </p:cNvCxnSpPr>
                    <p:nvPr/>
                  </p:nvCxnSpPr>
                  <p:spPr>
                    <a:xfrm>
                      <a:off x="10199370" y="2616519"/>
                      <a:ext cx="47625" cy="4762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216" name="Straight Connector 215">
                  <a:extLst>
                    <a:ext uri="{FF2B5EF4-FFF2-40B4-BE49-F238E27FC236}">
                      <a16:creationId xmlns:a16="http://schemas.microsoft.com/office/drawing/2014/main" id="{69D677D5-C4AB-2A27-C68C-2BE0EE2264B3}"/>
                    </a:ext>
                  </a:extLst>
                </p:cNvPr>
                <p:cNvCxnSpPr>
                  <a:cxnSpLocks/>
                </p:cNvCxnSpPr>
                <p:nvPr/>
              </p:nvCxnSpPr>
              <p:spPr>
                <a:xfrm flipH="1">
                  <a:off x="2008992" y="4210066"/>
                  <a:ext cx="159640" cy="15964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0C48B785-3BF6-FF1B-826E-A809C92C33ED}"/>
                    </a:ext>
                  </a:extLst>
                </p:cNvPr>
                <p:cNvCxnSpPr>
                  <a:cxnSpLocks/>
                  <a:stCxn id="211" idx="3"/>
                  <a:endCxn id="211" idx="1"/>
                </p:cNvCxnSpPr>
                <p:nvPr/>
              </p:nvCxnSpPr>
              <p:spPr>
                <a:xfrm flipH="1">
                  <a:off x="2168631" y="4606011"/>
                  <a:ext cx="143316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8" name="Group 217">
                  <a:extLst>
                    <a:ext uri="{FF2B5EF4-FFF2-40B4-BE49-F238E27FC236}">
                      <a16:creationId xmlns:a16="http://schemas.microsoft.com/office/drawing/2014/main" id="{4F164F4F-DF4D-9F81-11EB-B87C570A752A}"/>
                    </a:ext>
                  </a:extLst>
                </p:cNvPr>
                <p:cNvGrpSpPr/>
                <p:nvPr/>
              </p:nvGrpSpPr>
              <p:grpSpPr>
                <a:xfrm>
                  <a:off x="3189148" y="4213770"/>
                  <a:ext cx="170200" cy="386756"/>
                  <a:chOff x="1259277" y="4369706"/>
                  <a:chExt cx="187114" cy="425194"/>
                </a:xfrm>
              </p:grpSpPr>
              <p:sp>
                <p:nvSpPr>
                  <p:cNvPr id="266" name="Freeform: Shape 265">
                    <a:extLst>
                      <a:ext uri="{FF2B5EF4-FFF2-40B4-BE49-F238E27FC236}">
                        <a16:creationId xmlns:a16="http://schemas.microsoft.com/office/drawing/2014/main" id="{2E3EF179-E8C9-31D5-8129-D5CD667BA86B}"/>
                      </a:ext>
                    </a:extLst>
                  </p:cNvPr>
                  <p:cNvSpPr/>
                  <p:nvPr/>
                </p:nvSpPr>
                <p:spPr>
                  <a:xfrm>
                    <a:off x="1259277" y="4430776"/>
                    <a:ext cx="96398" cy="324387"/>
                  </a:xfrm>
                  <a:custGeom>
                    <a:avLst/>
                    <a:gdLst>
                      <a:gd name="connsiteX0" fmla="*/ 118110 w 120015"/>
                      <a:gd name="connsiteY0" fmla="*/ 114300 h 403860"/>
                      <a:gd name="connsiteX1" fmla="*/ 0 w 120015"/>
                      <a:gd name="connsiteY1" fmla="*/ 0 h 403860"/>
                      <a:gd name="connsiteX2" fmla="*/ 0 w 120015"/>
                      <a:gd name="connsiteY2" fmla="*/ 403860 h 403860"/>
                      <a:gd name="connsiteX3" fmla="*/ 120015 w 120015"/>
                      <a:gd name="connsiteY3" fmla="*/ 257175 h 403860"/>
                      <a:gd name="connsiteX4" fmla="*/ 118110 w 120015"/>
                      <a:gd name="connsiteY4" fmla="*/ 114300 h 403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5" h="403860">
                        <a:moveTo>
                          <a:pt x="118110" y="114300"/>
                        </a:moveTo>
                        <a:lnTo>
                          <a:pt x="0" y="0"/>
                        </a:lnTo>
                        <a:lnTo>
                          <a:pt x="0" y="403860"/>
                        </a:lnTo>
                        <a:lnTo>
                          <a:pt x="120015" y="257175"/>
                        </a:lnTo>
                        <a:lnTo>
                          <a:pt x="118110" y="114300"/>
                        </a:lnTo>
                        <a:close/>
                      </a:path>
                    </a:pathLst>
                  </a:cu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267" name="Group 266">
                    <a:extLst>
                      <a:ext uri="{FF2B5EF4-FFF2-40B4-BE49-F238E27FC236}">
                        <a16:creationId xmlns:a16="http://schemas.microsoft.com/office/drawing/2014/main" id="{2D47E271-3DE5-C3C8-D7CA-5B130EAE0C68}"/>
                      </a:ext>
                    </a:extLst>
                  </p:cNvPr>
                  <p:cNvGrpSpPr/>
                  <p:nvPr/>
                </p:nvGrpSpPr>
                <p:grpSpPr>
                  <a:xfrm>
                    <a:off x="1359361" y="4369706"/>
                    <a:ext cx="87030" cy="425194"/>
                    <a:chOff x="9833434" y="2319912"/>
                    <a:chExt cx="87030" cy="425194"/>
                  </a:xfrm>
                  <a:solidFill>
                    <a:schemeClr val="bg1"/>
                  </a:solidFill>
                </p:grpSpPr>
                <p:sp>
                  <p:nvSpPr>
                    <p:cNvPr id="268" name="Rectangle 267">
                      <a:extLst>
                        <a:ext uri="{FF2B5EF4-FFF2-40B4-BE49-F238E27FC236}">
                          <a16:creationId xmlns:a16="http://schemas.microsoft.com/office/drawing/2014/main" id="{6C383D02-B3A9-7865-5AA3-A4CA56D631CC}"/>
                        </a:ext>
                      </a:extLst>
                    </p:cNvPr>
                    <p:cNvSpPr/>
                    <p:nvPr/>
                  </p:nvSpPr>
                  <p:spPr>
                    <a:xfrm>
                      <a:off x="9833434" y="2319912"/>
                      <a:ext cx="87030" cy="425194"/>
                    </a:xfrm>
                    <a:prstGeom prst="rect">
                      <a:avLst/>
                    </a:prstGeom>
                    <a:grp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269" name="Straight Connector 268">
                      <a:extLst>
                        <a:ext uri="{FF2B5EF4-FFF2-40B4-BE49-F238E27FC236}">
                          <a16:creationId xmlns:a16="http://schemas.microsoft.com/office/drawing/2014/main" id="{9587EA27-0D49-17A9-216E-30AFE13E56D8}"/>
                        </a:ext>
                      </a:extLst>
                    </p:cNvPr>
                    <p:cNvCxnSpPr>
                      <a:cxnSpLocks/>
                    </p:cNvCxnSpPr>
                    <p:nvPr/>
                  </p:nvCxnSpPr>
                  <p:spPr>
                    <a:xfrm>
                      <a:off x="9833434" y="2422400"/>
                      <a:ext cx="87030" cy="0"/>
                    </a:xfrm>
                    <a:prstGeom prst="line">
                      <a:avLst/>
                    </a:prstGeom>
                    <a:grpFill/>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17EC36E5-3BAB-1FE8-E38C-17D21C7B0391}"/>
                        </a:ext>
                      </a:extLst>
                    </p:cNvPr>
                    <p:cNvCxnSpPr>
                      <a:cxnSpLocks/>
                    </p:cNvCxnSpPr>
                    <p:nvPr/>
                  </p:nvCxnSpPr>
                  <p:spPr>
                    <a:xfrm>
                      <a:off x="9833434" y="2523557"/>
                      <a:ext cx="87030" cy="0"/>
                    </a:xfrm>
                    <a:prstGeom prst="line">
                      <a:avLst/>
                    </a:prstGeom>
                    <a:grpFill/>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397FF7B3-6020-4EB4-DE52-776D867AFC2E}"/>
                        </a:ext>
                      </a:extLst>
                    </p:cNvPr>
                    <p:cNvCxnSpPr>
                      <a:cxnSpLocks/>
                    </p:cNvCxnSpPr>
                    <p:nvPr/>
                  </p:nvCxnSpPr>
                  <p:spPr>
                    <a:xfrm>
                      <a:off x="9833434" y="2639568"/>
                      <a:ext cx="87030" cy="0"/>
                    </a:xfrm>
                    <a:prstGeom prst="line">
                      <a:avLst/>
                    </a:prstGeom>
                    <a:grpFill/>
                    <a:ln w="63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19" name="Group 218">
                  <a:extLst>
                    <a:ext uri="{FF2B5EF4-FFF2-40B4-BE49-F238E27FC236}">
                      <a16:creationId xmlns:a16="http://schemas.microsoft.com/office/drawing/2014/main" id="{DC6B9E16-1912-0740-584D-522779E5BEF2}"/>
                    </a:ext>
                  </a:extLst>
                </p:cNvPr>
                <p:cNvGrpSpPr/>
                <p:nvPr/>
              </p:nvGrpSpPr>
              <p:grpSpPr>
                <a:xfrm>
                  <a:off x="3008642" y="4612452"/>
                  <a:ext cx="170275" cy="386756"/>
                  <a:chOff x="1259193" y="4369706"/>
                  <a:chExt cx="187198" cy="425194"/>
                </a:xfrm>
              </p:grpSpPr>
              <p:sp>
                <p:nvSpPr>
                  <p:cNvPr id="260" name="Freeform: Shape 259">
                    <a:extLst>
                      <a:ext uri="{FF2B5EF4-FFF2-40B4-BE49-F238E27FC236}">
                        <a16:creationId xmlns:a16="http://schemas.microsoft.com/office/drawing/2014/main" id="{FDA50BCF-4BCD-0F7D-1B88-51AC0887A837}"/>
                      </a:ext>
                    </a:extLst>
                  </p:cNvPr>
                  <p:cNvSpPr/>
                  <p:nvPr/>
                </p:nvSpPr>
                <p:spPr>
                  <a:xfrm>
                    <a:off x="1259193" y="4430492"/>
                    <a:ext cx="96567" cy="324954"/>
                  </a:xfrm>
                  <a:custGeom>
                    <a:avLst/>
                    <a:gdLst>
                      <a:gd name="connsiteX0" fmla="*/ 118110 w 120015"/>
                      <a:gd name="connsiteY0" fmla="*/ 114300 h 403860"/>
                      <a:gd name="connsiteX1" fmla="*/ 0 w 120015"/>
                      <a:gd name="connsiteY1" fmla="*/ 0 h 403860"/>
                      <a:gd name="connsiteX2" fmla="*/ 0 w 120015"/>
                      <a:gd name="connsiteY2" fmla="*/ 403860 h 403860"/>
                      <a:gd name="connsiteX3" fmla="*/ 120015 w 120015"/>
                      <a:gd name="connsiteY3" fmla="*/ 257175 h 403860"/>
                      <a:gd name="connsiteX4" fmla="*/ 118110 w 120015"/>
                      <a:gd name="connsiteY4" fmla="*/ 114300 h 403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5" h="403860">
                        <a:moveTo>
                          <a:pt x="118110" y="114300"/>
                        </a:moveTo>
                        <a:lnTo>
                          <a:pt x="0" y="0"/>
                        </a:lnTo>
                        <a:lnTo>
                          <a:pt x="0" y="403860"/>
                        </a:lnTo>
                        <a:lnTo>
                          <a:pt x="120015" y="257175"/>
                        </a:lnTo>
                        <a:lnTo>
                          <a:pt x="118110" y="114300"/>
                        </a:lnTo>
                        <a:close/>
                      </a:path>
                    </a:pathLst>
                  </a:cu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261" name="Group 260">
                    <a:extLst>
                      <a:ext uri="{FF2B5EF4-FFF2-40B4-BE49-F238E27FC236}">
                        <a16:creationId xmlns:a16="http://schemas.microsoft.com/office/drawing/2014/main" id="{7D7A2CB7-5F62-502E-0691-A733951188AA}"/>
                      </a:ext>
                    </a:extLst>
                  </p:cNvPr>
                  <p:cNvGrpSpPr/>
                  <p:nvPr/>
                </p:nvGrpSpPr>
                <p:grpSpPr>
                  <a:xfrm>
                    <a:off x="1359361" y="4369706"/>
                    <a:ext cx="87030" cy="425194"/>
                    <a:chOff x="9833434" y="2319912"/>
                    <a:chExt cx="87030" cy="425194"/>
                  </a:xfrm>
                  <a:solidFill>
                    <a:schemeClr val="bg1"/>
                  </a:solidFill>
                </p:grpSpPr>
                <p:sp>
                  <p:nvSpPr>
                    <p:cNvPr id="262" name="Rectangle 261">
                      <a:extLst>
                        <a:ext uri="{FF2B5EF4-FFF2-40B4-BE49-F238E27FC236}">
                          <a16:creationId xmlns:a16="http://schemas.microsoft.com/office/drawing/2014/main" id="{9BEAF7DC-80B8-BDF8-D4EC-11B58A91506F}"/>
                        </a:ext>
                      </a:extLst>
                    </p:cNvPr>
                    <p:cNvSpPr/>
                    <p:nvPr/>
                  </p:nvSpPr>
                  <p:spPr>
                    <a:xfrm>
                      <a:off x="9833434" y="2319912"/>
                      <a:ext cx="87030" cy="425194"/>
                    </a:xfrm>
                    <a:prstGeom prst="rect">
                      <a:avLst/>
                    </a:prstGeom>
                    <a:grp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263" name="Straight Connector 262">
                      <a:extLst>
                        <a:ext uri="{FF2B5EF4-FFF2-40B4-BE49-F238E27FC236}">
                          <a16:creationId xmlns:a16="http://schemas.microsoft.com/office/drawing/2014/main" id="{F92C5C06-7781-4E07-0913-7ED194051088}"/>
                        </a:ext>
                      </a:extLst>
                    </p:cNvPr>
                    <p:cNvCxnSpPr>
                      <a:cxnSpLocks/>
                    </p:cNvCxnSpPr>
                    <p:nvPr/>
                  </p:nvCxnSpPr>
                  <p:spPr>
                    <a:xfrm>
                      <a:off x="9833434" y="2422400"/>
                      <a:ext cx="87030" cy="0"/>
                    </a:xfrm>
                    <a:prstGeom prst="line">
                      <a:avLst/>
                    </a:prstGeom>
                    <a:grpFill/>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9565F33B-0729-E96F-1613-B008B773764F}"/>
                        </a:ext>
                      </a:extLst>
                    </p:cNvPr>
                    <p:cNvCxnSpPr>
                      <a:cxnSpLocks/>
                    </p:cNvCxnSpPr>
                    <p:nvPr/>
                  </p:nvCxnSpPr>
                  <p:spPr>
                    <a:xfrm>
                      <a:off x="9833434" y="2523557"/>
                      <a:ext cx="87030" cy="0"/>
                    </a:xfrm>
                    <a:prstGeom prst="line">
                      <a:avLst/>
                    </a:prstGeom>
                    <a:grpFill/>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1E5A46E9-3E3C-7A9B-35FE-DC84BEE750D8}"/>
                        </a:ext>
                      </a:extLst>
                    </p:cNvPr>
                    <p:cNvCxnSpPr>
                      <a:cxnSpLocks/>
                    </p:cNvCxnSpPr>
                    <p:nvPr/>
                  </p:nvCxnSpPr>
                  <p:spPr>
                    <a:xfrm>
                      <a:off x="9833434" y="2639568"/>
                      <a:ext cx="87030" cy="0"/>
                    </a:xfrm>
                    <a:prstGeom prst="line">
                      <a:avLst/>
                    </a:prstGeom>
                    <a:grpFill/>
                    <a:ln w="63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20" name="Group 219">
                  <a:extLst>
                    <a:ext uri="{FF2B5EF4-FFF2-40B4-BE49-F238E27FC236}">
                      <a16:creationId xmlns:a16="http://schemas.microsoft.com/office/drawing/2014/main" id="{C46896BD-8B4B-7908-94B3-D6E4CDE83657}"/>
                    </a:ext>
                  </a:extLst>
                </p:cNvPr>
                <p:cNvGrpSpPr/>
                <p:nvPr/>
              </p:nvGrpSpPr>
              <p:grpSpPr>
                <a:xfrm>
                  <a:off x="3195966" y="4606010"/>
                  <a:ext cx="61584" cy="396041"/>
                  <a:chOff x="11282311" y="3844290"/>
                  <a:chExt cx="54864" cy="787117"/>
                </a:xfrm>
              </p:grpSpPr>
              <p:sp>
                <p:nvSpPr>
                  <p:cNvPr id="248" name="Rectangle 247">
                    <a:extLst>
                      <a:ext uri="{FF2B5EF4-FFF2-40B4-BE49-F238E27FC236}">
                        <a16:creationId xmlns:a16="http://schemas.microsoft.com/office/drawing/2014/main" id="{22846215-ADEA-093F-E2B0-FCA692B7243A}"/>
                      </a:ext>
                    </a:extLst>
                  </p:cNvPr>
                  <p:cNvSpPr/>
                  <p:nvPr/>
                </p:nvSpPr>
                <p:spPr>
                  <a:xfrm>
                    <a:off x="11282311" y="3844290"/>
                    <a:ext cx="54864" cy="782955"/>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49" name="Freeform: Shape 248">
                    <a:extLst>
                      <a:ext uri="{FF2B5EF4-FFF2-40B4-BE49-F238E27FC236}">
                        <a16:creationId xmlns:a16="http://schemas.microsoft.com/office/drawing/2014/main" id="{2CB01366-7D76-0AFB-BBCA-1E8EDF2CEE4A}"/>
                      </a:ext>
                    </a:extLst>
                  </p:cNvPr>
                  <p:cNvSpPr/>
                  <p:nvPr/>
                </p:nvSpPr>
                <p:spPr>
                  <a:xfrm>
                    <a:off x="11294745" y="3845786"/>
                    <a:ext cx="36195" cy="104775"/>
                  </a:xfrm>
                  <a:custGeom>
                    <a:avLst/>
                    <a:gdLst>
                      <a:gd name="connsiteX0" fmla="*/ 36195 w 36195"/>
                      <a:gd name="connsiteY0" fmla="*/ 0 h 104775"/>
                      <a:gd name="connsiteX1" fmla="*/ 0 w 36195"/>
                      <a:gd name="connsiteY1" fmla="*/ 36195 h 104775"/>
                      <a:gd name="connsiteX2" fmla="*/ 0 w 36195"/>
                      <a:gd name="connsiteY2" fmla="*/ 70485 h 104775"/>
                      <a:gd name="connsiteX3" fmla="*/ 34290 w 36195"/>
                      <a:gd name="connsiteY3" fmla="*/ 104775 h 104775"/>
                    </a:gdLst>
                    <a:ahLst/>
                    <a:cxnLst>
                      <a:cxn ang="0">
                        <a:pos x="connsiteX0" y="connsiteY0"/>
                      </a:cxn>
                      <a:cxn ang="0">
                        <a:pos x="connsiteX1" y="connsiteY1"/>
                      </a:cxn>
                      <a:cxn ang="0">
                        <a:pos x="connsiteX2" y="connsiteY2"/>
                      </a:cxn>
                      <a:cxn ang="0">
                        <a:pos x="connsiteX3" y="connsiteY3"/>
                      </a:cxn>
                    </a:cxnLst>
                    <a:rect l="l" t="t" r="r" b="b"/>
                    <a:pathLst>
                      <a:path w="36195" h="104775">
                        <a:moveTo>
                          <a:pt x="36195" y="0"/>
                        </a:moveTo>
                        <a:lnTo>
                          <a:pt x="0" y="36195"/>
                        </a:lnTo>
                        <a:lnTo>
                          <a:pt x="0" y="70485"/>
                        </a:lnTo>
                        <a:lnTo>
                          <a:pt x="34290" y="104775"/>
                        </a:lnTo>
                      </a:path>
                    </a:pathLst>
                  </a:cu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250" name="Straight Connector 249">
                    <a:extLst>
                      <a:ext uri="{FF2B5EF4-FFF2-40B4-BE49-F238E27FC236}">
                        <a16:creationId xmlns:a16="http://schemas.microsoft.com/office/drawing/2014/main" id="{85A65CB5-46EF-B767-7781-6BF7DAB63C16}"/>
                      </a:ext>
                    </a:extLst>
                  </p:cNvPr>
                  <p:cNvCxnSpPr>
                    <a:cxnSpLocks/>
                  </p:cNvCxnSpPr>
                  <p:nvPr/>
                </p:nvCxnSpPr>
                <p:spPr>
                  <a:xfrm>
                    <a:off x="11329035" y="3946751"/>
                    <a:ext cx="1905" cy="5715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51" name="Freeform: Shape 250">
                    <a:extLst>
                      <a:ext uri="{FF2B5EF4-FFF2-40B4-BE49-F238E27FC236}">
                        <a16:creationId xmlns:a16="http://schemas.microsoft.com/office/drawing/2014/main" id="{C0C63443-2BCE-02E6-0A73-B6A750D1F465}"/>
                      </a:ext>
                    </a:extLst>
                  </p:cNvPr>
                  <p:cNvSpPr/>
                  <p:nvPr/>
                </p:nvSpPr>
                <p:spPr>
                  <a:xfrm>
                    <a:off x="11294745" y="3996281"/>
                    <a:ext cx="36195" cy="104775"/>
                  </a:xfrm>
                  <a:custGeom>
                    <a:avLst/>
                    <a:gdLst>
                      <a:gd name="connsiteX0" fmla="*/ 36195 w 36195"/>
                      <a:gd name="connsiteY0" fmla="*/ 0 h 104775"/>
                      <a:gd name="connsiteX1" fmla="*/ 0 w 36195"/>
                      <a:gd name="connsiteY1" fmla="*/ 36195 h 104775"/>
                      <a:gd name="connsiteX2" fmla="*/ 0 w 36195"/>
                      <a:gd name="connsiteY2" fmla="*/ 70485 h 104775"/>
                      <a:gd name="connsiteX3" fmla="*/ 34290 w 36195"/>
                      <a:gd name="connsiteY3" fmla="*/ 104775 h 104775"/>
                    </a:gdLst>
                    <a:ahLst/>
                    <a:cxnLst>
                      <a:cxn ang="0">
                        <a:pos x="connsiteX0" y="connsiteY0"/>
                      </a:cxn>
                      <a:cxn ang="0">
                        <a:pos x="connsiteX1" y="connsiteY1"/>
                      </a:cxn>
                      <a:cxn ang="0">
                        <a:pos x="connsiteX2" y="connsiteY2"/>
                      </a:cxn>
                      <a:cxn ang="0">
                        <a:pos x="connsiteX3" y="connsiteY3"/>
                      </a:cxn>
                    </a:cxnLst>
                    <a:rect l="l" t="t" r="r" b="b"/>
                    <a:pathLst>
                      <a:path w="36195" h="104775">
                        <a:moveTo>
                          <a:pt x="36195" y="0"/>
                        </a:moveTo>
                        <a:lnTo>
                          <a:pt x="0" y="36195"/>
                        </a:lnTo>
                        <a:lnTo>
                          <a:pt x="0" y="70485"/>
                        </a:lnTo>
                        <a:lnTo>
                          <a:pt x="34290" y="104775"/>
                        </a:lnTo>
                      </a:path>
                    </a:pathLst>
                  </a:cu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252" name="Straight Connector 251">
                    <a:extLst>
                      <a:ext uri="{FF2B5EF4-FFF2-40B4-BE49-F238E27FC236}">
                        <a16:creationId xmlns:a16="http://schemas.microsoft.com/office/drawing/2014/main" id="{F8BF3CFD-8813-0C9D-350A-12B315C82DBE}"/>
                      </a:ext>
                    </a:extLst>
                  </p:cNvPr>
                  <p:cNvCxnSpPr>
                    <a:cxnSpLocks/>
                  </p:cNvCxnSpPr>
                  <p:nvPr/>
                </p:nvCxnSpPr>
                <p:spPr>
                  <a:xfrm>
                    <a:off x="11329035" y="4097246"/>
                    <a:ext cx="1905" cy="5715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53" name="Freeform: Shape 252">
                    <a:extLst>
                      <a:ext uri="{FF2B5EF4-FFF2-40B4-BE49-F238E27FC236}">
                        <a16:creationId xmlns:a16="http://schemas.microsoft.com/office/drawing/2014/main" id="{A124FED8-3B5C-84DB-0CE2-104140C3529E}"/>
                      </a:ext>
                    </a:extLst>
                  </p:cNvPr>
                  <p:cNvSpPr/>
                  <p:nvPr/>
                </p:nvSpPr>
                <p:spPr>
                  <a:xfrm>
                    <a:off x="11294745" y="4151538"/>
                    <a:ext cx="36195" cy="104775"/>
                  </a:xfrm>
                  <a:custGeom>
                    <a:avLst/>
                    <a:gdLst>
                      <a:gd name="connsiteX0" fmla="*/ 36195 w 36195"/>
                      <a:gd name="connsiteY0" fmla="*/ 0 h 104775"/>
                      <a:gd name="connsiteX1" fmla="*/ 0 w 36195"/>
                      <a:gd name="connsiteY1" fmla="*/ 36195 h 104775"/>
                      <a:gd name="connsiteX2" fmla="*/ 0 w 36195"/>
                      <a:gd name="connsiteY2" fmla="*/ 70485 h 104775"/>
                      <a:gd name="connsiteX3" fmla="*/ 34290 w 36195"/>
                      <a:gd name="connsiteY3" fmla="*/ 104775 h 104775"/>
                    </a:gdLst>
                    <a:ahLst/>
                    <a:cxnLst>
                      <a:cxn ang="0">
                        <a:pos x="connsiteX0" y="connsiteY0"/>
                      </a:cxn>
                      <a:cxn ang="0">
                        <a:pos x="connsiteX1" y="connsiteY1"/>
                      </a:cxn>
                      <a:cxn ang="0">
                        <a:pos x="connsiteX2" y="connsiteY2"/>
                      </a:cxn>
                      <a:cxn ang="0">
                        <a:pos x="connsiteX3" y="connsiteY3"/>
                      </a:cxn>
                    </a:cxnLst>
                    <a:rect l="l" t="t" r="r" b="b"/>
                    <a:pathLst>
                      <a:path w="36195" h="104775">
                        <a:moveTo>
                          <a:pt x="36195" y="0"/>
                        </a:moveTo>
                        <a:lnTo>
                          <a:pt x="0" y="36195"/>
                        </a:lnTo>
                        <a:lnTo>
                          <a:pt x="0" y="70485"/>
                        </a:lnTo>
                        <a:lnTo>
                          <a:pt x="34290" y="104775"/>
                        </a:lnTo>
                      </a:path>
                    </a:pathLst>
                  </a:cu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254" name="Straight Connector 253">
                    <a:extLst>
                      <a:ext uri="{FF2B5EF4-FFF2-40B4-BE49-F238E27FC236}">
                        <a16:creationId xmlns:a16="http://schemas.microsoft.com/office/drawing/2014/main" id="{12EB4D3A-85BD-3912-F456-F907BE08DD1A}"/>
                      </a:ext>
                    </a:extLst>
                  </p:cNvPr>
                  <p:cNvCxnSpPr>
                    <a:cxnSpLocks/>
                  </p:cNvCxnSpPr>
                  <p:nvPr/>
                </p:nvCxnSpPr>
                <p:spPr>
                  <a:xfrm>
                    <a:off x="11329035" y="4252503"/>
                    <a:ext cx="1905" cy="5715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55" name="Freeform: Shape 254">
                    <a:extLst>
                      <a:ext uri="{FF2B5EF4-FFF2-40B4-BE49-F238E27FC236}">
                        <a16:creationId xmlns:a16="http://schemas.microsoft.com/office/drawing/2014/main" id="{A443F5FA-79C3-7273-8DA5-42D5353BEB27}"/>
                      </a:ext>
                    </a:extLst>
                  </p:cNvPr>
                  <p:cNvSpPr/>
                  <p:nvPr/>
                </p:nvSpPr>
                <p:spPr>
                  <a:xfrm>
                    <a:off x="11294745" y="4302033"/>
                    <a:ext cx="36195" cy="104775"/>
                  </a:xfrm>
                  <a:custGeom>
                    <a:avLst/>
                    <a:gdLst>
                      <a:gd name="connsiteX0" fmla="*/ 36195 w 36195"/>
                      <a:gd name="connsiteY0" fmla="*/ 0 h 104775"/>
                      <a:gd name="connsiteX1" fmla="*/ 0 w 36195"/>
                      <a:gd name="connsiteY1" fmla="*/ 36195 h 104775"/>
                      <a:gd name="connsiteX2" fmla="*/ 0 w 36195"/>
                      <a:gd name="connsiteY2" fmla="*/ 70485 h 104775"/>
                      <a:gd name="connsiteX3" fmla="*/ 34290 w 36195"/>
                      <a:gd name="connsiteY3" fmla="*/ 104775 h 104775"/>
                    </a:gdLst>
                    <a:ahLst/>
                    <a:cxnLst>
                      <a:cxn ang="0">
                        <a:pos x="connsiteX0" y="connsiteY0"/>
                      </a:cxn>
                      <a:cxn ang="0">
                        <a:pos x="connsiteX1" y="connsiteY1"/>
                      </a:cxn>
                      <a:cxn ang="0">
                        <a:pos x="connsiteX2" y="connsiteY2"/>
                      </a:cxn>
                      <a:cxn ang="0">
                        <a:pos x="connsiteX3" y="connsiteY3"/>
                      </a:cxn>
                    </a:cxnLst>
                    <a:rect l="l" t="t" r="r" b="b"/>
                    <a:pathLst>
                      <a:path w="36195" h="104775">
                        <a:moveTo>
                          <a:pt x="36195" y="0"/>
                        </a:moveTo>
                        <a:lnTo>
                          <a:pt x="0" y="36195"/>
                        </a:lnTo>
                        <a:lnTo>
                          <a:pt x="0" y="70485"/>
                        </a:lnTo>
                        <a:lnTo>
                          <a:pt x="34290" y="104775"/>
                        </a:lnTo>
                      </a:path>
                    </a:pathLst>
                  </a:cu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256" name="Straight Connector 255">
                    <a:extLst>
                      <a:ext uri="{FF2B5EF4-FFF2-40B4-BE49-F238E27FC236}">
                        <a16:creationId xmlns:a16="http://schemas.microsoft.com/office/drawing/2014/main" id="{FF450E4E-1098-32DF-9628-0EA41D667DC9}"/>
                      </a:ext>
                    </a:extLst>
                  </p:cNvPr>
                  <p:cNvCxnSpPr>
                    <a:cxnSpLocks/>
                  </p:cNvCxnSpPr>
                  <p:nvPr/>
                </p:nvCxnSpPr>
                <p:spPr>
                  <a:xfrm>
                    <a:off x="11329035" y="4402998"/>
                    <a:ext cx="1905" cy="5715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57" name="Freeform: Shape 256">
                    <a:extLst>
                      <a:ext uri="{FF2B5EF4-FFF2-40B4-BE49-F238E27FC236}">
                        <a16:creationId xmlns:a16="http://schemas.microsoft.com/office/drawing/2014/main" id="{FED71E88-F819-0593-923C-BBEAF429E604}"/>
                      </a:ext>
                    </a:extLst>
                  </p:cNvPr>
                  <p:cNvSpPr/>
                  <p:nvPr/>
                </p:nvSpPr>
                <p:spPr>
                  <a:xfrm>
                    <a:off x="11294745" y="4450842"/>
                    <a:ext cx="36195" cy="104775"/>
                  </a:xfrm>
                  <a:custGeom>
                    <a:avLst/>
                    <a:gdLst>
                      <a:gd name="connsiteX0" fmla="*/ 36195 w 36195"/>
                      <a:gd name="connsiteY0" fmla="*/ 0 h 104775"/>
                      <a:gd name="connsiteX1" fmla="*/ 0 w 36195"/>
                      <a:gd name="connsiteY1" fmla="*/ 36195 h 104775"/>
                      <a:gd name="connsiteX2" fmla="*/ 0 w 36195"/>
                      <a:gd name="connsiteY2" fmla="*/ 70485 h 104775"/>
                      <a:gd name="connsiteX3" fmla="*/ 34290 w 36195"/>
                      <a:gd name="connsiteY3" fmla="*/ 104775 h 104775"/>
                    </a:gdLst>
                    <a:ahLst/>
                    <a:cxnLst>
                      <a:cxn ang="0">
                        <a:pos x="connsiteX0" y="connsiteY0"/>
                      </a:cxn>
                      <a:cxn ang="0">
                        <a:pos x="connsiteX1" y="connsiteY1"/>
                      </a:cxn>
                      <a:cxn ang="0">
                        <a:pos x="connsiteX2" y="connsiteY2"/>
                      </a:cxn>
                      <a:cxn ang="0">
                        <a:pos x="connsiteX3" y="connsiteY3"/>
                      </a:cxn>
                    </a:cxnLst>
                    <a:rect l="l" t="t" r="r" b="b"/>
                    <a:pathLst>
                      <a:path w="36195" h="104775">
                        <a:moveTo>
                          <a:pt x="36195" y="0"/>
                        </a:moveTo>
                        <a:lnTo>
                          <a:pt x="0" y="36195"/>
                        </a:lnTo>
                        <a:lnTo>
                          <a:pt x="0" y="70485"/>
                        </a:lnTo>
                        <a:lnTo>
                          <a:pt x="34290" y="104775"/>
                        </a:lnTo>
                      </a:path>
                    </a:pathLst>
                  </a:cu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258" name="Straight Connector 257">
                    <a:extLst>
                      <a:ext uri="{FF2B5EF4-FFF2-40B4-BE49-F238E27FC236}">
                        <a16:creationId xmlns:a16="http://schemas.microsoft.com/office/drawing/2014/main" id="{A7C0E5DF-F301-9BA5-EA61-C85F9730A209}"/>
                      </a:ext>
                    </a:extLst>
                  </p:cNvPr>
                  <p:cNvCxnSpPr>
                    <a:cxnSpLocks/>
                  </p:cNvCxnSpPr>
                  <p:nvPr/>
                </p:nvCxnSpPr>
                <p:spPr>
                  <a:xfrm>
                    <a:off x="11329035" y="4547369"/>
                    <a:ext cx="1905" cy="5715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59" name="Freeform: Shape 258">
                    <a:extLst>
                      <a:ext uri="{FF2B5EF4-FFF2-40B4-BE49-F238E27FC236}">
                        <a16:creationId xmlns:a16="http://schemas.microsoft.com/office/drawing/2014/main" id="{4A4D0576-3446-6A5A-A19E-FFEC3328E9FB}"/>
                      </a:ext>
                    </a:extLst>
                  </p:cNvPr>
                  <p:cNvSpPr/>
                  <p:nvPr/>
                </p:nvSpPr>
                <p:spPr>
                  <a:xfrm>
                    <a:off x="11294745" y="4595212"/>
                    <a:ext cx="36195" cy="36195"/>
                  </a:xfrm>
                  <a:custGeom>
                    <a:avLst/>
                    <a:gdLst>
                      <a:gd name="connsiteX0" fmla="*/ 36195 w 36195"/>
                      <a:gd name="connsiteY0" fmla="*/ 0 h 104775"/>
                      <a:gd name="connsiteX1" fmla="*/ 0 w 36195"/>
                      <a:gd name="connsiteY1" fmla="*/ 36195 h 104775"/>
                      <a:gd name="connsiteX2" fmla="*/ 0 w 36195"/>
                      <a:gd name="connsiteY2" fmla="*/ 70485 h 104775"/>
                      <a:gd name="connsiteX3" fmla="*/ 34290 w 36195"/>
                      <a:gd name="connsiteY3" fmla="*/ 104775 h 104775"/>
                      <a:gd name="connsiteX0" fmla="*/ 36195 w 36195"/>
                      <a:gd name="connsiteY0" fmla="*/ 0 h 99060"/>
                      <a:gd name="connsiteX1" fmla="*/ 0 w 36195"/>
                      <a:gd name="connsiteY1" fmla="*/ 36195 h 99060"/>
                      <a:gd name="connsiteX2" fmla="*/ 0 w 36195"/>
                      <a:gd name="connsiteY2" fmla="*/ 70485 h 99060"/>
                      <a:gd name="connsiteX3" fmla="*/ 34290 w 36195"/>
                      <a:gd name="connsiteY3" fmla="*/ 99060 h 99060"/>
                      <a:gd name="connsiteX0" fmla="*/ 36195 w 36195"/>
                      <a:gd name="connsiteY0" fmla="*/ 0 h 70485"/>
                      <a:gd name="connsiteX1" fmla="*/ 0 w 36195"/>
                      <a:gd name="connsiteY1" fmla="*/ 36195 h 70485"/>
                      <a:gd name="connsiteX2" fmla="*/ 0 w 36195"/>
                      <a:gd name="connsiteY2" fmla="*/ 70485 h 70485"/>
                      <a:gd name="connsiteX0" fmla="*/ 36195 w 36195"/>
                      <a:gd name="connsiteY0" fmla="*/ 0 h 36195"/>
                      <a:gd name="connsiteX1" fmla="*/ 0 w 36195"/>
                      <a:gd name="connsiteY1" fmla="*/ 36195 h 36195"/>
                    </a:gdLst>
                    <a:ahLst/>
                    <a:cxnLst>
                      <a:cxn ang="0">
                        <a:pos x="connsiteX0" y="connsiteY0"/>
                      </a:cxn>
                      <a:cxn ang="0">
                        <a:pos x="connsiteX1" y="connsiteY1"/>
                      </a:cxn>
                    </a:cxnLst>
                    <a:rect l="l" t="t" r="r" b="b"/>
                    <a:pathLst>
                      <a:path w="36195" h="36195">
                        <a:moveTo>
                          <a:pt x="36195" y="0"/>
                        </a:moveTo>
                        <a:lnTo>
                          <a:pt x="0" y="36195"/>
                        </a:lnTo>
                      </a:path>
                    </a:pathLst>
                  </a:cu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nvGrpSpPr>
                <p:cNvPr id="221" name="Group 220">
                  <a:extLst>
                    <a:ext uri="{FF2B5EF4-FFF2-40B4-BE49-F238E27FC236}">
                      <a16:creationId xmlns:a16="http://schemas.microsoft.com/office/drawing/2014/main" id="{307EA5B7-368E-F827-B1FB-C11E27F11E27}"/>
                    </a:ext>
                  </a:extLst>
                </p:cNvPr>
                <p:cNvGrpSpPr/>
                <p:nvPr/>
              </p:nvGrpSpPr>
              <p:grpSpPr>
                <a:xfrm>
                  <a:off x="2225133" y="4947812"/>
                  <a:ext cx="272905" cy="365212"/>
                  <a:chOff x="2637986" y="3429001"/>
                  <a:chExt cx="272905" cy="607059"/>
                </a:xfrm>
              </p:grpSpPr>
              <p:sp>
                <p:nvSpPr>
                  <p:cNvPr id="245" name="Rectangle: Rounded Corners 244">
                    <a:extLst>
                      <a:ext uri="{FF2B5EF4-FFF2-40B4-BE49-F238E27FC236}">
                        <a16:creationId xmlns:a16="http://schemas.microsoft.com/office/drawing/2014/main" id="{1CB0B1D8-F7C1-33E3-88A1-1C8592738FDF}"/>
                      </a:ext>
                    </a:extLst>
                  </p:cNvPr>
                  <p:cNvSpPr/>
                  <p:nvPr/>
                </p:nvSpPr>
                <p:spPr>
                  <a:xfrm>
                    <a:off x="2637986" y="3429001"/>
                    <a:ext cx="272905" cy="601150"/>
                  </a:xfrm>
                  <a:prstGeom prst="roundRect">
                    <a:avLst/>
                  </a:prstGeom>
                  <a:solidFill>
                    <a:srgbClr val="F2F2F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246" name="Straight Connector 245">
                    <a:extLst>
                      <a:ext uri="{FF2B5EF4-FFF2-40B4-BE49-F238E27FC236}">
                        <a16:creationId xmlns:a16="http://schemas.microsoft.com/office/drawing/2014/main" id="{F579EBD6-8CC8-35EC-4FB8-53C499348F57}"/>
                      </a:ext>
                    </a:extLst>
                  </p:cNvPr>
                  <p:cNvCxnSpPr>
                    <a:cxnSpLocks/>
                  </p:cNvCxnSpPr>
                  <p:nvPr/>
                </p:nvCxnSpPr>
                <p:spPr>
                  <a:xfrm flipV="1">
                    <a:off x="2905811" y="3456217"/>
                    <a:ext cx="0" cy="579843"/>
                  </a:xfrm>
                  <a:prstGeom prst="line">
                    <a:avLst/>
                  </a:prstGeom>
                  <a:ln w="6350"/>
                </p:spPr>
                <p:style>
                  <a:lnRef idx="1">
                    <a:schemeClr val="dk1"/>
                  </a:lnRef>
                  <a:fillRef idx="0">
                    <a:schemeClr val="dk1"/>
                  </a:fillRef>
                  <a:effectRef idx="0">
                    <a:schemeClr val="dk1"/>
                  </a:effectRef>
                  <a:fontRef idx="minor">
                    <a:schemeClr val="tx1"/>
                  </a:fontRef>
                </p:style>
              </p:cxnSp>
              <p:cxnSp>
                <p:nvCxnSpPr>
                  <p:cNvPr id="247" name="Straight Connector 246">
                    <a:extLst>
                      <a:ext uri="{FF2B5EF4-FFF2-40B4-BE49-F238E27FC236}">
                        <a16:creationId xmlns:a16="http://schemas.microsoft.com/office/drawing/2014/main" id="{424CC092-DEB7-B28E-6B8D-8E0B5A767BD6}"/>
                      </a:ext>
                    </a:extLst>
                  </p:cNvPr>
                  <p:cNvCxnSpPr>
                    <a:cxnSpLocks/>
                  </p:cNvCxnSpPr>
                  <p:nvPr/>
                </p:nvCxnSpPr>
                <p:spPr>
                  <a:xfrm flipV="1">
                    <a:off x="2637986" y="3456217"/>
                    <a:ext cx="0" cy="579843"/>
                  </a:xfrm>
                  <a:prstGeom prst="line">
                    <a:avLst/>
                  </a:prstGeom>
                  <a:ln w="6350"/>
                </p:spPr>
                <p:style>
                  <a:lnRef idx="1">
                    <a:schemeClr val="dk1"/>
                  </a:lnRef>
                  <a:fillRef idx="0">
                    <a:schemeClr val="dk1"/>
                  </a:fillRef>
                  <a:effectRef idx="0">
                    <a:schemeClr val="dk1"/>
                  </a:effectRef>
                  <a:fontRef idx="minor">
                    <a:schemeClr val="tx1"/>
                  </a:fontRef>
                </p:style>
              </p:cxnSp>
            </p:grpSp>
            <p:grpSp>
              <p:nvGrpSpPr>
                <p:cNvPr id="222" name="Group 221">
                  <a:extLst>
                    <a:ext uri="{FF2B5EF4-FFF2-40B4-BE49-F238E27FC236}">
                      <a16:creationId xmlns:a16="http://schemas.microsoft.com/office/drawing/2014/main" id="{6664F4BE-52C2-AA04-D3BF-BF4D22298DBF}"/>
                    </a:ext>
                  </a:extLst>
                </p:cNvPr>
                <p:cNvGrpSpPr/>
                <p:nvPr/>
              </p:nvGrpSpPr>
              <p:grpSpPr>
                <a:xfrm>
                  <a:off x="3277508" y="4979202"/>
                  <a:ext cx="272905" cy="365212"/>
                  <a:chOff x="2637986" y="3429001"/>
                  <a:chExt cx="272905" cy="607059"/>
                </a:xfrm>
              </p:grpSpPr>
              <p:sp>
                <p:nvSpPr>
                  <p:cNvPr id="242" name="Rectangle: Rounded Corners 241">
                    <a:extLst>
                      <a:ext uri="{FF2B5EF4-FFF2-40B4-BE49-F238E27FC236}">
                        <a16:creationId xmlns:a16="http://schemas.microsoft.com/office/drawing/2014/main" id="{5DB4331B-FE9C-142B-B02A-10DE7B608F8D}"/>
                      </a:ext>
                    </a:extLst>
                  </p:cNvPr>
                  <p:cNvSpPr/>
                  <p:nvPr/>
                </p:nvSpPr>
                <p:spPr>
                  <a:xfrm>
                    <a:off x="2637986" y="3429001"/>
                    <a:ext cx="272905" cy="601150"/>
                  </a:xfrm>
                  <a:prstGeom prst="roundRect">
                    <a:avLst/>
                  </a:prstGeom>
                  <a:solidFill>
                    <a:srgbClr val="F2F2F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243" name="Straight Connector 242">
                    <a:extLst>
                      <a:ext uri="{FF2B5EF4-FFF2-40B4-BE49-F238E27FC236}">
                        <a16:creationId xmlns:a16="http://schemas.microsoft.com/office/drawing/2014/main" id="{9597BC6E-E19A-9077-4ECE-5FBA48F6435C}"/>
                      </a:ext>
                    </a:extLst>
                  </p:cNvPr>
                  <p:cNvCxnSpPr>
                    <a:cxnSpLocks/>
                  </p:cNvCxnSpPr>
                  <p:nvPr/>
                </p:nvCxnSpPr>
                <p:spPr>
                  <a:xfrm flipV="1">
                    <a:off x="2905811" y="3456217"/>
                    <a:ext cx="0" cy="579843"/>
                  </a:xfrm>
                  <a:prstGeom prst="line">
                    <a:avLst/>
                  </a:prstGeom>
                  <a:ln w="6350"/>
                </p:spPr>
                <p:style>
                  <a:lnRef idx="1">
                    <a:schemeClr val="dk1"/>
                  </a:lnRef>
                  <a:fillRef idx="0">
                    <a:schemeClr val="dk1"/>
                  </a:fillRef>
                  <a:effectRef idx="0">
                    <a:schemeClr val="dk1"/>
                  </a:effectRef>
                  <a:fontRef idx="minor">
                    <a:schemeClr val="tx1"/>
                  </a:fontRef>
                </p:style>
              </p:cxnSp>
              <p:cxnSp>
                <p:nvCxnSpPr>
                  <p:cNvPr id="244" name="Straight Connector 243">
                    <a:extLst>
                      <a:ext uri="{FF2B5EF4-FFF2-40B4-BE49-F238E27FC236}">
                        <a16:creationId xmlns:a16="http://schemas.microsoft.com/office/drawing/2014/main" id="{562CBD7E-8DB7-A521-2AB4-35ACB6A53E08}"/>
                      </a:ext>
                    </a:extLst>
                  </p:cNvPr>
                  <p:cNvCxnSpPr>
                    <a:cxnSpLocks/>
                  </p:cNvCxnSpPr>
                  <p:nvPr/>
                </p:nvCxnSpPr>
                <p:spPr>
                  <a:xfrm flipV="1">
                    <a:off x="2637986" y="3456217"/>
                    <a:ext cx="0" cy="579843"/>
                  </a:xfrm>
                  <a:prstGeom prst="line">
                    <a:avLst/>
                  </a:prstGeom>
                  <a:ln w="6350"/>
                </p:spPr>
                <p:style>
                  <a:lnRef idx="1">
                    <a:schemeClr val="dk1"/>
                  </a:lnRef>
                  <a:fillRef idx="0">
                    <a:schemeClr val="dk1"/>
                  </a:fillRef>
                  <a:effectRef idx="0">
                    <a:schemeClr val="dk1"/>
                  </a:effectRef>
                  <a:fontRef idx="minor">
                    <a:schemeClr val="tx1"/>
                  </a:fontRef>
                </p:style>
              </p:cxnSp>
            </p:grpSp>
            <p:grpSp>
              <p:nvGrpSpPr>
                <p:cNvPr id="223" name="Group 222">
                  <a:extLst>
                    <a:ext uri="{FF2B5EF4-FFF2-40B4-BE49-F238E27FC236}">
                      <a16:creationId xmlns:a16="http://schemas.microsoft.com/office/drawing/2014/main" id="{038223BA-687E-9B80-13DB-D32DDAE8FA5C}"/>
                    </a:ext>
                  </a:extLst>
                </p:cNvPr>
                <p:cNvGrpSpPr/>
                <p:nvPr/>
              </p:nvGrpSpPr>
              <p:grpSpPr>
                <a:xfrm>
                  <a:off x="2405375" y="4219549"/>
                  <a:ext cx="544952" cy="797983"/>
                  <a:chOff x="3743942" y="1370866"/>
                  <a:chExt cx="670849" cy="982336"/>
                </a:xfrm>
              </p:grpSpPr>
              <p:sp>
                <p:nvSpPr>
                  <p:cNvPr id="230" name="Diamond 229">
                    <a:extLst>
                      <a:ext uri="{FF2B5EF4-FFF2-40B4-BE49-F238E27FC236}">
                        <a16:creationId xmlns:a16="http://schemas.microsoft.com/office/drawing/2014/main" id="{C2B32D46-CE67-0D89-C72C-03C5D5F3AE45}"/>
                      </a:ext>
                    </a:extLst>
                  </p:cNvPr>
                  <p:cNvSpPr/>
                  <p:nvPr/>
                </p:nvSpPr>
                <p:spPr>
                  <a:xfrm>
                    <a:off x="3915766" y="1370866"/>
                    <a:ext cx="324259" cy="324259"/>
                  </a:xfrm>
                  <a:prstGeom prst="diamond">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231" name="Group 230">
                    <a:extLst>
                      <a:ext uri="{FF2B5EF4-FFF2-40B4-BE49-F238E27FC236}">
                        <a16:creationId xmlns:a16="http://schemas.microsoft.com/office/drawing/2014/main" id="{FA25ACF6-3128-1543-2231-ABA1F77712C2}"/>
                      </a:ext>
                    </a:extLst>
                  </p:cNvPr>
                  <p:cNvGrpSpPr/>
                  <p:nvPr/>
                </p:nvGrpSpPr>
                <p:grpSpPr>
                  <a:xfrm>
                    <a:off x="3743942" y="1546085"/>
                    <a:ext cx="326673" cy="634552"/>
                    <a:chOff x="3416061" y="1799187"/>
                    <a:chExt cx="326673" cy="634552"/>
                  </a:xfrm>
                </p:grpSpPr>
                <p:sp>
                  <p:nvSpPr>
                    <p:cNvPr id="238" name="Diamond 237">
                      <a:extLst>
                        <a:ext uri="{FF2B5EF4-FFF2-40B4-BE49-F238E27FC236}">
                          <a16:creationId xmlns:a16="http://schemas.microsoft.com/office/drawing/2014/main" id="{C3E687D6-1B69-04FB-C845-B33526052C94}"/>
                        </a:ext>
                      </a:extLst>
                    </p:cNvPr>
                    <p:cNvSpPr/>
                    <p:nvPr/>
                  </p:nvSpPr>
                  <p:spPr>
                    <a:xfrm>
                      <a:off x="3416061" y="1799187"/>
                      <a:ext cx="324259" cy="324259"/>
                    </a:xfrm>
                    <a:prstGeom prst="diamond">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39" name="Diamond 238">
                      <a:extLst>
                        <a:ext uri="{FF2B5EF4-FFF2-40B4-BE49-F238E27FC236}">
                          <a16:creationId xmlns:a16="http://schemas.microsoft.com/office/drawing/2014/main" id="{E5C7F47E-37E1-BCBB-5D9C-37AC42E35207}"/>
                        </a:ext>
                      </a:extLst>
                    </p:cNvPr>
                    <p:cNvSpPr/>
                    <p:nvPr/>
                  </p:nvSpPr>
                  <p:spPr>
                    <a:xfrm>
                      <a:off x="3416061" y="2109480"/>
                      <a:ext cx="324259" cy="324259"/>
                    </a:xfrm>
                    <a:prstGeom prst="diamond">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40" name="Isosceles Triangle 239">
                      <a:extLst>
                        <a:ext uri="{FF2B5EF4-FFF2-40B4-BE49-F238E27FC236}">
                          <a16:creationId xmlns:a16="http://schemas.microsoft.com/office/drawing/2014/main" id="{984583E6-03F5-146E-8C59-301792098F9F}"/>
                        </a:ext>
                      </a:extLst>
                    </p:cNvPr>
                    <p:cNvSpPr/>
                    <p:nvPr/>
                  </p:nvSpPr>
                  <p:spPr>
                    <a:xfrm rot="16200000">
                      <a:off x="3505476" y="2036076"/>
                      <a:ext cx="313186" cy="161330"/>
                    </a:xfrm>
                    <a:prstGeom prst="triangle">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41" name="Isosceles Triangle 240">
                      <a:extLst>
                        <a:ext uri="{FF2B5EF4-FFF2-40B4-BE49-F238E27FC236}">
                          <a16:creationId xmlns:a16="http://schemas.microsoft.com/office/drawing/2014/main" id="{FCC4F682-D743-6ACE-9B16-D0BB7D234D0E}"/>
                        </a:ext>
                      </a:extLst>
                    </p:cNvPr>
                    <p:cNvSpPr/>
                    <p:nvPr/>
                  </p:nvSpPr>
                  <p:spPr>
                    <a:xfrm rot="5400000">
                      <a:off x="3341529" y="2036076"/>
                      <a:ext cx="313186" cy="161330"/>
                    </a:xfrm>
                    <a:prstGeom prst="triangle">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nvGrpSpPr>
                  <p:cNvPr id="232" name="Group 231">
                    <a:extLst>
                      <a:ext uri="{FF2B5EF4-FFF2-40B4-BE49-F238E27FC236}">
                        <a16:creationId xmlns:a16="http://schemas.microsoft.com/office/drawing/2014/main" id="{07DB1987-CB83-C294-677E-CE2D50845878}"/>
                      </a:ext>
                    </a:extLst>
                  </p:cNvPr>
                  <p:cNvGrpSpPr/>
                  <p:nvPr/>
                </p:nvGrpSpPr>
                <p:grpSpPr>
                  <a:xfrm>
                    <a:off x="4088118" y="1546085"/>
                    <a:ext cx="326673" cy="634552"/>
                    <a:chOff x="3416061" y="1799187"/>
                    <a:chExt cx="326673" cy="634552"/>
                  </a:xfrm>
                </p:grpSpPr>
                <p:sp>
                  <p:nvSpPr>
                    <p:cNvPr id="234" name="Diamond 233">
                      <a:extLst>
                        <a:ext uri="{FF2B5EF4-FFF2-40B4-BE49-F238E27FC236}">
                          <a16:creationId xmlns:a16="http://schemas.microsoft.com/office/drawing/2014/main" id="{68FD5908-AB48-E129-32E9-A68F591DC5E2}"/>
                        </a:ext>
                      </a:extLst>
                    </p:cNvPr>
                    <p:cNvSpPr/>
                    <p:nvPr/>
                  </p:nvSpPr>
                  <p:spPr>
                    <a:xfrm>
                      <a:off x="3416061" y="1799187"/>
                      <a:ext cx="324259" cy="324259"/>
                    </a:xfrm>
                    <a:prstGeom prst="diamond">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35" name="Diamond 234">
                      <a:extLst>
                        <a:ext uri="{FF2B5EF4-FFF2-40B4-BE49-F238E27FC236}">
                          <a16:creationId xmlns:a16="http://schemas.microsoft.com/office/drawing/2014/main" id="{1E07F05D-82E4-6182-C13F-74607E98AA66}"/>
                        </a:ext>
                      </a:extLst>
                    </p:cNvPr>
                    <p:cNvSpPr/>
                    <p:nvPr/>
                  </p:nvSpPr>
                  <p:spPr>
                    <a:xfrm>
                      <a:off x="3416061" y="2109480"/>
                      <a:ext cx="324259" cy="324259"/>
                    </a:xfrm>
                    <a:prstGeom prst="diamond">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36" name="Isosceles Triangle 235">
                      <a:extLst>
                        <a:ext uri="{FF2B5EF4-FFF2-40B4-BE49-F238E27FC236}">
                          <a16:creationId xmlns:a16="http://schemas.microsoft.com/office/drawing/2014/main" id="{2A84ABD9-5764-9646-C577-040C9800E6B3}"/>
                        </a:ext>
                      </a:extLst>
                    </p:cNvPr>
                    <p:cNvSpPr/>
                    <p:nvPr/>
                  </p:nvSpPr>
                  <p:spPr>
                    <a:xfrm rot="16200000">
                      <a:off x="3505476" y="2036076"/>
                      <a:ext cx="313186" cy="161330"/>
                    </a:xfrm>
                    <a:prstGeom prst="triangle">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37" name="Isosceles Triangle 236">
                      <a:extLst>
                        <a:ext uri="{FF2B5EF4-FFF2-40B4-BE49-F238E27FC236}">
                          <a16:creationId xmlns:a16="http://schemas.microsoft.com/office/drawing/2014/main" id="{75E07B54-0888-CC7C-4403-4E0C93B3CBBE}"/>
                        </a:ext>
                      </a:extLst>
                    </p:cNvPr>
                    <p:cNvSpPr/>
                    <p:nvPr/>
                  </p:nvSpPr>
                  <p:spPr>
                    <a:xfrm rot="5400000">
                      <a:off x="3341529" y="2036076"/>
                      <a:ext cx="313186" cy="161330"/>
                    </a:xfrm>
                    <a:prstGeom prst="triangle">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sp>
                <p:nvSpPr>
                  <p:cNvPr id="233" name="Diamond 232">
                    <a:extLst>
                      <a:ext uri="{FF2B5EF4-FFF2-40B4-BE49-F238E27FC236}">
                        <a16:creationId xmlns:a16="http://schemas.microsoft.com/office/drawing/2014/main" id="{065EF008-DCA5-0BAE-DD7C-86E0317051B1}"/>
                      </a:ext>
                    </a:extLst>
                  </p:cNvPr>
                  <p:cNvSpPr/>
                  <p:nvPr/>
                </p:nvSpPr>
                <p:spPr>
                  <a:xfrm>
                    <a:off x="3915766" y="2028943"/>
                    <a:ext cx="324259" cy="324259"/>
                  </a:xfrm>
                  <a:prstGeom prst="diamond">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sp>
              <p:nvSpPr>
                <p:cNvPr id="224" name="Freeform: Shape 223">
                  <a:extLst>
                    <a:ext uri="{FF2B5EF4-FFF2-40B4-BE49-F238E27FC236}">
                      <a16:creationId xmlns:a16="http://schemas.microsoft.com/office/drawing/2014/main" id="{02EC5A73-457E-0D38-6E4B-F9B4A88B5FD1}"/>
                    </a:ext>
                  </a:extLst>
                </p:cNvPr>
                <p:cNvSpPr/>
                <p:nvPr/>
              </p:nvSpPr>
              <p:spPr>
                <a:xfrm flipH="1">
                  <a:off x="1683205" y="4451021"/>
                  <a:ext cx="422798" cy="309979"/>
                </a:xfrm>
                <a:custGeom>
                  <a:avLst/>
                  <a:gdLst>
                    <a:gd name="connsiteX0" fmla="*/ 564204 w 564204"/>
                    <a:gd name="connsiteY0" fmla="*/ 291945 h 306133"/>
                    <a:gd name="connsiteX1" fmla="*/ 278859 w 564204"/>
                    <a:gd name="connsiteY1" fmla="*/ 278975 h 306133"/>
                    <a:gd name="connsiteX2" fmla="*/ 90791 w 564204"/>
                    <a:gd name="connsiteY2" fmla="*/ 45511 h 306133"/>
                    <a:gd name="connsiteX3" fmla="*/ 0 w 564204"/>
                    <a:gd name="connsiteY3" fmla="*/ 116 h 306133"/>
                    <a:gd name="connsiteX0" fmla="*/ 421531 w 421531"/>
                    <a:gd name="connsiteY0" fmla="*/ 350311 h 353460"/>
                    <a:gd name="connsiteX1" fmla="*/ 278859 w 421531"/>
                    <a:gd name="connsiteY1" fmla="*/ 278975 h 353460"/>
                    <a:gd name="connsiteX2" fmla="*/ 90791 w 421531"/>
                    <a:gd name="connsiteY2" fmla="*/ 45511 h 353460"/>
                    <a:gd name="connsiteX3" fmla="*/ 0 w 421531"/>
                    <a:gd name="connsiteY3" fmla="*/ 116 h 353460"/>
                    <a:gd name="connsiteX0" fmla="*/ 479897 w 479897"/>
                    <a:gd name="connsiteY0" fmla="*/ 298430 h 309979"/>
                    <a:gd name="connsiteX1" fmla="*/ 278859 w 479897"/>
                    <a:gd name="connsiteY1" fmla="*/ 278975 h 309979"/>
                    <a:gd name="connsiteX2" fmla="*/ 90791 w 479897"/>
                    <a:gd name="connsiteY2" fmla="*/ 45511 h 309979"/>
                    <a:gd name="connsiteX3" fmla="*/ 0 w 479897"/>
                    <a:gd name="connsiteY3" fmla="*/ 116 h 309979"/>
                  </a:gdLst>
                  <a:ahLst/>
                  <a:cxnLst>
                    <a:cxn ang="0">
                      <a:pos x="connsiteX0" y="connsiteY0"/>
                    </a:cxn>
                    <a:cxn ang="0">
                      <a:pos x="connsiteX1" y="connsiteY1"/>
                    </a:cxn>
                    <a:cxn ang="0">
                      <a:pos x="connsiteX2" y="connsiteY2"/>
                    </a:cxn>
                    <a:cxn ang="0">
                      <a:pos x="connsiteX3" y="connsiteY3"/>
                    </a:cxn>
                  </a:cxnLst>
                  <a:rect l="l" t="t" r="r" b="b"/>
                  <a:pathLst>
                    <a:path w="479897" h="309979">
                      <a:moveTo>
                        <a:pt x="479897" y="298430"/>
                      </a:moveTo>
                      <a:cubicBezTo>
                        <a:pt x="376675" y="312481"/>
                        <a:pt x="343710" y="321128"/>
                        <a:pt x="278859" y="278975"/>
                      </a:cubicBezTo>
                      <a:cubicBezTo>
                        <a:pt x="214008" y="236822"/>
                        <a:pt x="137267" y="91987"/>
                        <a:pt x="90791" y="45511"/>
                      </a:cubicBezTo>
                      <a:cubicBezTo>
                        <a:pt x="44315" y="-965"/>
                        <a:pt x="22157" y="-425"/>
                        <a:pt x="0" y="116"/>
                      </a:cubicBezTo>
                    </a:path>
                  </a:pathLst>
                </a:custGeom>
                <a:noFill/>
                <a:ln w="6350">
                  <a:solidFill>
                    <a:schemeClr val="bg1">
                      <a:lumMod val="50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25" name="Freeform: Shape 224">
                  <a:extLst>
                    <a:ext uri="{FF2B5EF4-FFF2-40B4-BE49-F238E27FC236}">
                      <a16:creationId xmlns:a16="http://schemas.microsoft.com/office/drawing/2014/main" id="{7A3B6AAA-58B0-0DD8-3863-B2FA0D54EFC1}"/>
                    </a:ext>
                  </a:extLst>
                </p:cNvPr>
                <p:cNvSpPr/>
                <p:nvPr/>
              </p:nvSpPr>
              <p:spPr>
                <a:xfrm rot="16894593">
                  <a:off x="3755262" y="4394345"/>
                  <a:ext cx="106528" cy="272374"/>
                </a:xfrm>
                <a:custGeom>
                  <a:avLst/>
                  <a:gdLst>
                    <a:gd name="connsiteX0" fmla="*/ 97649 w 97649"/>
                    <a:gd name="connsiteY0" fmla="*/ 0 h 272374"/>
                    <a:gd name="connsiteX1" fmla="*/ 6858 w 97649"/>
                    <a:gd name="connsiteY1" fmla="*/ 142672 h 272374"/>
                    <a:gd name="connsiteX2" fmla="*/ 13343 w 97649"/>
                    <a:gd name="connsiteY2" fmla="*/ 272374 h 272374"/>
                  </a:gdLst>
                  <a:ahLst/>
                  <a:cxnLst>
                    <a:cxn ang="0">
                      <a:pos x="connsiteX0" y="connsiteY0"/>
                    </a:cxn>
                    <a:cxn ang="0">
                      <a:pos x="connsiteX1" y="connsiteY1"/>
                    </a:cxn>
                    <a:cxn ang="0">
                      <a:pos x="connsiteX2" y="connsiteY2"/>
                    </a:cxn>
                  </a:cxnLst>
                  <a:rect l="l" t="t" r="r" b="b"/>
                  <a:pathLst>
                    <a:path w="97649" h="272374">
                      <a:moveTo>
                        <a:pt x="97649" y="0"/>
                      </a:moveTo>
                      <a:cubicBezTo>
                        <a:pt x="59279" y="48638"/>
                        <a:pt x="20909" y="97276"/>
                        <a:pt x="6858" y="142672"/>
                      </a:cubicBezTo>
                      <a:cubicBezTo>
                        <a:pt x="-7193" y="188068"/>
                        <a:pt x="3075" y="230221"/>
                        <a:pt x="13343" y="272374"/>
                      </a:cubicBezTo>
                    </a:path>
                  </a:pathLst>
                </a:custGeom>
                <a:noFill/>
                <a:ln w="6350">
                  <a:solidFill>
                    <a:schemeClr val="bg1">
                      <a:lumMod val="50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26" name="Freeform: Shape 225">
                  <a:extLst>
                    <a:ext uri="{FF2B5EF4-FFF2-40B4-BE49-F238E27FC236}">
                      <a16:creationId xmlns:a16="http://schemas.microsoft.com/office/drawing/2014/main" id="{80662C99-D64D-B07B-2EC4-D44D71B2C6D3}"/>
                    </a:ext>
                  </a:extLst>
                </p:cNvPr>
                <p:cNvSpPr/>
                <p:nvPr/>
              </p:nvSpPr>
              <p:spPr>
                <a:xfrm flipH="1">
                  <a:off x="2362200" y="4322123"/>
                  <a:ext cx="632348" cy="520175"/>
                </a:xfrm>
                <a:custGeom>
                  <a:avLst/>
                  <a:gdLst>
                    <a:gd name="connsiteX0" fmla="*/ 564204 w 564204"/>
                    <a:gd name="connsiteY0" fmla="*/ 291945 h 306133"/>
                    <a:gd name="connsiteX1" fmla="*/ 278859 w 564204"/>
                    <a:gd name="connsiteY1" fmla="*/ 278975 h 306133"/>
                    <a:gd name="connsiteX2" fmla="*/ 90791 w 564204"/>
                    <a:gd name="connsiteY2" fmla="*/ 45511 h 306133"/>
                    <a:gd name="connsiteX3" fmla="*/ 0 w 564204"/>
                    <a:gd name="connsiteY3" fmla="*/ 116 h 306133"/>
                    <a:gd name="connsiteX0" fmla="*/ 421531 w 421531"/>
                    <a:gd name="connsiteY0" fmla="*/ 350311 h 353460"/>
                    <a:gd name="connsiteX1" fmla="*/ 278859 w 421531"/>
                    <a:gd name="connsiteY1" fmla="*/ 278975 h 353460"/>
                    <a:gd name="connsiteX2" fmla="*/ 90791 w 421531"/>
                    <a:gd name="connsiteY2" fmla="*/ 45511 h 353460"/>
                    <a:gd name="connsiteX3" fmla="*/ 0 w 421531"/>
                    <a:gd name="connsiteY3" fmla="*/ 116 h 353460"/>
                    <a:gd name="connsiteX0" fmla="*/ 479897 w 479897"/>
                    <a:gd name="connsiteY0" fmla="*/ 298430 h 309979"/>
                    <a:gd name="connsiteX1" fmla="*/ 278859 w 479897"/>
                    <a:gd name="connsiteY1" fmla="*/ 278975 h 309979"/>
                    <a:gd name="connsiteX2" fmla="*/ 90791 w 479897"/>
                    <a:gd name="connsiteY2" fmla="*/ 45511 h 309979"/>
                    <a:gd name="connsiteX3" fmla="*/ 0 w 479897"/>
                    <a:gd name="connsiteY3" fmla="*/ 116 h 309979"/>
                    <a:gd name="connsiteX0" fmla="*/ 652879 w 652879"/>
                    <a:gd name="connsiteY0" fmla="*/ 527030 h 527800"/>
                    <a:gd name="connsiteX1" fmla="*/ 278859 w 652879"/>
                    <a:gd name="connsiteY1" fmla="*/ 278975 h 527800"/>
                    <a:gd name="connsiteX2" fmla="*/ 90791 w 652879"/>
                    <a:gd name="connsiteY2" fmla="*/ 45511 h 527800"/>
                    <a:gd name="connsiteX3" fmla="*/ 0 w 652879"/>
                    <a:gd name="connsiteY3" fmla="*/ 116 h 527800"/>
                    <a:gd name="connsiteX0" fmla="*/ 652879 w 652879"/>
                    <a:gd name="connsiteY0" fmla="*/ 527030 h 527030"/>
                    <a:gd name="connsiteX1" fmla="*/ 278859 w 652879"/>
                    <a:gd name="connsiteY1" fmla="*/ 278975 h 527030"/>
                    <a:gd name="connsiteX2" fmla="*/ 90791 w 652879"/>
                    <a:gd name="connsiteY2" fmla="*/ 45511 h 527030"/>
                    <a:gd name="connsiteX3" fmla="*/ 0 w 652879"/>
                    <a:gd name="connsiteY3" fmla="*/ 116 h 527030"/>
                    <a:gd name="connsiteX0" fmla="*/ 652879 w 652879"/>
                    <a:gd name="connsiteY0" fmla="*/ 527030 h 527030"/>
                    <a:gd name="connsiteX1" fmla="*/ 326429 w 652879"/>
                    <a:gd name="connsiteY1" fmla="*/ 290405 h 527030"/>
                    <a:gd name="connsiteX2" fmla="*/ 90791 w 652879"/>
                    <a:gd name="connsiteY2" fmla="*/ 45511 h 527030"/>
                    <a:gd name="connsiteX3" fmla="*/ 0 w 652879"/>
                    <a:gd name="connsiteY3" fmla="*/ 116 h 527030"/>
                    <a:gd name="connsiteX0" fmla="*/ 717747 w 717747"/>
                    <a:gd name="connsiteY0" fmla="*/ 520175 h 520175"/>
                    <a:gd name="connsiteX1" fmla="*/ 391297 w 717747"/>
                    <a:gd name="connsiteY1" fmla="*/ 283550 h 520175"/>
                    <a:gd name="connsiteX2" fmla="*/ 155659 w 717747"/>
                    <a:gd name="connsiteY2" fmla="*/ 38656 h 520175"/>
                    <a:gd name="connsiteX3" fmla="*/ 0 w 717747"/>
                    <a:gd name="connsiteY3" fmla="*/ 881 h 520175"/>
                  </a:gdLst>
                  <a:ahLst/>
                  <a:cxnLst>
                    <a:cxn ang="0">
                      <a:pos x="connsiteX0" y="connsiteY0"/>
                    </a:cxn>
                    <a:cxn ang="0">
                      <a:pos x="connsiteX1" y="connsiteY1"/>
                    </a:cxn>
                    <a:cxn ang="0">
                      <a:pos x="connsiteX2" y="connsiteY2"/>
                    </a:cxn>
                    <a:cxn ang="0">
                      <a:pos x="connsiteX3" y="connsiteY3"/>
                    </a:cxn>
                  </a:cxnLst>
                  <a:rect l="l" t="t" r="r" b="b"/>
                  <a:pathLst>
                    <a:path w="717747" h="520175">
                      <a:moveTo>
                        <a:pt x="717747" y="520175"/>
                      </a:moveTo>
                      <a:cubicBezTo>
                        <a:pt x="653446" y="408496"/>
                        <a:pt x="484978" y="363803"/>
                        <a:pt x="391297" y="283550"/>
                      </a:cubicBezTo>
                      <a:cubicBezTo>
                        <a:pt x="297616" y="203297"/>
                        <a:pt x="202135" y="85132"/>
                        <a:pt x="155659" y="38656"/>
                      </a:cubicBezTo>
                      <a:cubicBezTo>
                        <a:pt x="109183" y="-7820"/>
                        <a:pt x="22157" y="340"/>
                        <a:pt x="0" y="881"/>
                      </a:cubicBezTo>
                    </a:path>
                  </a:pathLst>
                </a:custGeom>
                <a:noFill/>
                <a:ln w="6350">
                  <a:solidFill>
                    <a:srgbClr val="D85A3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27" name="Freeform: Shape 226">
                  <a:extLst>
                    <a:ext uri="{FF2B5EF4-FFF2-40B4-BE49-F238E27FC236}">
                      <a16:creationId xmlns:a16="http://schemas.microsoft.com/office/drawing/2014/main" id="{F18ED82E-DC70-76AB-95D7-B7560EDBC4EA}"/>
                    </a:ext>
                  </a:extLst>
                </p:cNvPr>
                <p:cNvSpPr/>
                <p:nvPr/>
              </p:nvSpPr>
              <p:spPr>
                <a:xfrm flipH="1">
                  <a:off x="2376877" y="4423817"/>
                  <a:ext cx="632348" cy="520175"/>
                </a:xfrm>
                <a:custGeom>
                  <a:avLst/>
                  <a:gdLst>
                    <a:gd name="connsiteX0" fmla="*/ 564204 w 564204"/>
                    <a:gd name="connsiteY0" fmla="*/ 291945 h 306133"/>
                    <a:gd name="connsiteX1" fmla="*/ 278859 w 564204"/>
                    <a:gd name="connsiteY1" fmla="*/ 278975 h 306133"/>
                    <a:gd name="connsiteX2" fmla="*/ 90791 w 564204"/>
                    <a:gd name="connsiteY2" fmla="*/ 45511 h 306133"/>
                    <a:gd name="connsiteX3" fmla="*/ 0 w 564204"/>
                    <a:gd name="connsiteY3" fmla="*/ 116 h 306133"/>
                    <a:gd name="connsiteX0" fmla="*/ 421531 w 421531"/>
                    <a:gd name="connsiteY0" fmla="*/ 350311 h 353460"/>
                    <a:gd name="connsiteX1" fmla="*/ 278859 w 421531"/>
                    <a:gd name="connsiteY1" fmla="*/ 278975 h 353460"/>
                    <a:gd name="connsiteX2" fmla="*/ 90791 w 421531"/>
                    <a:gd name="connsiteY2" fmla="*/ 45511 h 353460"/>
                    <a:gd name="connsiteX3" fmla="*/ 0 w 421531"/>
                    <a:gd name="connsiteY3" fmla="*/ 116 h 353460"/>
                    <a:gd name="connsiteX0" fmla="*/ 479897 w 479897"/>
                    <a:gd name="connsiteY0" fmla="*/ 298430 h 309979"/>
                    <a:gd name="connsiteX1" fmla="*/ 278859 w 479897"/>
                    <a:gd name="connsiteY1" fmla="*/ 278975 h 309979"/>
                    <a:gd name="connsiteX2" fmla="*/ 90791 w 479897"/>
                    <a:gd name="connsiteY2" fmla="*/ 45511 h 309979"/>
                    <a:gd name="connsiteX3" fmla="*/ 0 w 479897"/>
                    <a:gd name="connsiteY3" fmla="*/ 116 h 309979"/>
                    <a:gd name="connsiteX0" fmla="*/ 652879 w 652879"/>
                    <a:gd name="connsiteY0" fmla="*/ 527030 h 527800"/>
                    <a:gd name="connsiteX1" fmla="*/ 278859 w 652879"/>
                    <a:gd name="connsiteY1" fmla="*/ 278975 h 527800"/>
                    <a:gd name="connsiteX2" fmla="*/ 90791 w 652879"/>
                    <a:gd name="connsiteY2" fmla="*/ 45511 h 527800"/>
                    <a:gd name="connsiteX3" fmla="*/ 0 w 652879"/>
                    <a:gd name="connsiteY3" fmla="*/ 116 h 527800"/>
                    <a:gd name="connsiteX0" fmla="*/ 652879 w 652879"/>
                    <a:gd name="connsiteY0" fmla="*/ 527030 h 527030"/>
                    <a:gd name="connsiteX1" fmla="*/ 278859 w 652879"/>
                    <a:gd name="connsiteY1" fmla="*/ 278975 h 527030"/>
                    <a:gd name="connsiteX2" fmla="*/ 90791 w 652879"/>
                    <a:gd name="connsiteY2" fmla="*/ 45511 h 527030"/>
                    <a:gd name="connsiteX3" fmla="*/ 0 w 652879"/>
                    <a:gd name="connsiteY3" fmla="*/ 116 h 527030"/>
                    <a:gd name="connsiteX0" fmla="*/ 652879 w 652879"/>
                    <a:gd name="connsiteY0" fmla="*/ 527030 h 527030"/>
                    <a:gd name="connsiteX1" fmla="*/ 326429 w 652879"/>
                    <a:gd name="connsiteY1" fmla="*/ 290405 h 527030"/>
                    <a:gd name="connsiteX2" fmla="*/ 90791 w 652879"/>
                    <a:gd name="connsiteY2" fmla="*/ 45511 h 527030"/>
                    <a:gd name="connsiteX3" fmla="*/ 0 w 652879"/>
                    <a:gd name="connsiteY3" fmla="*/ 116 h 527030"/>
                    <a:gd name="connsiteX0" fmla="*/ 717747 w 717747"/>
                    <a:gd name="connsiteY0" fmla="*/ 520175 h 520175"/>
                    <a:gd name="connsiteX1" fmla="*/ 391297 w 717747"/>
                    <a:gd name="connsiteY1" fmla="*/ 283550 h 520175"/>
                    <a:gd name="connsiteX2" fmla="*/ 155659 w 717747"/>
                    <a:gd name="connsiteY2" fmla="*/ 38656 h 520175"/>
                    <a:gd name="connsiteX3" fmla="*/ 0 w 717747"/>
                    <a:gd name="connsiteY3" fmla="*/ 881 h 520175"/>
                  </a:gdLst>
                  <a:ahLst/>
                  <a:cxnLst>
                    <a:cxn ang="0">
                      <a:pos x="connsiteX0" y="connsiteY0"/>
                    </a:cxn>
                    <a:cxn ang="0">
                      <a:pos x="connsiteX1" y="connsiteY1"/>
                    </a:cxn>
                    <a:cxn ang="0">
                      <a:pos x="connsiteX2" y="connsiteY2"/>
                    </a:cxn>
                    <a:cxn ang="0">
                      <a:pos x="connsiteX3" y="connsiteY3"/>
                    </a:cxn>
                  </a:cxnLst>
                  <a:rect l="l" t="t" r="r" b="b"/>
                  <a:pathLst>
                    <a:path w="717747" h="520175">
                      <a:moveTo>
                        <a:pt x="717747" y="520175"/>
                      </a:moveTo>
                      <a:cubicBezTo>
                        <a:pt x="653446" y="408496"/>
                        <a:pt x="484978" y="363803"/>
                        <a:pt x="391297" y="283550"/>
                      </a:cubicBezTo>
                      <a:cubicBezTo>
                        <a:pt x="297616" y="203297"/>
                        <a:pt x="202135" y="85132"/>
                        <a:pt x="155659" y="38656"/>
                      </a:cubicBezTo>
                      <a:cubicBezTo>
                        <a:pt x="109183" y="-7820"/>
                        <a:pt x="22157" y="340"/>
                        <a:pt x="0" y="881"/>
                      </a:cubicBezTo>
                    </a:path>
                  </a:pathLst>
                </a:custGeom>
                <a:noFill/>
                <a:ln w="6350">
                  <a:solidFill>
                    <a:srgbClr val="D85A3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28" name="Freeform: Shape 227">
                  <a:extLst>
                    <a:ext uri="{FF2B5EF4-FFF2-40B4-BE49-F238E27FC236}">
                      <a16:creationId xmlns:a16="http://schemas.microsoft.com/office/drawing/2014/main" id="{005DD495-87FB-3800-2FAF-3372C393D5D7}"/>
                    </a:ext>
                  </a:extLst>
                </p:cNvPr>
                <p:cNvSpPr/>
                <p:nvPr/>
              </p:nvSpPr>
              <p:spPr>
                <a:xfrm flipH="1" flipV="1">
                  <a:off x="2368934" y="4298297"/>
                  <a:ext cx="632348" cy="520175"/>
                </a:xfrm>
                <a:custGeom>
                  <a:avLst/>
                  <a:gdLst>
                    <a:gd name="connsiteX0" fmla="*/ 564204 w 564204"/>
                    <a:gd name="connsiteY0" fmla="*/ 291945 h 306133"/>
                    <a:gd name="connsiteX1" fmla="*/ 278859 w 564204"/>
                    <a:gd name="connsiteY1" fmla="*/ 278975 h 306133"/>
                    <a:gd name="connsiteX2" fmla="*/ 90791 w 564204"/>
                    <a:gd name="connsiteY2" fmla="*/ 45511 h 306133"/>
                    <a:gd name="connsiteX3" fmla="*/ 0 w 564204"/>
                    <a:gd name="connsiteY3" fmla="*/ 116 h 306133"/>
                    <a:gd name="connsiteX0" fmla="*/ 421531 w 421531"/>
                    <a:gd name="connsiteY0" fmla="*/ 350311 h 353460"/>
                    <a:gd name="connsiteX1" fmla="*/ 278859 w 421531"/>
                    <a:gd name="connsiteY1" fmla="*/ 278975 h 353460"/>
                    <a:gd name="connsiteX2" fmla="*/ 90791 w 421531"/>
                    <a:gd name="connsiteY2" fmla="*/ 45511 h 353460"/>
                    <a:gd name="connsiteX3" fmla="*/ 0 w 421531"/>
                    <a:gd name="connsiteY3" fmla="*/ 116 h 353460"/>
                    <a:gd name="connsiteX0" fmla="*/ 479897 w 479897"/>
                    <a:gd name="connsiteY0" fmla="*/ 298430 h 309979"/>
                    <a:gd name="connsiteX1" fmla="*/ 278859 w 479897"/>
                    <a:gd name="connsiteY1" fmla="*/ 278975 h 309979"/>
                    <a:gd name="connsiteX2" fmla="*/ 90791 w 479897"/>
                    <a:gd name="connsiteY2" fmla="*/ 45511 h 309979"/>
                    <a:gd name="connsiteX3" fmla="*/ 0 w 479897"/>
                    <a:gd name="connsiteY3" fmla="*/ 116 h 309979"/>
                    <a:gd name="connsiteX0" fmla="*/ 652879 w 652879"/>
                    <a:gd name="connsiteY0" fmla="*/ 527030 h 527800"/>
                    <a:gd name="connsiteX1" fmla="*/ 278859 w 652879"/>
                    <a:gd name="connsiteY1" fmla="*/ 278975 h 527800"/>
                    <a:gd name="connsiteX2" fmla="*/ 90791 w 652879"/>
                    <a:gd name="connsiteY2" fmla="*/ 45511 h 527800"/>
                    <a:gd name="connsiteX3" fmla="*/ 0 w 652879"/>
                    <a:gd name="connsiteY3" fmla="*/ 116 h 527800"/>
                    <a:gd name="connsiteX0" fmla="*/ 652879 w 652879"/>
                    <a:gd name="connsiteY0" fmla="*/ 527030 h 527030"/>
                    <a:gd name="connsiteX1" fmla="*/ 278859 w 652879"/>
                    <a:gd name="connsiteY1" fmla="*/ 278975 h 527030"/>
                    <a:gd name="connsiteX2" fmla="*/ 90791 w 652879"/>
                    <a:gd name="connsiteY2" fmla="*/ 45511 h 527030"/>
                    <a:gd name="connsiteX3" fmla="*/ 0 w 652879"/>
                    <a:gd name="connsiteY3" fmla="*/ 116 h 527030"/>
                    <a:gd name="connsiteX0" fmla="*/ 652879 w 652879"/>
                    <a:gd name="connsiteY0" fmla="*/ 527030 h 527030"/>
                    <a:gd name="connsiteX1" fmla="*/ 326429 w 652879"/>
                    <a:gd name="connsiteY1" fmla="*/ 290405 h 527030"/>
                    <a:gd name="connsiteX2" fmla="*/ 90791 w 652879"/>
                    <a:gd name="connsiteY2" fmla="*/ 45511 h 527030"/>
                    <a:gd name="connsiteX3" fmla="*/ 0 w 652879"/>
                    <a:gd name="connsiteY3" fmla="*/ 116 h 527030"/>
                    <a:gd name="connsiteX0" fmla="*/ 717747 w 717747"/>
                    <a:gd name="connsiteY0" fmla="*/ 520175 h 520175"/>
                    <a:gd name="connsiteX1" fmla="*/ 391297 w 717747"/>
                    <a:gd name="connsiteY1" fmla="*/ 283550 h 520175"/>
                    <a:gd name="connsiteX2" fmla="*/ 155659 w 717747"/>
                    <a:gd name="connsiteY2" fmla="*/ 38656 h 520175"/>
                    <a:gd name="connsiteX3" fmla="*/ 0 w 717747"/>
                    <a:gd name="connsiteY3" fmla="*/ 881 h 520175"/>
                  </a:gdLst>
                  <a:ahLst/>
                  <a:cxnLst>
                    <a:cxn ang="0">
                      <a:pos x="connsiteX0" y="connsiteY0"/>
                    </a:cxn>
                    <a:cxn ang="0">
                      <a:pos x="connsiteX1" y="connsiteY1"/>
                    </a:cxn>
                    <a:cxn ang="0">
                      <a:pos x="connsiteX2" y="connsiteY2"/>
                    </a:cxn>
                    <a:cxn ang="0">
                      <a:pos x="connsiteX3" y="connsiteY3"/>
                    </a:cxn>
                  </a:cxnLst>
                  <a:rect l="l" t="t" r="r" b="b"/>
                  <a:pathLst>
                    <a:path w="717747" h="520175">
                      <a:moveTo>
                        <a:pt x="717747" y="520175"/>
                      </a:moveTo>
                      <a:cubicBezTo>
                        <a:pt x="653446" y="408496"/>
                        <a:pt x="484978" y="363803"/>
                        <a:pt x="391297" y="283550"/>
                      </a:cubicBezTo>
                      <a:cubicBezTo>
                        <a:pt x="297616" y="203297"/>
                        <a:pt x="202135" y="85132"/>
                        <a:pt x="155659" y="38656"/>
                      </a:cubicBezTo>
                      <a:cubicBezTo>
                        <a:pt x="109183" y="-7820"/>
                        <a:pt x="22157" y="340"/>
                        <a:pt x="0" y="881"/>
                      </a:cubicBezTo>
                    </a:path>
                  </a:pathLst>
                </a:custGeom>
                <a:noFill/>
                <a:ln w="6350">
                  <a:solidFill>
                    <a:srgbClr val="00B0F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29" name="Freeform: Shape 228">
                  <a:extLst>
                    <a:ext uri="{FF2B5EF4-FFF2-40B4-BE49-F238E27FC236}">
                      <a16:creationId xmlns:a16="http://schemas.microsoft.com/office/drawing/2014/main" id="{E59BB826-54A2-B22E-06AA-89005D65AF65}"/>
                    </a:ext>
                  </a:extLst>
                </p:cNvPr>
                <p:cNvSpPr/>
                <p:nvPr/>
              </p:nvSpPr>
              <p:spPr>
                <a:xfrm flipH="1" flipV="1">
                  <a:off x="2350011" y="4376192"/>
                  <a:ext cx="632348" cy="520175"/>
                </a:xfrm>
                <a:custGeom>
                  <a:avLst/>
                  <a:gdLst>
                    <a:gd name="connsiteX0" fmla="*/ 564204 w 564204"/>
                    <a:gd name="connsiteY0" fmla="*/ 291945 h 306133"/>
                    <a:gd name="connsiteX1" fmla="*/ 278859 w 564204"/>
                    <a:gd name="connsiteY1" fmla="*/ 278975 h 306133"/>
                    <a:gd name="connsiteX2" fmla="*/ 90791 w 564204"/>
                    <a:gd name="connsiteY2" fmla="*/ 45511 h 306133"/>
                    <a:gd name="connsiteX3" fmla="*/ 0 w 564204"/>
                    <a:gd name="connsiteY3" fmla="*/ 116 h 306133"/>
                    <a:gd name="connsiteX0" fmla="*/ 421531 w 421531"/>
                    <a:gd name="connsiteY0" fmla="*/ 350311 h 353460"/>
                    <a:gd name="connsiteX1" fmla="*/ 278859 w 421531"/>
                    <a:gd name="connsiteY1" fmla="*/ 278975 h 353460"/>
                    <a:gd name="connsiteX2" fmla="*/ 90791 w 421531"/>
                    <a:gd name="connsiteY2" fmla="*/ 45511 h 353460"/>
                    <a:gd name="connsiteX3" fmla="*/ 0 w 421531"/>
                    <a:gd name="connsiteY3" fmla="*/ 116 h 353460"/>
                    <a:gd name="connsiteX0" fmla="*/ 479897 w 479897"/>
                    <a:gd name="connsiteY0" fmla="*/ 298430 h 309979"/>
                    <a:gd name="connsiteX1" fmla="*/ 278859 w 479897"/>
                    <a:gd name="connsiteY1" fmla="*/ 278975 h 309979"/>
                    <a:gd name="connsiteX2" fmla="*/ 90791 w 479897"/>
                    <a:gd name="connsiteY2" fmla="*/ 45511 h 309979"/>
                    <a:gd name="connsiteX3" fmla="*/ 0 w 479897"/>
                    <a:gd name="connsiteY3" fmla="*/ 116 h 309979"/>
                    <a:gd name="connsiteX0" fmla="*/ 652879 w 652879"/>
                    <a:gd name="connsiteY0" fmla="*/ 527030 h 527800"/>
                    <a:gd name="connsiteX1" fmla="*/ 278859 w 652879"/>
                    <a:gd name="connsiteY1" fmla="*/ 278975 h 527800"/>
                    <a:gd name="connsiteX2" fmla="*/ 90791 w 652879"/>
                    <a:gd name="connsiteY2" fmla="*/ 45511 h 527800"/>
                    <a:gd name="connsiteX3" fmla="*/ 0 w 652879"/>
                    <a:gd name="connsiteY3" fmla="*/ 116 h 527800"/>
                    <a:gd name="connsiteX0" fmla="*/ 652879 w 652879"/>
                    <a:gd name="connsiteY0" fmla="*/ 527030 h 527030"/>
                    <a:gd name="connsiteX1" fmla="*/ 278859 w 652879"/>
                    <a:gd name="connsiteY1" fmla="*/ 278975 h 527030"/>
                    <a:gd name="connsiteX2" fmla="*/ 90791 w 652879"/>
                    <a:gd name="connsiteY2" fmla="*/ 45511 h 527030"/>
                    <a:gd name="connsiteX3" fmla="*/ 0 w 652879"/>
                    <a:gd name="connsiteY3" fmla="*/ 116 h 527030"/>
                    <a:gd name="connsiteX0" fmla="*/ 652879 w 652879"/>
                    <a:gd name="connsiteY0" fmla="*/ 527030 h 527030"/>
                    <a:gd name="connsiteX1" fmla="*/ 326429 w 652879"/>
                    <a:gd name="connsiteY1" fmla="*/ 290405 h 527030"/>
                    <a:gd name="connsiteX2" fmla="*/ 90791 w 652879"/>
                    <a:gd name="connsiteY2" fmla="*/ 45511 h 527030"/>
                    <a:gd name="connsiteX3" fmla="*/ 0 w 652879"/>
                    <a:gd name="connsiteY3" fmla="*/ 116 h 527030"/>
                    <a:gd name="connsiteX0" fmla="*/ 717747 w 717747"/>
                    <a:gd name="connsiteY0" fmla="*/ 520175 h 520175"/>
                    <a:gd name="connsiteX1" fmla="*/ 391297 w 717747"/>
                    <a:gd name="connsiteY1" fmla="*/ 283550 h 520175"/>
                    <a:gd name="connsiteX2" fmla="*/ 155659 w 717747"/>
                    <a:gd name="connsiteY2" fmla="*/ 38656 h 520175"/>
                    <a:gd name="connsiteX3" fmla="*/ 0 w 717747"/>
                    <a:gd name="connsiteY3" fmla="*/ 881 h 520175"/>
                  </a:gdLst>
                  <a:ahLst/>
                  <a:cxnLst>
                    <a:cxn ang="0">
                      <a:pos x="connsiteX0" y="connsiteY0"/>
                    </a:cxn>
                    <a:cxn ang="0">
                      <a:pos x="connsiteX1" y="connsiteY1"/>
                    </a:cxn>
                    <a:cxn ang="0">
                      <a:pos x="connsiteX2" y="connsiteY2"/>
                    </a:cxn>
                    <a:cxn ang="0">
                      <a:pos x="connsiteX3" y="connsiteY3"/>
                    </a:cxn>
                  </a:cxnLst>
                  <a:rect l="l" t="t" r="r" b="b"/>
                  <a:pathLst>
                    <a:path w="717747" h="520175">
                      <a:moveTo>
                        <a:pt x="717747" y="520175"/>
                      </a:moveTo>
                      <a:cubicBezTo>
                        <a:pt x="653446" y="408496"/>
                        <a:pt x="484978" y="363803"/>
                        <a:pt x="391297" y="283550"/>
                      </a:cubicBezTo>
                      <a:cubicBezTo>
                        <a:pt x="297616" y="203297"/>
                        <a:pt x="202135" y="85132"/>
                        <a:pt x="155659" y="38656"/>
                      </a:cubicBezTo>
                      <a:cubicBezTo>
                        <a:pt x="109183" y="-7820"/>
                        <a:pt x="22157" y="340"/>
                        <a:pt x="0" y="881"/>
                      </a:cubicBezTo>
                    </a:path>
                  </a:pathLst>
                </a:custGeom>
                <a:noFill/>
                <a:ln w="6350">
                  <a:solidFill>
                    <a:srgbClr val="00B0F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nvGrpSpPr>
              <p:cNvPr id="99" name="Group 98">
                <a:extLst>
                  <a:ext uri="{FF2B5EF4-FFF2-40B4-BE49-F238E27FC236}">
                    <a16:creationId xmlns:a16="http://schemas.microsoft.com/office/drawing/2014/main" id="{2CA57FB1-2897-697A-7ACB-1E273B8D3B12}"/>
                  </a:ext>
                </a:extLst>
              </p:cNvPr>
              <p:cNvGrpSpPr/>
              <p:nvPr/>
            </p:nvGrpSpPr>
            <p:grpSpPr>
              <a:xfrm>
                <a:off x="5255871" y="3437677"/>
                <a:ext cx="277031" cy="667780"/>
                <a:chOff x="3300419" y="2731580"/>
                <a:chExt cx="188032" cy="453248"/>
              </a:xfrm>
            </p:grpSpPr>
            <p:cxnSp>
              <p:nvCxnSpPr>
                <p:cNvPr id="207" name="Straight Connector 206">
                  <a:extLst>
                    <a:ext uri="{FF2B5EF4-FFF2-40B4-BE49-F238E27FC236}">
                      <a16:creationId xmlns:a16="http://schemas.microsoft.com/office/drawing/2014/main" id="{19BBE7A6-9410-36EC-98A4-3675E2DCE7E4}"/>
                    </a:ext>
                  </a:extLst>
                </p:cNvPr>
                <p:cNvCxnSpPr>
                  <a:cxnSpLocks/>
                </p:cNvCxnSpPr>
                <p:nvPr/>
              </p:nvCxnSpPr>
              <p:spPr>
                <a:xfrm>
                  <a:off x="3488451" y="2739200"/>
                  <a:ext cx="0" cy="434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8" name="Rectangle 207">
                  <a:extLst>
                    <a:ext uri="{FF2B5EF4-FFF2-40B4-BE49-F238E27FC236}">
                      <a16:creationId xmlns:a16="http://schemas.microsoft.com/office/drawing/2014/main" id="{A5B2EE71-FC72-92FF-387E-6CC0DF730C63}"/>
                    </a:ext>
                  </a:extLst>
                </p:cNvPr>
                <p:cNvSpPr/>
                <p:nvPr/>
              </p:nvSpPr>
              <p:spPr>
                <a:xfrm>
                  <a:off x="3300419" y="2766060"/>
                  <a:ext cx="185305" cy="418768"/>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209" name="Straight Connector 208">
                  <a:extLst>
                    <a:ext uri="{FF2B5EF4-FFF2-40B4-BE49-F238E27FC236}">
                      <a16:creationId xmlns:a16="http://schemas.microsoft.com/office/drawing/2014/main" id="{BDFACAA9-647D-9E3D-BEE4-6C883E63FABC}"/>
                    </a:ext>
                  </a:extLst>
                </p:cNvPr>
                <p:cNvCxnSpPr>
                  <a:cxnSpLocks/>
                </p:cNvCxnSpPr>
                <p:nvPr/>
              </p:nvCxnSpPr>
              <p:spPr>
                <a:xfrm>
                  <a:off x="3308025" y="2731580"/>
                  <a:ext cx="0" cy="4479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0" name="Shape 5053">
                  <a:extLst>
                    <a:ext uri="{FF2B5EF4-FFF2-40B4-BE49-F238E27FC236}">
                      <a16:creationId xmlns:a16="http://schemas.microsoft.com/office/drawing/2014/main" id="{42111F26-DE2C-73CB-C47C-DEC563ABBBAB}"/>
                    </a:ext>
                  </a:extLst>
                </p:cNvPr>
                <p:cNvSpPr/>
                <p:nvPr/>
              </p:nvSpPr>
              <p:spPr>
                <a:xfrm rot="2700000" flipH="1">
                  <a:off x="3366851" y="2880276"/>
                  <a:ext cx="105425" cy="114192"/>
                </a:xfrm>
                <a:custGeom>
                  <a:avLst/>
                  <a:gdLst/>
                  <a:ahLst/>
                  <a:cxnLst/>
                  <a:rect l="0" t="0" r="0" b="0"/>
                  <a:pathLst>
                    <a:path w="7350" h="7959" extrusionOk="0">
                      <a:moveTo>
                        <a:pt x="7350" y="0"/>
                      </a:moveTo>
                      <a:lnTo>
                        <a:pt x="5637" y="517"/>
                      </a:lnTo>
                      <a:lnTo>
                        <a:pt x="4327" y="1232"/>
                      </a:lnTo>
                      <a:lnTo>
                        <a:pt x="3161" y="2232"/>
                      </a:lnTo>
                      <a:lnTo>
                        <a:pt x="2223" y="3549"/>
                      </a:lnTo>
                      <a:lnTo>
                        <a:pt x="1542" y="5091"/>
                      </a:lnTo>
                      <a:lnTo>
                        <a:pt x="1041" y="6590"/>
                      </a:lnTo>
                      <a:lnTo>
                        <a:pt x="0" y="6167"/>
                      </a:lnTo>
                      <a:lnTo>
                        <a:pt x="1112" y="7959"/>
                      </a:lnTo>
                      <a:lnTo>
                        <a:pt x="3155" y="7206"/>
                      </a:lnTo>
                      <a:lnTo>
                        <a:pt x="2041" y="6875"/>
                      </a:lnTo>
                      <a:lnTo>
                        <a:pt x="2582" y="4517"/>
                      </a:lnTo>
                      <a:lnTo>
                        <a:pt x="3232" y="2946"/>
                      </a:lnTo>
                      <a:lnTo>
                        <a:pt x="4159" y="1828"/>
                      </a:lnTo>
                      <a:lnTo>
                        <a:pt x="5306" y="1040"/>
                      </a:lnTo>
                      <a:lnTo>
                        <a:pt x="7063" y="215"/>
                      </a:lnTo>
                      <a:close/>
                    </a:path>
                  </a:pathLst>
                </a:custGeom>
                <a:solidFill>
                  <a:schemeClr val="bg1">
                    <a:lumMod val="50000"/>
                    <a:alpha val="56540"/>
                  </a:schemeClr>
                </a:solidFill>
                <a:ln>
                  <a:noFill/>
                </a:ln>
              </p:spPr>
              <p:txBody>
                <a:bodyPr/>
                <a:lstStyle/>
                <a:p>
                  <a:endParaRPr lang="en-US"/>
                </a:p>
              </p:txBody>
            </p:sp>
          </p:grpSp>
          <p:sp>
            <p:nvSpPr>
              <p:cNvPr id="100" name="TextBox 99">
                <a:extLst>
                  <a:ext uri="{FF2B5EF4-FFF2-40B4-BE49-F238E27FC236}">
                    <a16:creationId xmlns:a16="http://schemas.microsoft.com/office/drawing/2014/main" id="{F402B680-D050-2180-18F9-E1DAA5F51043}"/>
                  </a:ext>
                </a:extLst>
              </p:cNvPr>
              <p:cNvSpPr txBox="1"/>
              <p:nvPr/>
            </p:nvSpPr>
            <p:spPr>
              <a:xfrm>
                <a:off x="4190627" y="1958368"/>
                <a:ext cx="1621058" cy="584774"/>
              </a:xfrm>
              <a:prstGeom prst="rect">
                <a:avLst/>
              </a:prstGeom>
              <a:noFill/>
            </p:spPr>
            <p:txBody>
              <a:bodyPr wrap="square" rtlCol="0">
                <a:spAutoFit/>
              </a:bodyPr>
              <a:lstStyle/>
              <a:p>
                <a:r>
                  <a:rPr lang="en-US" sz="1600" i="1">
                    <a:latin typeface="Open Sans" panose="020B0606030504020204" pitchFamily="34" charset="0"/>
                    <a:ea typeface="Open Sans" panose="020B0606030504020204" pitchFamily="34" charset="0"/>
                    <a:cs typeface="Open Sans" panose="020B0606030504020204" pitchFamily="34" charset="0"/>
                  </a:rPr>
                  <a:t>Ventilation (DOAS Unit)</a:t>
                </a:r>
              </a:p>
            </p:txBody>
          </p:sp>
          <p:sp>
            <p:nvSpPr>
              <p:cNvPr id="102" name="TextBox 101">
                <a:extLst>
                  <a:ext uri="{FF2B5EF4-FFF2-40B4-BE49-F238E27FC236}">
                    <a16:creationId xmlns:a16="http://schemas.microsoft.com/office/drawing/2014/main" id="{1634D28B-13EC-A82A-0EB9-B1B1D01F1584}"/>
                  </a:ext>
                </a:extLst>
              </p:cNvPr>
              <p:cNvSpPr txBox="1"/>
              <p:nvPr/>
            </p:nvSpPr>
            <p:spPr>
              <a:xfrm>
                <a:off x="8523735" y="4843991"/>
                <a:ext cx="1466334" cy="338554"/>
              </a:xfrm>
              <a:prstGeom prst="rect">
                <a:avLst/>
              </a:prstGeom>
              <a:noFill/>
            </p:spPr>
            <p:txBody>
              <a:bodyPr wrap="square" rtlCol="0">
                <a:spAutoFit/>
              </a:bodyPr>
              <a:lstStyle/>
              <a:p>
                <a:r>
                  <a:rPr lang="en-US" sz="1600" i="1">
                    <a:latin typeface="Open Sans" panose="020B0606030504020204" pitchFamily="34" charset="0"/>
                    <a:ea typeface="Open Sans" panose="020B0606030504020204" pitchFamily="34" charset="0"/>
                    <a:cs typeface="Open Sans" panose="020B0606030504020204" pitchFamily="34" charset="0"/>
                  </a:rPr>
                  <a:t>VRF Fan Coil</a:t>
                </a:r>
              </a:p>
            </p:txBody>
          </p:sp>
          <p:sp>
            <p:nvSpPr>
              <p:cNvPr id="103" name="TextBox 102">
                <a:extLst>
                  <a:ext uri="{FF2B5EF4-FFF2-40B4-BE49-F238E27FC236}">
                    <a16:creationId xmlns:a16="http://schemas.microsoft.com/office/drawing/2014/main" id="{6085858B-C583-A22D-D667-6759DB31108F}"/>
                  </a:ext>
                </a:extLst>
              </p:cNvPr>
              <p:cNvSpPr txBox="1"/>
              <p:nvPr/>
            </p:nvSpPr>
            <p:spPr>
              <a:xfrm>
                <a:off x="4557213" y="4839436"/>
                <a:ext cx="1114903" cy="584774"/>
              </a:xfrm>
              <a:prstGeom prst="rect">
                <a:avLst/>
              </a:prstGeom>
              <a:noFill/>
            </p:spPr>
            <p:txBody>
              <a:bodyPr wrap="square" rtlCol="0">
                <a:spAutoFit/>
              </a:bodyPr>
              <a:lstStyle/>
              <a:p>
                <a:r>
                  <a:rPr lang="en-US" sz="1600" i="1">
                    <a:latin typeface="Open Sans" panose="020B0606030504020204" pitchFamily="34" charset="0"/>
                    <a:ea typeface="Open Sans" panose="020B0606030504020204" pitchFamily="34" charset="0"/>
                    <a:cs typeface="Open Sans" panose="020B0606030504020204" pitchFamily="34" charset="0"/>
                  </a:rPr>
                  <a:t>VRF Fan Cassette</a:t>
                </a:r>
              </a:p>
            </p:txBody>
          </p:sp>
          <p:sp>
            <p:nvSpPr>
              <p:cNvPr id="104" name="TextBox 103">
                <a:extLst>
                  <a:ext uri="{FF2B5EF4-FFF2-40B4-BE49-F238E27FC236}">
                    <a16:creationId xmlns:a16="http://schemas.microsoft.com/office/drawing/2014/main" id="{722BD95C-0013-E558-62A6-22AAB03C0C23}"/>
                  </a:ext>
                </a:extLst>
              </p:cNvPr>
              <p:cNvSpPr txBox="1"/>
              <p:nvPr/>
            </p:nvSpPr>
            <p:spPr>
              <a:xfrm>
                <a:off x="2924821" y="4885508"/>
                <a:ext cx="1186515" cy="584774"/>
              </a:xfrm>
              <a:prstGeom prst="rect">
                <a:avLst/>
              </a:prstGeom>
              <a:noFill/>
            </p:spPr>
            <p:txBody>
              <a:bodyPr wrap="square" rtlCol="0">
                <a:spAutoFit/>
              </a:bodyPr>
              <a:lstStyle/>
              <a:p>
                <a:r>
                  <a:rPr lang="en-US" sz="1600" i="1">
                    <a:latin typeface="Open Sans" panose="020B0606030504020204" pitchFamily="34" charset="0"/>
                    <a:ea typeface="Open Sans" panose="020B0606030504020204" pitchFamily="34" charset="0"/>
                    <a:cs typeface="Open Sans" panose="020B0606030504020204" pitchFamily="34" charset="0"/>
                  </a:rPr>
                  <a:t>Fresh Air to outlet</a:t>
                </a:r>
              </a:p>
            </p:txBody>
          </p:sp>
          <p:cxnSp>
            <p:nvCxnSpPr>
              <p:cNvPr id="105" name="Straight Connector 104">
                <a:extLst>
                  <a:ext uri="{FF2B5EF4-FFF2-40B4-BE49-F238E27FC236}">
                    <a16:creationId xmlns:a16="http://schemas.microsoft.com/office/drawing/2014/main" id="{EFFFAA85-26B1-E7D0-2FD8-83ED94C3D85F}"/>
                  </a:ext>
                </a:extLst>
              </p:cNvPr>
              <p:cNvCxnSpPr>
                <a:endCxn id="71" idx="2"/>
              </p:cNvCxnSpPr>
              <p:nvPr/>
            </p:nvCxnSpPr>
            <p:spPr>
              <a:xfrm flipV="1">
                <a:off x="9363847" y="4428585"/>
                <a:ext cx="123056" cy="36421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63711711-95FA-1D1F-F4D9-061B9FBF2298}"/>
                  </a:ext>
                </a:extLst>
              </p:cNvPr>
              <p:cNvCxnSpPr>
                <a:cxnSpLocks/>
                <a:endCxn id="329" idx="0"/>
              </p:cNvCxnSpPr>
              <p:nvPr/>
            </p:nvCxnSpPr>
            <p:spPr>
              <a:xfrm flipH="1" flipV="1">
                <a:off x="2560495" y="4167601"/>
                <a:ext cx="383189" cy="86910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FCA8CB51-8260-BD0E-5712-B42848903EFC}"/>
                  </a:ext>
                </a:extLst>
              </p:cNvPr>
              <p:cNvCxnSpPr/>
              <p:nvPr/>
            </p:nvCxnSpPr>
            <p:spPr>
              <a:xfrm flipV="1">
                <a:off x="9588382" y="4653119"/>
                <a:ext cx="123056" cy="36421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a16="http://schemas.microsoft.com/office/drawing/2014/main" id="{5253B519-AC4E-9C81-6514-5FDD38333EAC}"/>
                  </a:ext>
                </a:extLst>
              </p:cNvPr>
              <p:cNvGrpSpPr>
                <a:grpSpLocks noChangeAspect="1"/>
              </p:cNvGrpSpPr>
              <p:nvPr/>
            </p:nvGrpSpPr>
            <p:grpSpPr>
              <a:xfrm>
                <a:off x="6127994" y="2949597"/>
                <a:ext cx="523867" cy="464787"/>
                <a:chOff x="2219246" y="5707380"/>
                <a:chExt cx="1087834" cy="965153"/>
              </a:xfrm>
            </p:grpSpPr>
            <p:grpSp>
              <p:nvGrpSpPr>
                <p:cNvPr id="181" name="Group 180">
                  <a:extLst>
                    <a:ext uri="{FF2B5EF4-FFF2-40B4-BE49-F238E27FC236}">
                      <a16:creationId xmlns:a16="http://schemas.microsoft.com/office/drawing/2014/main" id="{10E87F6A-61E0-FE8A-7828-EB3C26C16445}"/>
                    </a:ext>
                  </a:extLst>
                </p:cNvPr>
                <p:cNvGrpSpPr/>
                <p:nvPr/>
              </p:nvGrpSpPr>
              <p:grpSpPr>
                <a:xfrm>
                  <a:off x="2439920" y="5707380"/>
                  <a:ext cx="653774" cy="924930"/>
                  <a:chOff x="2439920" y="5286676"/>
                  <a:chExt cx="1125500" cy="1345634"/>
                </a:xfrm>
              </p:grpSpPr>
              <p:sp>
                <p:nvSpPr>
                  <p:cNvPr id="203" name="Rectangle 202">
                    <a:extLst>
                      <a:ext uri="{FF2B5EF4-FFF2-40B4-BE49-F238E27FC236}">
                        <a16:creationId xmlns:a16="http://schemas.microsoft.com/office/drawing/2014/main" id="{148F767D-3808-4A59-5897-FBEE53E1CB96}"/>
                      </a:ext>
                    </a:extLst>
                  </p:cNvPr>
                  <p:cNvSpPr/>
                  <p:nvPr/>
                </p:nvSpPr>
                <p:spPr>
                  <a:xfrm>
                    <a:off x="2439920" y="5286676"/>
                    <a:ext cx="1125500" cy="1223697"/>
                  </a:xfrm>
                  <a:prstGeom prst="rect">
                    <a:avLst/>
                  </a:prstGeom>
                  <a:solidFill>
                    <a:srgbClr val="BFBFBF"/>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4" name="Rectangle 203">
                    <a:extLst>
                      <a:ext uri="{FF2B5EF4-FFF2-40B4-BE49-F238E27FC236}">
                        <a16:creationId xmlns:a16="http://schemas.microsoft.com/office/drawing/2014/main" id="{1568762E-554A-99CC-3B90-CD84DC2CC2A6}"/>
                      </a:ext>
                    </a:extLst>
                  </p:cNvPr>
                  <p:cNvSpPr/>
                  <p:nvPr/>
                </p:nvSpPr>
                <p:spPr>
                  <a:xfrm>
                    <a:off x="3282226" y="6510374"/>
                    <a:ext cx="172494" cy="121936"/>
                  </a:xfrm>
                  <a:prstGeom prst="rect">
                    <a:avLst/>
                  </a:prstGeom>
                  <a:solidFill>
                    <a:srgbClr val="BFBFBF"/>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5" name="Rectangle 204">
                    <a:extLst>
                      <a:ext uri="{FF2B5EF4-FFF2-40B4-BE49-F238E27FC236}">
                        <a16:creationId xmlns:a16="http://schemas.microsoft.com/office/drawing/2014/main" id="{ED3EFC8F-2F4C-ADF7-113D-6A71F609568E}"/>
                      </a:ext>
                    </a:extLst>
                  </p:cNvPr>
                  <p:cNvSpPr/>
                  <p:nvPr/>
                </p:nvSpPr>
                <p:spPr>
                  <a:xfrm>
                    <a:off x="2550614" y="6510374"/>
                    <a:ext cx="172494" cy="121936"/>
                  </a:xfrm>
                  <a:prstGeom prst="rect">
                    <a:avLst/>
                  </a:prstGeom>
                  <a:solidFill>
                    <a:srgbClr val="BFBFBF"/>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6" name="Rectangle 205">
                    <a:extLst>
                      <a:ext uri="{FF2B5EF4-FFF2-40B4-BE49-F238E27FC236}">
                        <a16:creationId xmlns:a16="http://schemas.microsoft.com/office/drawing/2014/main" id="{7C2258D9-074A-8159-946F-CBB34597C965}"/>
                      </a:ext>
                    </a:extLst>
                  </p:cNvPr>
                  <p:cNvSpPr/>
                  <p:nvPr/>
                </p:nvSpPr>
                <p:spPr>
                  <a:xfrm>
                    <a:off x="2550614" y="5336215"/>
                    <a:ext cx="731611" cy="1092470"/>
                  </a:xfrm>
                  <a:prstGeom prst="rect">
                    <a:avLst/>
                  </a:prstGeom>
                  <a:solidFill>
                    <a:schemeClr val="bg1">
                      <a:lumMod val="9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82" name="Group 181">
                  <a:extLst>
                    <a:ext uri="{FF2B5EF4-FFF2-40B4-BE49-F238E27FC236}">
                      <a16:creationId xmlns:a16="http://schemas.microsoft.com/office/drawing/2014/main" id="{B7A234F5-EED1-9470-E532-DB8A410CF37C}"/>
                    </a:ext>
                  </a:extLst>
                </p:cNvPr>
                <p:cNvGrpSpPr/>
                <p:nvPr/>
              </p:nvGrpSpPr>
              <p:grpSpPr>
                <a:xfrm>
                  <a:off x="2563300" y="6139121"/>
                  <a:ext cx="297874" cy="297874"/>
                  <a:chOff x="1859280" y="5460941"/>
                  <a:chExt cx="297874" cy="297874"/>
                </a:xfrm>
              </p:grpSpPr>
              <p:sp>
                <p:nvSpPr>
                  <p:cNvPr id="196" name="Oval 195">
                    <a:extLst>
                      <a:ext uri="{FF2B5EF4-FFF2-40B4-BE49-F238E27FC236}">
                        <a16:creationId xmlns:a16="http://schemas.microsoft.com/office/drawing/2014/main" id="{F3C1FB9F-871F-451D-4882-F0EA886EBEDB}"/>
                      </a:ext>
                    </a:extLst>
                  </p:cNvPr>
                  <p:cNvSpPr/>
                  <p:nvPr/>
                </p:nvSpPr>
                <p:spPr>
                  <a:xfrm>
                    <a:off x="1859280" y="5460941"/>
                    <a:ext cx="297874" cy="297874"/>
                  </a:xfrm>
                  <a:prstGeom prst="ellipse">
                    <a:avLst/>
                  </a:prstGeom>
                  <a:solidFill>
                    <a:srgbClr val="BFBFBF"/>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020A764C-2F55-5592-E710-90B5DD8E0D54}"/>
                      </a:ext>
                    </a:extLst>
                  </p:cNvPr>
                  <p:cNvSpPr/>
                  <p:nvPr/>
                </p:nvSpPr>
                <p:spPr>
                  <a:xfrm>
                    <a:off x="1894934" y="5496595"/>
                    <a:ext cx="226566" cy="226566"/>
                  </a:xfrm>
                  <a:prstGeom prst="ellipse">
                    <a:avLst/>
                  </a:prstGeom>
                  <a:solidFill>
                    <a:schemeClr val="bg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E9367DA3-DBD5-208E-3894-79641EEF6C74}"/>
                      </a:ext>
                    </a:extLst>
                  </p:cNvPr>
                  <p:cNvSpPr/>
                  <p:nvPr/>
                </p:nvSpPr>
                <p:spPr>
                  <a:xfrm>
                    <a:off x="1985357" y="5587018"/>
                    <a:ext cx="45720" cy="45720"/>
                  </a:xfrm>
                  <a:prstGeom prst="ellipse">
                    <a:avLst/>
                  </a:prstGeom>
                  <a:solidFill>
                    <a:schemeClr val="tx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9" name="Straight Connector 198">
                    <a:extLst>
                      <a:ext uri="{FF2B5EF4-FFF2-40B4-BE49-F238E27FC236}">
                        <a16:creationId xmlns:a16="http://schemas.microsoft.com/office/drawing/2014/main" id="{839D3E43-4078-60BF-00F0-FB0DBA8382CA}"/>
                      </a:ext>
                    </a:extLst>
                  </p:cNvPr>
                  <p:cNvCxnSpPr>
                    <a:cxnSpLocks/>
                  </p:cNvCxnSpPr>
                  <p:nvPr/>
                </p:nvCxnSpPr>
                <p:spPr>
                  <a:xfrm flipH="1">
                    <a:off x="1902903" y="5504564"/>
                    <a:ext cx="210628" cy="210628"/>
                  </a:xfrm>
                  <a:prstGeom prst="line">
                    <a:avLst/>
                  </a:prstGeom>
                  <a:ln w="3175">
                    <a:solidFill>
                      <a:schemeClr val="tx1"/>
                    </a:solidFill>
                  </a:ln>
                </p:spPr>
                <p:style>
                  <a:lnRef idx="1">
                    <a:schemeClr val="dk1"/>
                  </a:lnRef>
                  <a:fillRef idx="0">
                    <a:schemeClr val="dk1"/>
                  </a:fillRef>
                  <a:effectRef idx="0">
                    <a:schemeClr val="dk1"/>
                  </a:effectRef>
                  <a:fontRef idx="minor">
                    <a:schemeClr val="tx1"/>
                  </a:fontRef>
                </p:style>
              </p:cxnSp>
              <p:cxnSp>
                <p:nvCxnSpPr>
                  <p:cNvPr id="200" name="Straight Connector 199">
                    <a:extLst>
                      <a:ext uri="{FF2B5EF4-FFF2-40B4-BE49-F238E27FC236}">
                        <a16:creationId xmlns:a16="http://schemas.microsoft.com/office/drawing/2014/main" id="{90FCF6E2-7050-3C57-F888-9A2F092C0DC4}"/>
                      </a:ext>
                    </a:extLst>
                  </p:cNvPr>
                  <p:cNvCxnSpPr>
                    <a:cxnSpLocks/>
                  </p:cNvCxnSpPr>
                  <p:nvPr/>
                </p:nvCxnSpPr>
                <p:spPr>
                  <a:xfrm>
                    <a:off x="1859280" y="5609878"/>
                    <a:ext cx="297874" cy="0"/>
                  </a:xfrm>
                  <a:prstGeom prst="line">
                    <a:avLst/>
                  </a:prstGeom>
                  <a:ln w="3175">
                    <a:solidFill>
                      <a:schemeClr val="tx1"/>
                    </a:solidFill>
                  </a:ln>
                </p:spPr>
                <p:style>
                  <a:lnRef idx="1">
                    <a:schemeClr val="dk1"/>
                  </a:lnRef>
                  <a:fillRef idx="0">
                    <a:schemeClr val="dk1"/>
                  </a:fillRef>
                  <a:effectRef idx="0">
                    <a:schemeClr val="dk1"/>
                  </a:effectRef>
                  <a:fontRef idx="minor">
                    <a:schemeClr val="tx1"/>
                  </a:fontRef>
                </p:style>
              </p:cxnSp>
              <p:cxnSp>
                <p:nvCxnSpPr>
                  <p:cNvPr id="201" name="Straight Connector 200">
                    <a:extLst>
                      <a:ext uri="{FF2B5EF4-FFF2-40B4-BE49-F238E27FC236}">
                        <a16:creationId xmlns:a16="http://schemas.microsoft.com/office/drawing/2014/main" id="{89915099-52EF-3E8B-BFA8-84A2A5CBD7F0}"/>
                      </a:ext>
                    </a:extLst>
                  </p:cNvPr>
                  <p:cNvCxnSpPr>
                    <a:cxnSpLocks/>
                  </p:cNvCxnSpPr>
                  <p:nvPr/>
                </p:nvCxnSpPr>
                <p:spPr>
                  <a:xfrm>
                    <a:off x="1902903" y="5504564"/>
                    <a:ext cx="210628" cy="210628"/>
                  </a:xfrm>
                  <a:prstGeom prst="line">
                    <a:avLst/>
                  </a:prstGeom>
                  <a:ln w="3175">
                    <a:solidFill>
                      <a:schemeClr val="tx1"/>
                    </a:solidFill>
                  </a:ln>
                </p:spPr>
                <p:style>
                  <a:lnRef idx="1">
                    <a:schemeClr val="dk1"/>
                  </a:lnRef>
                  <a:fillRef idx="0">
                    <a:schemeClr val="dk1"/>
                  </a:fillRef>
                  <a:effectRef idx="0">
                    <a:schemeClr val="dk1"/>
                  </a:effectRef>
                  <a:fontRef idx="minor">
                    <a:schemeClr val="tx1"/>
                  </a:fontRef>
                </p:style>
              </p:cxnSp>
              <p:cxnSp>
                <p:nvCxnSpPr>
                  <p:cNvPr id="202" name="Straight Connector 201">
                    <a:extLst>
                      <a:ext uri="{FF2B5EF4-FFF2-40B4-BE49-F238E27FC236}">
                        <a16:creationId xmlns:a16="http://schemas.microsoft.com/office/drawing/2014/main" id="{F07822EE-E64F-67F0-3EAF-8096C184F8D8}"/>
                      </a:ext>
                    </a:extLst>
                  </p:cNvPr>
                  <p:cNvCxnSpPr>
                    <a:cxnSpLocks/>
                  </p:cNvCxnSpPr>
                  <p:nvPr/>
                </p:nvCxnSpPr>
                <p:spPr>
                  <a:xfrm>
                    <a:off x="2008217" y="5460941"/>
                    <a:ext cx="0" cy="297874"/>
                  </a:xfrm>
                  <a:prstGeom prst="line">
                    <a:avLst/>
                  </a:prstGeom>
                  <a:ln w="3175">
                    <a:solidFill>
                      <a:schemeClr val="tx1"/>
                    </a:solidFill>
                  </a:ln>
                </p:spPr>
                <p:style>
                  <a:lnRef idx="1">
                    <a:schemeClr val="dk1"/>
                  </a:lnRef>
                  <a:fillRef idx="0">
                    <a:schemeClr val="dk1"/>
                  </a:fillRef>
                  <a:effectRef idx="0">
                    <a:schemeClr val="dk1"/>
                  </a:effectRef>
                  <a:fontRef idx="minor">
                    <a:schemeClr val="tx1"/>
                  </a:fontRef>
                </p:style>
              </p:cxnSp>
            </p:grpSp>
            <p:grpSp>
              <p:nvGrpSpPr>
                <p:cNvPr id="183" name="Group 182">
                  <a:extLst>
                    <a:ext uri="{FF2B5EF4-FFF2-40B4-BE49-F238E27FC236}">
                      <a16:creationId xmlns:a16="http://schemas.microsoft.com/office/drawing/2014/main" id="{33352624-E2D9-F0F5-07BF-8DAA729B08C4}"/>
                    </a:ext>
                  </a:extLst>
                </p:cNvPr>
                <p:cNvGrpSpPr/>
                <p:nvPr/>
              </p:nvGrpSpPr>
              <p:grpSpPr>
                <a:xfrm>
                  <a:off x="2563300" y="5788601"/>
                  <a:ext cx="297874" cy="297874"/>
                  <a:chOff x="1859280" y="5460941"/>
                  <a:chExt cx="297874" cy="297874"/>
                </a:xfrm>
              </p:grpSpPr>
              <p:sp>
                <p:nvSpPr>
                  <p:cNvPr id="189" name="Oval 188">
                    <a:extLst>
                      <a:ext uri="{FF2B5EF4-FFF2-40B4-BE49-F238E27FC236}">
                        <a16:creationId xmlns:a16="http://schemas.microsoft.com/office/drawing/2014/main" id="{AF1D3383-7996-6C7C-07AD-636AE3C92774}"/>
                      </a:ext>
                    </a:extLst>
                  </p:cNvPr>
                  <p:cNvSpPr/>
                  <p:nvPr/>
                </p:nvSpPr>
                <p:spPr>
                  <a:xfrm>
                    <a:off x="1859280" y="5460941"/>
                    <a:ext cx="297874" cy="297874"/>
                  </a:xfrm>
                  <a:prstGeom prst="ellipse">
                    <a:avLst/>
                  </a:prstGeom>
                  <a:solidFill>
                    <a:srgbClr val="BFBFBF"/>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98366EBE-9F35-69C6-542E-95C0C0B27076}"/>
                      </a:ext>
                    </a:extLst>
                  </p:cNvPr>
                  <p:cNvSpPr/>
                  <p:nvPr/>
                </p:nvSpPr>
                <p:spPr>
                  <a:xfrm>
                    <a:off x="1894934" y="5496595"/>
                    <a:ext cx="226566" cy="226566"/>
                  </a:xfrm>
                  <a:prstGeom prst="ellipse">
                    <a:avLst/>
                  </a:prstGeom>
                  <a:solidFill>
                    <a:schemeClr val="bg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CADC6BEA-9979-7A1B-046F-60AB007E99D2}"/>
                      </a:ext>
                    </a:extLst>
                  </p:cNvPr>
                  <p:cNvSpPr/>
                  <p:nvPr/>
                </p:nvSpPr>
                <p:spPr>
                  <a:xfrm>
                    <a:off x="1985357" y="5587018"/>
                    <a:ext cx="45720" cy="45720"/>
                  </a:xfrm>
                  <a:prstGeom prst="ellipse">
                    <a:avLst/>
                  </a:prstGeom>
                  <a:solidFill>
                    <a:schemeClr val="tx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2" name="Straight Connector 191">
                    <a:extLst>
                      <a:ext uri="{FF2B5EF4-FFF2-40B4-BE49-F238E27FC236}">
                        <a16:creationId xmlns:a16="http://schemas.microsoft.com/office/drawing/2014/main" id="{02DBA038-B4E8-B6E7-6D3C-5E2A32C0A0E7}"/>
                      </a:ext>
                    </a:extLst>
                  </p:cNvPr>
                  <p:cNvCxnSpPr>
                    <a:cxnSpLocks/>
                  </p:cNvCxnSpPr>
                  <p:nvPr/>
                </p:nvCxnSpPr>
                <p:spPr>
                  <a:xfrm flipH="1">
                    <a:off x="1902903" y="5504564"/>
                    <a:ext cx="210628" cy="210628"/>
                  </a:xfrm>
                  <a:prstGeom prst="line">
                    <a:avLst/>
                  </a:prstGeom>
                  <a:ln w="3175">
                    <a:solidFill>
                      <a:schemeClr val="tx1"/>
                    </a:solidFill>
                  </a:ln>
                </p:spPr>
                <p:style>
                  <a:lnRef idx="1">
                    <a:schemeClr val="dk1"/>
                  </a:lnRef>
                  <a:fillRef idx="0">
                    <a:schemeClr val="dk1"/>
                  </a:fillRef>
                  <a:effectRef idx="0">
                    <a:schemeClr val="dk1"/>
                  </a:effectRef>
                  <a:fontRef idx="minor">
                    <a:schemeClr val="tx1"/>
                  </a:fontRef>
                </p:style>
              </p:cxnSp>
              <p:cxnSp>
                <p:nvCxnSpPr>
                  <p:cNvPr id="193" name="Straight Connector 192">
                    <a:extLst>
                      <a:ext uri="{FF2B5EF4-FFF2-40B4-BE49-F238E27FC236}">
                        <a16:creationId xmlns:a16="http://schemas.microsoft.com/office/drawing/2014/main" id="{8A8B8D01-2E5D-8DC0-14E1-FF4C9ADE84AE}"/>
                      </a:ext>
                    </a:extLst>
                  </p:cNvPr>
                  <p:cNvCxnSpPr>
                    <a:cxnSpLocks/>
                  </p:cNvCxnSpPr>
                  <p:nvPr/>
                </p:nvCxnSpPr>
                <p:spPr>
                  <a:xfrm>
                    <a:off x="1859280" y="5609878"/>
                    <a:ext cx="297874" cy="0"/>
                  </a:xfrm>
                  <a:prstGeom prst="line">
                    <a:avLst/>
                  </a:prstGeom>
                  <a:ln w="3175">
                    <a:solidFill>
                      <a:schemeClr val="tx1"/>
                    </a:solidFill>
                  </a:ln>
                </p:spPr>
                <p:style>
                  <a:lnRef idx="1">
                    <a:schemeClr val="dk1"/>
                  </a:lnRef>
                  <a:fillRef idx="0">
                    <a:schemeClr val="dk1"/>
                  </a:fillRef>
                  <a:effectRef idx="0">
                    <a:schemeClr val="dk1"/>
                  </a:effectRef>
                  <a:fontRef idx="minor">
                    <a:schemeClr val="tx1"/>
                  </a:fontRef>
                </p:style>
              </p:cxnSp>
              <p:cxnSp>
                <p:nvCxnSpPr>
                  <p:cNvPr id="194" name="Straight Connector 193">
                    <a:extLst>
                      <a:ext uri="{FF2B5EF4-FFF2-40B4-BE49-F238E27FC236}">
                        <a16:creationId xmlns:a16="http://schemas.microsoft.com/office/drawing/2014/main" id="{7DB96A10-7708-2FE8-4470-CBECF159756F}"/>
                      </a:ext>
                    </a:extLst>
                  </p:cNvPr>
                  <p:cNvCxnSpPr>
                    <a:cxnSpLocks/>
                  </p:cNvCxnSpPr>
                  <p:nvPr/>
                </p:nvCxnSpPr>
                <p:spPr>
                  <a:xfrm>
                    <a:off x="1902903" y="5504564"/>
                    <a:ext cx="210628" cy="210628"/>
                  </a:xfrm>
                  <a:prstGeom prst="line">
                    <a:avLst/>
                  </a:prstGeom>
                  <a:ln w="3175">
                    <a:solidFill>
                      <a:schemeClr val="tx1"/>
                    </a:solidFill>
                  </a:ln>
                </p:spPr>
                <p:style>
                  <a:lnRef idx="1">
                    <a:schemeClr val="dk1"/>
                  </a:lnRef>
                  <a:fillRef idx="0">
                    <a:schemeClr val="dk1"/>
                  </a:fillRef>
                  <a:effectRef idx="0">
                    <a:schemeClr val="dk1"/>
                  </a:effectRef>
                  <a:fontRef idx="minor">
                    <a:schemeClr val="tx1"/>
                  </a:fontRef>
                </p:style>
              </p:cxnSp>
              <p:cxnSp>
                <p:nvCxnSpPr>
                  <p:cNvPr id="195" name="Straight Connector 194">
                    <a:extLst>
                      <a:ext uri="{FF2B5EF4-FFF2-40B4-BE49-F238E27FC236}">
                        <a16:creationId xmlns:a16="http://schemas.microsoft.com/office/drawing/2014/main" id="{1B60BC95-DFD7-63F1-E5AB-8FD0B9112E08}"/>
                      </a:ext>
                    </a:extLst>
                  </p:cNvPr>
                  <p:cNvCxnSpPr>
                    <a:cxnSpLocks/>
                  </p:cNvCxnSpPr>
                  <p:nvPr/>
                </p:nvCxnSpPr>
                <p:spPr>
                  <a:xfrm>
                    <a:off x="2008217" y="5460941"/>
                    <a:ext cx="0" cy="297874"/>
                  </a:xfrm>
                  <a:prstGeom prst="line">
                    <a:avLst/>
                  </a:prstGeom>
                  <a:ln w="3175">
                    <a:solidFill>
                      <a:schemeClr val="tx1"/>
                    </a:solidFill>
                  </a:ln>
                </p:spPr>
                <p:style>
                  <a:lnRef idx="1">
                    <a:schemeClr val="dk1"/>
                  </a:lnRef>
                  <a:fillRef idx="0">
                    <a:schemeClr val="dk1"/>
                  </a:fillRef>
                  <a:effectRef idx="0">
                    <a:schemeClr val="dk1"/>
                  </a:effectRef>
                  <a:fontRef idx="minor">
                    <a:schemeClr val="tx1"/>
                  </a:fontRef>
                </p:style>
              </p:cxnSp>
            </p:grpSp>
            <p:sp>
              <p:nvSpPr>
                <p:cNvPr id="184" name="Rectangle 183">
                  <a:extLst>
                    <a:ext uri="{FF2B5EF4-FFF2-40B4-BE49-F238E27FC236}">
                      <a16:creationId xmlns:a16="http://schemas.microsoft.com/office/drawing/2014/main" id="{8107D410-62BE-6542-B211-C3F791DEEF5A}"/>
                    </a:ext>
                  </a:extLst>
                </p:cNvPr>
                <p:cNvSpPr/>
                <p:nvPr/>
              </p:nvSpPr>
              <p:spPr>
                <a:xfrm>
                  <a:off x="2973349" y="5762801"/>
                  <a:ext cx="87986" cy="121936"/>
                </a:xfrm>
                <a:prstGeom prst="rect">
                  <a:avLst/>
                </a:prstGeom>
                <a:solidFill>
                  <a:schemeClr val="bg1">
                    <a:lumMod val="9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5" name="Rectangle 184">
                  <a:extLst>
                    <a:ext uri="{FF2B5EF4-FFF2-40B4-BE49-F238E27FC236}">
                      <a16:creationId xmlns:a16="http://schemas.microsoft.com/office/drawing/2014/main" id="{D34C8913-F209-9CF7-E68C-7CACF26E048E}"/>
                    </a:ext>
                  </a:extLst>
                </p:cNvPr>
                <p:cNvSpPr/>
                <p:nvPr/>
              </p:nvSpPr>
              <p:spPr>
                <a:xfrm>
                  <a:off x="2994304" y="5923225"/>
                  <a:ext cx="67031" cy="62285"/>
                </a:xfrm>
                <a:prstGeom prst="rect">
                  <a:avLst/>
                </a:prstGeom>
                <a:solidFill>
                  <a:schemeClr val="bg1">
                    <a:lumMod val="9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6" name="Rectangle 185">
                  <a:extLst>
                    <a:ext uri="{FF2B5EF4-FFF2-40B4-BE49-F238E27FC236}">
                      <a16:creationId xmlns:a16="http://schemas.microsoft.com/office/drawing/2014/main" id="{9FE75F5A-9243-8654-4CF6-0536DE79E742}"/>
                    </a:ext>
                  </a:extLst>
                </p:cNvPr>
                <p:cNvSpPr/>
                <p:nvPr/>
              </p:nvSpPr>
              <p:spPr>
                <a:xfrm>
                  <a:off x="3061335" y="6379770"/>
                  <a:ext cx="67031" cy="45719"/>
                </a:xfrm>
                <a:prstGeom prst="rect">
                  <a:avLst/>
                </a:prstGeom>
                <a:solidFill>
                  <a:srgbClr val="BFBFBF"/>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7" name="Rectangle 186">
                  <a:extLst>
                    <a:ext uri="{FF2B5EF4-FFF2-40B4-BE49-F238E27FC236}">
                      <a16:creationId xmlns:a16="http://schemas.microsoft.com/office/drawing/2014/main" id="{B65C85E5-28A1-9369-8643-1E4ECDB9BE79}"/>
                    </a:ext>
                  </a:extLst>
                </p:cNvPr>
                <p:cNvSpPr/>
                <p:nvPr/>
              </p:nvSpPr>
              <p:spPr>
                <a:xfrm>
                  <a:off x="3061335" y="6457683"/>
                  <a:ext cx="67031" cy="45719"/>
                </a:xfrm>
                <a:prstGeom prst="rect">
                  <a:avLst/>
                </a:prstGeom>
                <a:solidFill>
                  <a:srgbClr val="BFBFBF"/>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8" name="Rectangle 187">
                  <a:extLst>
                    <a:ext uri="{FF2B5EF4-FFF2-40B4-BE49-F238E27FC236}">
                      <a16:creationId xmlns:a16="http://schemas.microsoft.com/office/drawing/2014/main" id="{B678F73D-BE1C-80DD-7011-76ADD28A9BED}"/>
                    </a:ext>
                  </a:extLst>
                </p:cNvPr>
                <p:cNvSpPr/>
                <p:nvPr/>
              </p:nvSpPr>
              <p:spPr>
                <a:xfrm>
                  <a:off x="2219246" y="6626814"/>
                  <a:ext cx="1087834" cy="45719"/>
                </a:xfrm>
                <a:prstGeom prst="rect">
                  <a:avLst/>
                </a:prstGeom>
                <a:solidFill>
                  <a:schemeClr val="bg1">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9" name="Connector: Elbow 108">
                <a:extLst>
                  <a:ext uri="{FF2B5EF4-FFF2-40B4-BE49-F238E27FC236}">
                    <a16:creationId xmlns:a16="http://schemas.microsoft.com/office/drawing/2014/main" id="{3B4FCE4F-BC5D-EE46-5427-462A1735E433}"/>
                  </a:ext>
                </a:extLst>
              </p:cNvPr>
              <p:cNvCxnSpPr>
                <a:cxnSpLocks/>
                <a:stCxn id="127" idx="2"/>
                <a:endCxn id="187" idx="3"/>
              </p:cNvCxnSpPr>
              <p:nvPr/>
            </p:nvCxnSpPr>
            <p:spPr>
              <a:xfrm rot="10800000" flipH="1">
                <a:off x="5597220" y="3321928"/>
                <a:ext cx="968577" cy="2668483"/>
              </a:xfrm>
              <a:prstGeom prst="bentConnector5">
                <a:avLst>
                  <a:gd name="adj1" fmla="val -580"/>
                  <a:gd name="adj2" fmla="val 75066"/>
                  <a:gd name="adj3" fmla="val 117387"/>
                </a:avLst>
              </a:prstGeom>
              <a:ln>
                <a:solidFill>
                  <a:srgbClr val="FF00FF"/>
                </a:solidFill>
                <a:prstDash val="sysDash"/>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1828C118-5D4B-7423-1D75-96A7FC83932C}"/>
                  </a:ext>
                </a:extLst>
              </p:cNvPr>
              <p:cNvSpPr txBox="1"/>
              <p:nvPr/>
            </p:nvSpPr>
            <p:spPr>
              <a:xfrm>
                <a:off x="5913934" y="5631668"/>
                <a:ext cx="1114903" cy="461665"/>
              </a:xfrm>
              <a:prstGeom prst="rect">
                <a:avLst/>
              </a:prstGeom>
              <a:noFill/>
            </p:spPr>
            <p:txBody>
              <a:bodyPr wrap="square" rtlCol="0">
                <a:spAutoFit/>
              </a:bodyPr>
              <a:lstStyle/>
              <a:p>
                <a:r>
                  <a:rPr lang="en-US" sz="1200" i="1">
                    <a:latin typeface="Open Sans" panose="020B0606030504020204" pitchFamily="34" charset="0"/>
                    <a:ea typeface="Open Sans" panose="020B0606030504020204" pitchFamily="34" charset="0"/>
                    <a:cs typeface="Open Sans" panose="020B0606030504020204" pitchFamily="34" charset="0"/>
                  </a:rPr>
                  <a:t>Dedicated CRAC </a:t>
                </a:r>
              </a:p>
            </p:txBody>
          </p:sp>
          <p:grpSp>
            <p:nvGrpSpPr>
              <p:cNvPr id="111" name="Group 110">
                <a:extLst>
                  <a:ext uri="{FF2B5EF4-FFF2-40B4-BE49-F238E27FC236}">
                    <a16:creationId xmlns:a16="http://schemas.microsoft.com/office/drawing/2014/main" id="{3BE33223-008E-1DBC-908F-B3A0DA67AF28}"/>
                  </a:ext>
                </a:extLst>
              </p:cNvPr>
              <p:cNvGrpSpPr/>
              <p:nvPr/>
            </p:nvGrpSpPr>
            <p:grpSpPr>
              <a:xfrm flipH="1">
                <a:off x="5555684" y="5546275"/>
                <a:ext cx="360424" cy="917169"/>
                <a:chOff x="1713625" y="2338103"/>
                <a:chExt cx="244634" cy="622518"/>
              </a:xfrm>
            </p:grpSpPr>
            <p:sp>
              <p:nvSpPr>
                <p:cNvPr id="117" name="Rectangle 116">
                  <a:extLst>
                    <a:ext uri="{FF2B5EF4-FFF2-40B4-BE49-F238E27FC236}">
                      <a16:creationId xmlns:a16="http://schemas.microsoft.com/office/drawing/2014/main" id="{64276CA6-E2B2-3415-0FC0-371C8758D0D8}"/>
                    </a:ext>
                  </a:extLst>
                </p:cNvPr>
                <p:cNvSpPr/>
                <p:nvPr/>
              </p:nvSpPr>
              <p:spPr>
                <a:xfrm rot="16200000">
                  <a:off x="1598034" y="2610713"/>
                  <a:ext cx="497611" cy="202204"/>
                </a:xfrm>
                <a:prstGeom prst="rect">
                  <a:avLst/>
                </a:prstGeom>
                <a:solidFill>
                  <a:schemeClr val="bg1">
                    <a:lumMod val="9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118" name="Group 117">
                  <a:extLst>
                    <a:ext uri="{FF2B5EF4-FFF2-40B4-BE49-F238E27FC236}">
                      <a16:creationId xmlns:a16="http://schemas.microsoft.com/office/drawing/2014/main" id="{7E8CC3DA-6945-94BA-9520-E0EF0255C2F4}"/>
                    </a:ext>
                  </a:extLst>
                </p:cNvPr>
                <p:cNvGrpSpPr/>
                <p:nvPr/>
              </p:nvGrpSpPr>
              <p:grpSpPr>
                <a:xfrm>
                  <a:off x="1737661" y="2781772"/>
                  <a:ext cx="37157" cy="175051"/>
                  <a:chOff x="11282311" y="3844290"/>
                  <a:chExt cx="54864" cy="787117"/>
                </a:xfrm>
              </p:grpSpPr>
              <p:sp>
                <p:nvSpPr>
                  <p:cNvPr id="169" name="Rectangle 168">
                    <a:extLst>
                      <a:ext uri="{FF2B5EF4-FFF2-40B4-BE49-F238E27FC236}">
                        <a16:creationId xmlns:a16="http://schemas.microsoft.com/office/drawing/2014/main" id="{59B23B39-84F1-97B3-E155-54FB2FB035A9}"/>
                      </a:ext>
                    </a:extLst>
                  </p:cNvPr>
                  <p:cNvSpPr/>
                  <p:nvPr/>
                </p:nvSpPr>
                <p:spPr>
                  <a:xfrm>
                    <a:off x="11282311" y="3844290"/>
                    <a:ext cx="54864" cy="782955"/>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70" name="Freeform: Shape 169">
                    <a:extLst>
                      <a:ext uri="{FF2B5EF4-FFF2-40B4-BE49-F238E27FC236}">
                        <a16:creationId xmlns:a16="http://schemas.microsoft.com/office/drawing/2014/main" id="{8EE92F11-38CA-9BDD-CB21-264F577C0949}"/>
                      </a:ext>
                    </a:extLst>
                  </p:cNvPr>
                  <p:cNvSpPr/>
                  <p:nvPr/>
                </p:nvSpPr>
                <p:spPr>
                  <a:xfrm>
                    <a:off x="11294745" y="3845786"/>
                    <a:ext cx="36195" cy="104775"/>
                  </a:xfrm>
                  <a:custGeom>
                    <a:avLst/>
                    <a:gdLst>
                      <a:gd name="connsiteX0" fmla="*/ 36195 w 36195"/>
                      <a:gd name="connsiteY0" fmla="*/ 0 h 104775"/>
                      <a:gd name="connsiteX1" fmla="*/ 0 w 36195"/>
                      <a:gd name="connsiteY1" fmla="*/ 36195 h 104775"/>
                      <a:gd name="connsiteX2" fmla="*/ 0 w 36195"/>
                      <a:gd name="connsiteY2" fmla="*/ 70485 h 104775"/>
                      <a:gd name="connsiteX3" fmla="*/ 34290 w 36195"/>
                      <a:gd name="connsiteY3" fmla="*/ 104775 h 104775"/>
                    </a:gdLst>
                    <a:ahLst/>
                    <a:cxnLst>
                      <a:cxn ang="0">
                        <a:pos x="connsiteX0" y="connsiteY0"/>
                      </a:cxn>
                      <a:cxn ang="0">
                        <a:pos x="connsiteX1" y="connsiteY1"/>
                      </a:cxn>
                      <a:cxn ang="0">
                        <a:pos x="connsiteX2" y="connsiteY2"/>
                      </a:cxn>
                      <a:cxn ang="0">
                        <a:pos x="connsiteX3" y="connsiteY3"/>
                      </a:cxn>
                    </a:cxnLst>
                    <a:rect l="l" t="t" r="r" b="b"/>
                    <a:pathLst>
                      <a:path w="36195" h="104775">
                        <a:moveTo>
                          <a:pt x="36195" y="0"/>
                        </a:moveTo>
                        <a:lnTo>
                          <a:pt x="0" y="36195"/>
                        </a:lnTo>
                        <a:lnTo>
                          <a:pt x="0" y="70485"/>
                        </a:lnTo>
                        <a:lnTo>
                          <a:pt x="34290" y="104775"/>
                        </a:lnTo>
                      </a:path>
                    </a:pathLst>
                  </a:cu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171" name="Straight Connector 170">
                    <a:extLst>
                      <a:ext uri="{FF2B5EF4-FFF2-40B4-BE49-F238E27FC236}">
                        <a16:creationId xmlns:a16="http://schemas.microsoft.com/office/drawing/2014/main" id="{85B6197B-DAC9-6848-65B1-8528175F7EE0}"/>
                      </a:ext>
                    </a:extLst>
                  </p:cNvPr>
                  <p:cNvCxnSpPr>
                    <a:cxnSpLocks/>
                  </p:cNvCxnSpPr>
                  <p:nvPr/>
                </p:nvCxnSpPr>
                <p:spPr>
                  <a:xfrm>
                    <a:off x="11329035" y="3946751"/>
                    <a:ext cx="1905" cy="5715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72" name="Freeform: Shape 171">
                    <a:extLst>
                      <a:ext uri="{FF2B5EF4-FFF2-40B4-BE49-F238E27FC236}">
                        <a16:creationId xmlns:a16="http://schemas.microsoft.com/office/drawing/2014/main" id="{DF154E5A-D6B1-BE58-1858-1007F8EEDD5C}"/>
                      </a:ext>
                    </a:extLst>
                  </p:cNvPr>
                  <p:cNvSpPr/>
                  <p:nvPr/>
                </p:nvSpPr>
                <p:spPr>
                  <a:xfrm>
                    <a:off x="11294745" y="3996281"/>
                    <a:ext cx="36195" cy="104775"/>
                  </a:xfrm>
                  <a:custGeom>
                    <a:avLst/>
                    <a:gdLst>
                      <a:gd name="connsiteX0" fmla="*/ 36195 w 36195"/>
                      <a:gd name="connsiteY0" fmla="*/ 0 h 104775"/>
                      <a:gd name="connsiteX1" fmla="*/ 0 w 36195"/>
                      <a:gd name="connsiteY1" fmla="*/ 36195 h 104775"/>
                      <a:gd name="connsiteX2" fmla="*/ 0 w 36195"/>
                      <a:gd name="connsiteY2" fmla="*/ 70485 h 104775"/>
                      <a:gd name="connsiteX3" fmla="*/ 34290 w 36195"/>
                      <a:gd name="connsiteY3" fmla="*/ 104775 h 104775"/>
                    </a:gdLst>
                    <a:ahLst/>
                    <a:cxnLst>
                      <a:cxn ang="0">
                        <a:pos x="connsiteX0" y="connsiteY0"/>
                      </a:cxn>
                      <a:cxn ang="0">
                        <a:pos x="connsiteX1" y="connsiteY1"/>
                      </a:cxn>
                      <a:cxn ang="0">
                        <a:pos x="connsiteX2" y="connsiteY2"/>
                      </a:cxn>
                      <a:cxn ang="0">
                        <a:pos x="connsiteX3" y="connsiteY3"/>
                      </a:cxn>
                    </a:cxnLst>
                    <a:rect l="l" t="t" r="r" b="b"/>
                    <a:pathLst>
                      <a:path w="36195" h="104775">
                        <a:moveTo>
                          <a:pt x="36195" y="0"/>
                        </a:moveTo>
                        <a:lnTo>
                          <a:pt x="0" y="36195"/>
                        </a:lnTo>
                        <a:lnTo>
                          <a:pt x="0" y="70485"/>
                        </a:lnTo>
                        <a:lnTo>
                          <a:pt x="34290" y="104775"/>
                        </a:lnTo>
                      </a:path>
                    </a:pathLst>
                  </a:cu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173" name="Straight Connector 172">
                    <a:extLst>
                      <a:ext uri="{FF2B5EF4-FFF2-40B4-BE49-F238E27FC236}">
                        <a16:creationId xmlns:a16="http://schemas.microsoft.com/office/drawing/2014/main" id="{5D2457C4-C12F-A838-3035-F8EDD2EE12E7}"/>
                      </a:ext>
                    </a:extLst>
                  </p:cNvPr>
                  <p:cNvCxnSpPr>
                    <a:cxnSpLocks/>
                  </p:cNvCxnSpPr>
                  <p:nvPr/>
                </p:nvCxnSpPr>
                <p:spPr>
                  <a:xfrm>
                    <a:off x="11329035" y="4097246"/>
                    <a:ext cx="1905" cy="5715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74" name="Freeform: Shape 173">
                    <a:extLst>
                      <a:ext uri="{FF2B5EF4-FFF2-40B4-BE49-F238E27FC236}">
                        <a16:creationId xmlns:a16="http://schemas.microsoft.com/office/drawing/2014/main" id="{C85E495A-7C76-2C18-6523-59D80EDBA057}"/>
                      </a:ext>
                    </a:extLst>
                  </p:cNvPr>
                  <p:cNvSpPr/>
                  <p:nvPr/>
                </p:nvSpPr>
                <p:spPr>
                  <a:xfrm>
                    <a:off x="11294745" y="4151538"/>
                    <a:ext cx="36195" cy="104775"/>
                  </a:xfrm>
                  <a:custGeom>
                    <a:avLst/>
                    <a:gdLst>
                      <a:gd name="connsiteX0" fmla="*/ 36195 w 36195"/>
                      <a:gd name="connsiteY0" fmla="*/ 0 h 104775"/>
                      <a:gd name="connsiteX1" fmla="*/ 0 w 36195"/>
                      <a:gd name="connsiteY1" fmla="*/ 36195 h 104775"/>
                      <a:gd name="connsiteX2" fmla="*/ 0 w 36195"/>
                      <a:gd name="connsiteY2" fmla="*/ 70485 h 104775"/>
                      <a:gd name="connsiteX3" fmla="*/ 34290 w 36195"/>
                      <a:gd name="connsiteY3" fmla="*/ 104775 h 104775"/>
                    </a:gdLst>
                    <a:ahLst/>
                    <a:cxnLst>
                      <a:cxn ang="0">
                        <a:pos x="connsiteX0" y="connsiteY0"/>
                      </a:cxn>
                      <a:cxn ang="0">
                        <a:pos x="connsiteX1" y="connsiteY1"/>
                      </a:cxn>
                      <a:cxn ang="0">
                        <a:pos x="connsiteX2" y="connsiteY2"/>
                      </a:cxn>
                      <a:cxn ang="0">
                        <a:pos x="connsiteX3" y="connsiteY3"/>
                      </a:cxn>
                    </a:cxnLst>
                    <a:rect l="l" t="t" r="r" b="b"/>
                    <a:pathLst>
                      <a:path w="36195" h="104775">
                        <a:moveTo>
                          <a:pt x="36195" y="0"/>
                        </a:moveTo>
                        <a:lnTo>
                          <a:pt x="0" y="36195"/>
                        </a:lnTo>
                        <a:lnTo>
                          <a:pt x="0" y="70485"/>
                        </a:lnTo>
                        <a:lnTo>
                          <a:pt x="34290" y="104775"/>
                        </a:lnTo>
                      </a:path>
                    </a:pathLst>
                  </a:cu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175" name="Straight Connector 174">
                    <a:extLst>
                      <a:ext uri="{FF2B5EF4-FFF2-40B4-BE49-F238E27FC236}">
                        <a16:creationId xmlns:a16="http://schemas.microsoft.com/office/drawing/2014/main" id="{AAC56EC4-6D4D-D75D-BFD2-62B2393D283D}"/>
                      </a:ext>
                    </a:extLst>
                  </p:cNvPr>
                  <p:cNvCxnSpPr>
                    <a:cxnSpLocks/>
                  </p:cNvCxnSpPr>
                  <p:nvPr/>
                </p:nvCxnSpPr>
                <p:spPr>
                  <a:xfrm>
                    <a:off x="11329035" y="4252503"/>
                    <a:ext cx="1905" cy="5715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76" name="Freeform: Shape 175">
                    <a:extLst>
                      <a:ext uri="{FF2B5EF4-FFF2-40B4-BE49-F238E27FC236}">
                        <a16:creationId xmlns:a16="http://schemas.microsoft.com/office/drawing/2014/main" id="{6370E62B-1D04-5F72-1012-71E681ED441E}"/>
                      </a:ext>
                    </a:extLst>
                  </p:cNvPr>
                  <p:cNvSpPr/>
                  <p:nvPr/>
                </p:nvSpPr>
                <p:spPr>
                  <a:xfrm>
                    <a:off x="11294745" y="4302033"/>
                    <a:ext cx="36195" cy="104775"/>
                  </a:xfrm>
                  <a:custGeom>
                    <a:avLst/>
                    <a:gdLst>
                      <a:gd name="connsiteX0" fmla="*/ 36195 w 36195"/>
                      <a:gd name="connsiteY0" fmla="*/ 0 h 104775"/>
                      <a:gd name="connsiteX1" fmla="*/ 0 w 36195"/>
                      <a:gd name="connsiteY1" fmla="*/ 36195 h 104775"/>
                      <a:gd name="connsiteX2" fmla="*/ 0 w 36195"/>
                      <a:gd name="connsiteY2" fmla="*/ 70485 h 104775"/>
                      <a:gd name="connsiteX3" fmla="*/ 34290 w 36195"/>
                      <a:gd name="connsiteY3" fmla="*/ 104775 h 104775"/>
                    </a:gdLst>
                    <a:ahLst/>
                    <a:cxnLst>
                      <a:cxn ang="0">
                        <a:pos x="connsiteX0" y="connsiteY0"/>
                      </a:cxn>
                      <a:cxn ang="0">
                        <a:pos x="connsiteX1" y="connsiteY1"/>
                      </a:cxn>
                      <a:cxn ang="0">
                        <a:pos x="connsiteX2" y="connsiteY2"/>
                      </a:cxn>
                      <a:cxn ang="0">
                        <a:pos x="connsiteX3" y="connsiteY3"/>
                      </a:cxn>
                    </a:cxnLst>
                    <a:rect l="l" t="t" r="r" b="b"/>
                    <a:pathLst>
                      <a:path w="36195" h="104775">
                        <a:moveTo>
                          <a:pt x="36195" y="0"/>
                        </a:moveTo>
                        <a:lnTo>
                          <a:pt x="0" y="36195"/>
                        </a:lnTo>
                        <a:lnTo>
                          <a:pt x="0" y="70485"/>
                        </a:lnTo>
                        <a:lnTo>
                          <a:pt x="34290" y="104775"/>
                        </a:lnTo>
                      </a:path>
                    </a:pathLst>
                  </a:cu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177" name="Straight Connector 176">
                    <a:extLst>
                      <a:ext uri="{FF2B5EF4-FFF2-40B4-BE49-F238E27FC236}">
                        <a16:creationId xmlns:a16="http://schemas.microsoft.com/office/drawing/2014/main" id="{A4C004C4-C655-1215-BF4C-85F90F4DEFF8}"/>
                      </a:ext>
                    </a:extLst>
                  </p:cNvPr>
                  <p:cNvCxnSpPr>
                    <a:cxnSpLocks/>
                  </p:cNvCxnSpPr>
                  <p:nvPr/>
                </p:nvCxnSpPr>
                <p:spPr>
                  <a:xfrm>
                    <a:off x="11329035" y="4402998"/>
                    <a:ext cx="1905" cy="5715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78" name="Freeform: Shape 177">
                    <a:extLst>
                      <a:ext uri="{FF2B5EF4-FFF2-40B4-BE49-F238E27FC236}">
                        <a16:creationId xmlns:a16="http://schemas.microsoft.com/office/drawing/2014/main" id="{AE696C00-30C1-0B7C-70F0-E167881B6491}"/>
                      </a:ext>
                    </a:extLst>
                  </p:cNvPr>
                  <p:cNvSpPr/>
                  <p:nvPr/>
                </p:nvSpPr>
                <p:spPr>
                  <a:xfrm>
                    <a:off x="11294745" y="4450842"/>
                    <a:ext cx="36195" cy="104775"/>
                  </a:xfrm>
                  <a:custGeom>
                    <a:avLst/>
                    <a:gdLst>
                      <a:gd name="connsiteX0" fmla="*/ 36195 w 36195"/>
                      <a:gd name="connsiteY0" fmla="*/ 0 h 104775"/>
                      <a:gd name="connsiteX1" fmla="*/ 0 w 36195"/>
                      <a:gd name="connsiteY1" fmla="*/ 36195 h 104775"/>
                      <a:gd name="connsiteX2" fmla="*/ 0 w 36195"/>
                      <a:gd name="connsiteY2" fmla="*/ 70485 h 104775"/>
                      <a:gd name="connsiteX3" fmla="*/ 34290 w 36195"/>
                      <a:gd name="connsiteY3" fmla="*/ 104775 h 104775"/>
                    </a:gdLst>
                    <a:ahLst/>
                    <a:cxnLst>
                      <a:cxn ang="0">
                        <a:pos x="connsiteX0" y="connsiteY0"/>
                      </a:cxn>
                      <a:cxn ang="0">
                        <a:pos x="connsiteX1" y="connsiteY1"/>
                      </a:cxn>
                      <a:cxn ang="0">
                        <a:pos x="connsiteX2" y="connsiteY2"/>
                      </a:cxn>
                      <a:cxn ang="0">
                        <a:pos x="connsiteX3" y="connsiteY3"/>
                      </a:cxn>
                    </a:cxnLst>
                    <a:rect l="l" t="t" r="r" b="b"/>
                    <a:pathLst>
                      <a:path w="36195" h="104775">
                        <a:moveTo>
                          <a:pt x="36195" y="0"/>
                        </a:moveTo>
                        <a:lnTo>
                          <a:pt x="0" y="36195"/>
                        </a:lnTo>
                        <a:lnTo>
                          <a:pt x="0" y="70485"/>
                        </a:lnTo>
                        <a:lnTo>
                          <a:pt x="34290" y="104775"/>
                        </a:lnTo>
                      </a:path>
                    </a:pathLst>
                  </a:cu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179" name="Straight Connector 178">
                    <a:extLst>
                      <a:ext uri="{FF2B5EF4-FFF2-40B4-BE49-F238E27FC236}">
                        <a16:creationId xmlns:a16="http://schemas.microsoft.com/office/drawing/2014/main" id="{76A7223E-B344-9B8B-3E28-73AF0DF35536}"/>
                      </a:ext>
                    </a:extLst>
                  </p:cNvPr>
                  <p:cNvCxnSpPr>
                    <a:cxnSpLocks/>
                  </p:cNvCxnSpPr>
                  <p:nvPr/>
                </p:nvCxnSpPr>
                <p:spPr>
                  <a:xfrm>
                    <a:off x="11329035" y="4547369"/>
                    <a:ext cx="1905" cy="5715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80" name="Freeform: Shape 179">
                    <a:extLst>
                      <a:ext uri="{FF2B5EF4-FFF2-40B4-BE49-F238E27FC236}">
                        <a16:creationId xmlns:a16="http://schemas.microsoft.com/office/drawing/2014/main" id="{DA54E1DF-609C-4FF7-D188-D50B1A60C6BA}"/>
                      </a:ext>
                    </a:extLst>
                  </p:cNvPr>
                  <p:cNvSpPr/>
                  <p:nvPr/>
                </p:nvSpPr>
                <p:spPr>
                  <a:xfrm>
                    <a:off x="11294745" y="4595212"/>
                    <a:ext cx="36195" cy="36195"/>
                  </a:xfrm>
                  <a:custGeom>
                    <a:avLst/>
                    <a:gdLst>
                      <a:gd name="connsiteX0" fmla="*/ 36195 w 36195"/>
                      <a:gd name="connsiteY0" fmla="*/ 0 h 104775"/>
                      <a:gd name="connsiteX1" fmla="*/ 0 w 36195"/>
                      <a:gd name="connsiteY1" fmla="*/ 36195 h 104775"/>
                      <a:gd name="connsiteX2" fmla="*/ 0 w 36195"/>
                      <a:gd name="connsiteY2" fmla="*/ 70485 h 104775"/>
                      <a:gd name="connsiteX3" fmla="*/ 34290 w 36195"/>
                      <a:gd name="connsiteY3" fmla="*/ 104775 h 104775"/>
                      <a:gd name="connsiteX0" fmla="*/ 36195 w 36195"/>
                      <a:gd name="connsiteY0" fmla="*/ 0 h 99060"/>
                      <a:gd name="connsiteX1" fmla="*/ 0 w 36195"/>
                      <a:gd name="connsiteY1" fmla="*/ 36195 h 99060"/>
                      <a:gd name="connsiteX2" fmla="*/ 0 w 36195"/>
                      <a:gd name="connsiteY2" fmla="*/ 70485 h 99060"/>
                      <a:gd name="connsiteX3" fmla="*/ 34290 w 36195"/>
                      <a:gd name="connsiteY3" fmla="*/ 99060 h 99060"/>
                      <a:gd name="connsiteX0" fmla="*/ 36195 w 36195"/>
                      <a:gd name="connsiteY0" fmla="*/ 0 h 70485"/>
                      <a:gd name="connsiteX1" fmla="*/ 0 w 36195"/>
                      <a:gd name="connsiteY1" fmla="*/ 36195 h 70485"/>
                      <a:gd name="connsiteX2" fmla="*/ 0 w 36195"/>
                      <a:gd name="connsiteY2" fmla="*/ 70485 h 70485"/>
                      <a:gd name="connsiteX0" fmla="*/ 36195 w 36195"/>
                      <a:gd name="connsiteY0" fmla="*/ 0 h 36195"/>
                      <a:gd name="connsiteX1" fmla="*/ 0 w 36195"/>
                      <a:gd name="connsiteY1" fmla="*/ 36195 h 36195"/>
                    </a:gdLst>
                    <a:ahLst/>
                    <a:cxnLst>
                      <a:cxn ang="0">
                        <a:pos x="connsiteX0" y="connsiteY0"/>
                      </a:cxn>
                      <a:cxn ang="0">
                        <a:pos x="connsiteX1" y="connsiteY1"/>
                      </a:cxn>
                    </a:cxnLst>
                    <a:rect l="l" t="t" r="r" b="b"/>
                    <a:pathLst>
                      <a:path w="36195" h="36195">
                        <a:moveTo>
                          <a:pt x="36195" y="0"/>
                        </a:moveTo>
                        <a:lnTo>
                          <a:pt x="0" y="36195"/>
                        </a:lnTo>
                      </a:path>
                    </a:pathLst>
                  </a:cu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nvGrpSpPr>
                <p:cNvPr id="119" name="Group 118">
                  <a:extLst>
                    <a:ext uri="{FF2B5EF4-FFF2-40B4-BE49-F238E27FC236}">
                      <a16:creationId xmlns:a16="http://schemas.microsoft.com/office/drawing/2014/main" id="{6F49923A-279D-4A89-1BC5-86C3BCF0F44D}"/>
                    </a:ext>
                  </a:extLst>
                </p:cNvPr>
                <p:cNvGrpSpPr/>
                <p:nvPr/>
              </p:nvGrpSpPr>
              <p:grpSpPr>
                <a:xfrm rot="10800000" flipH="1">
                  <a:off x="1788337" y="2718751"/>
                  <a:ext cx="133044" cy="165644"/>
                  <a:chOff x="2488146" y="1709475"/>
                  <a:chExt cx="384031" cy="478135"/>
                </a:xfrm>
              </p:grpSpPr>
              <p:sp>
                <p:nvSpPr>
                  <p:cNvPr id="163" name="Teardrop 330">
                    <a:extLst>
                      <a:ext uri="{FF2B5EF4-FFF2-40B4-BE49-F238E27FC236}">
                        <a16:creationId xmlns:a16="http://schemas.microsoft.com/office/drawing/2014/main" id="{DA5D2883-780A-6D79-CEB5-9D05BC853436}"/>
                      </a:ext>
                    </a:extLst>
                  </p:cNvPr>
                  <p:cNvSpPr/>
                  <p:nvPr/>
                </p:nvSpPr>
                <p:spPr>
                  <a:xfrm rot="16200000" flipH="1">
                    <a:off x="2441094" y="1756527"/>
                    <a:ext cx="478135" cy="384031"/>
                  </a:xfrm>
                  <a:custGeom>
                    <a:avLst/>
                    <a:gdLst>
                      <a:gd name="connsiteX0" fmla="*/ 0 w 382141"/>
                      <a:gd name="connsiteY0" fmla="*/ 191071 h 382141"/>
                      <a:gd name="connsiteX1" fmla="*/ 191071 w 382141"/>
                      <a:gd name="connsiteY1" fmla="*/ 0 h 382141"/>
                      <a:gd name="connsiteX2" fmla="*/ 382141 w 382141"/>
                      <a:gd name="connsiteY2" fmla="*/ 0 h 382141"/>
                      <a:gd name="connsiteX3" fmla="*/ 382141 w 382141"/>
                      <a:gd name="connsiteY3" fmla="*/ 191071 h 382141"/>
                      <a:gd name="connsiteX4" fmla="*/ 191070 w 382141"/>
                      <a:gd name="connsiteY4" fmla="*/ 382142 h 382141"/>
                      <a:gd name="connsiteX5" fmla="*/ -1 w 382141"/>
                      <a:gd name="connsiteY5" fmla="*/ 191071 h 382141"/>
                      <a:gd name="connsiteX6" fmla="*/ 0 w 382141"/>
                      <a:gd name="connsiteY6" fmla="*/ 191071 h 382141"/>
                      <a:gd name="connsiteX0" fmla="*/ 1 w 382142"/>
                      <a:gd name="connsiteY0" fmla="*/ 191071 h 382142"/>
                      <a:gd name="connsiteX1" fmla="*/ 191072 w 382142"/>
                      <a:gd name="connsiteY1" fmla="*/ 0 h 382142"/>
                      <a:gd name="connsiteX2" fmla="*/ 382142 w 382142"/>
                      <a:gd name="connsiteY2" fmla="*/ 0 h 382142"/>
                      <a:gd name="connsiteX3" fmla="*/ 381612 w 382142"/>
                      <a:gd name="connsiteY3" fmla="*/ 131019 h 382142"/>
                      <a:gd name="connsiteX4" fmla="*/ 382142 w 382142"/>
                      <a:gd name="connsiteY4" fmla="*/ 191071 h 382142"/>
                      <a:gd name="connsiteX5" fmla="*/ 191071 w 382142"/>
                      <a:gd name="connsiteY5" fmla="*/ 382142 h 382142"/>
                      <a:gd name="connsiteX6" fmla="*/ 0 w 382142"/>
                      <a:gd name="connsiteY6" fmla="*/ 191071 h 382142"/>
                      <a:gd name="connsiteX7" fmla="*/ 1 w 382142"/>
                      <a:gd name="connsiteY7" fmla="*/ 191071 h 382142"/>
                      <a:gd name="connsiteX0" fmla="*/ 1 w 395528"/>
                      <a:gd name="connsiteY0" fmla="*/ 191071 h 382142"/>
                      <a:gd name="connsiteX1" fmla="*/ 191072 w 395528"/>
                      <a:gd name="connsiteY1" fmla="*/ 0 h 382142"/>
                      <a:gd name="connsiteX2" fmla="*/ 382142 w 395528"/>
                      <a:gd name="connsiteY2" fmla="*/ 0 h 382142"/>
                      <a:gd name="connsiteX3" fmla="*/ 379707 w 395528"/>
                      <a:gd name="connsiteY3" fmla="*/ 41483 h 382142"/>
                      <a:gd name="connsiteX4" fmla="*/ 381612 w 395528"/>
                      <a:gd name="connsiteY4" fmla="*/ 131019 h 382142"/>
                      <a:gd name="connsiteX5" fmla="*/ 382142 w 395528"/>
                      <a:gd name="connsiteY5" fmla="*/ 191071 h 382142"/>
                      <a:gd name="connsiteX6" fmla="*/ 191071 w 395528"/>
                      <a:gd name="connsiteY6" fmla="*/ 382142 h 382142"/>
                      <a:gd name="connsiteX7" fmla="*/ 0 w 395528"/>
                      <a:gd name="connsiteY7" fmla="*/ 191071 h 382142"/>
                      <a:gd name="connsiteX8" fmla="*/ 1 w 395528"/>
                      <a:gd name="connsiteY8" fmla="*/ 191071 h 382142"/>
                      <a:gd name="connsiteX0" fmla="*/ 1 w 519407"/>
                      <a:gd name="connsiteY0" fmla="*/ 194856 h 385927"/>
                      <a:gd name="connsiteX1" fmla="*/ 191072 w 519407"/>
                      <a:gd name="connsiteY1" fmla="*/ 3785 h 385927"/>
                      <a:gd name="connsiteX2" fmla="*/ 382142 w 519407"/>
                      <a:gd name="connsiteY2" fmla="*/ 3785 h 385927"/>
                      <a:gd name="connsiteX3" fmla="*/ 519407 w 519407"/>
                      <a:gd name="connsiteY3" fmla="*/ 9708 h 385927"/>
                      <a:gd name="connsiteX4" fmla="*/ 381612 w 519407"/>
                      <a:gd name="connsiteY4" fmla="*/ 134804 h 385927"/>
                      <a:gd name="connsiteX5" fmla="*/ 382142 w 519407"/>
                      <a:gd name="connsiteY5" fmla="*/ 194856 h 385927"/>
                      <a:gd name="connsiteX6" fmla="*/ 191071 w 519407"/>
                      <a:gd name="connsiteY6" fmla="*/ 385927 h 385927"/>
                      <a:gd name="connsiteX7" fmla="*/ 0 w 519407"/>
                      <a:gd name="connsiteY7" fmla="*/ 194856 h 385927"/>
                      <a:gd name="connsiteX8" fmla="*/ 1 w 519407"/>
                      <a:gd name="connsiteY8" fmla="*/ 194856 h 385927"/>
                      <a:gd name="connsiteX0" fmla="*/ 1 w 519407"/>
                      <a:gd name="connsiteY0" fmla="*/ 194856 h 385927"/>
                      <a:gd name="connsiteX1" fmla="*/ 191072 w 519407"/>
                      <a:gd name="connsiteY1" fmla="*/ 3785 h 385927"/>
                      <a:gd name="connsiteX2" fmla="*/ 382142 w 519407"/>
                      <a:gd name="connsiteY2" fmla="*/ 3785 h 385927"/>
                      <a:gd name="connsiteX3" fmla="*/ 519407 w 519407"/>
                      <a:gd name="connsiteY3" fmla="*/ 9708 h 385927"/>
                      <a:gd name="connsiteX4" fmla="*/ 480672 w 519407"/>
                      <a:gd name="connsiteY4" fmla="*/ 188144 h 385927"/>
                      <a:gd name="connsiteX5" fmla="*/ 382142 w 519407"/>
                      <a:gd name="connsiteY5" fmla="*/ 194856 h 385927"/>
                      <a:gd name="connsiteX6" fmla="*/ 191071 w 519407"/>
                      <a:gd name="connsiteY6" fmla="*/ 385927 h 385927"/>
                      <a:gd name="connsiteX7" fmla="*/ 0 w 519407"/>
                      <a:gd name="connsiteY7" fmla="*/ 194856 h 385927"/>
                      <a:gd name="connsiteX8" fmla="*/ 1 w 519407"/>
                      <a:gd name="connsiteY8" fmla="*/ 194856 h 385927"/>
                      <a:gd name="connsiteX0" fmla="*/ 1 w 519407"/>
                      <a:gd name="connsiteY0" fmla="*/ 194856 h 385927"/>
                      <a:gd name="connsiteX1" fmla="*/ 191072 w 519407"/>
                      <a:gd name="connsiteY1" fmla="*/ 3785 h 385927"/>
                      <a:gd name="connsiteX2" fmla="*/ 382142 w 519407"/>
                      <a:gd name="connsiteY2" fmla="*/ 3785 h 385927"/>
                      <a:gd name="connsiteX3" fmla="*/ 519407 w 519407"/>
                      <a:gd name="connsiteY3" fmla="*/ 9708 h 385927"/>
                      <a:gd name="connsiteX4" fmla="*/ 480672 w 519407"/>
                      <a:gd name="connsiteY4" fmla="*/ 188144 h 385927"/>
                      <a:gd name="connsiteX5" fmla="*/ 382142 w 519407"/>
                      <a:gd name="connsiteY5" fmla="*/ 194856 h 385927"/>
                      <a:gd name="connsiteX6" fmla="*/ 191071 w 519407"/>
                      <a:gd name="connsiteY6" fmla="*/ 385927 h 385927"/>
                      <a:gd name="connsiteX7" fmla="*/ 0 w 519407"/>
                      <a:gd name="connsiteY7" fmla="*/ 194856 h 385927"/>
                      <a:gd name="connsiteX8" fmla="*/ 1 w 519407"/>
                      <a:gd name="connsiteY8" fmla="*/ 194856 h 385927"/>
                      <a:gd name="connsiteX0" fmla="*/ 1 w 519407"/>
                      <a:gd name="connsiteY0" fmla="*/ 194856 h 385927"/>
                      <a:gd name="connsiteX1" fmla="*/ 191072 w 519407"/>
                      <a:gd name="connsiteY1" fmla="*/ 3785 h 385927"/>
                      <a:gd name="connsiteX2" fmla="*/ 382142 w 519407"/>
                      <a:gd name="connsiteY2" fmla="*/ 3785 h 385927"/>
                      <a:gd name="connsiteX3" fmla="*/ 519407 w 519407"/>
                      <a:gd name="connsiteY3" fmla="*/ 9708 h 385927"/>
                      <a:gd name="connsiteX4" fmla="*/ 480672 w 519407"/>
                      <a:gd name="connsiteY4" fmla="*/ 188144 h 385927"/>
                      <a:gd name="connsiteX5" fmla="*/ 382142 w 519407"/>
                      <a:gd name="connsiteY5" fmla="*/ 194856 h 385927"/>
                      <a:gd name="connsiteX6" fmla="*/ 191071 w 519407"/>
                      <a:gd name="connsiteY6" fmla="*/ 385927 h 385927"/>
                      <a:gd name="connsiteX7" fmla="*/ 0 w 519407"/>
                      <a:gd name="connsiteY7" fmla="*/ 194856 h 385927"/>
                      <a:gd name="connsiteX8" fmla="*/ 1 w 519407"/>
                      <a:gd name="connsiteY8" fmla="*/ 194856 h 385927"/>
                      <a:gd name="connsiteX0" fmla="*/ 1 w 519407"/>
                      <a:gd name="connsiteY0" fmla="*/ 194856 h 385927"/>
                      <a:gd name="connsiteX1" fmla="*/ 191072 w 519407"/>
                      <a:gd name="connsiteY1" fmla="*/ 3785 h 385927"/>
                      <a:gd name="connsiteX2" fmla="*/ 382142 w 519407"/>
                      <a:gd name="connsiteY2" fmla="*/ 3785 h 385927"/>
                      <a:gd name="connsiteX3" fmla="*/ 519407 w 519407"/>
                      <a:gd name="connsiteY3" fmla="*/ 9708 h 385927"/>
                      <a:gd name="connsiteX4" fmla="*/ 485752 w 519407"/>
                      <a:gd name="connsiteY4" fmla="*/ 198304 h 385927"/>
                      <a:gd name="connsiteX5" fmla="*/ 382142 w 519407"/>
                      <a:gd name="connsiteY5" fmla="*/ 194856 h 385927"/>
                      <a:gd name="connsiteX6" fmla="*/ 191071 w 519407"/>
                      <a:gd name="connsiteY6" fmla="*/ 385927 h 385927"/>
                      <a:gd name="connsiteX7" fmla="*/ 0 w 519407"/>
                      <a:gd name="connsiteY7" fmla="*/ 194856 h 385927"/>
                      <a:gd name="connsiteX8" fmla="*/ 1 w 519407"/>
                      <a:gd name="connsiteY8" fmla="*/ 194856 h 385927"/>
                      <a:gd name="connsiteX0" fmla="*/ 1 w 519407"/>
                      <a:gd name="connsiteY0" fmla="*/ 194856 h 385927"/>
                      <a:gd name="connsiteX1" fmla="*/ 191072 w 519407"/>
                      <a:gd name="connsiteY1" fmla="*/ 3785 h 385927"/>
                      <a:gd name="connsiteX2" fmla="*/ 382142 w 519407"/>
                      <a:gd name="connsiteY2" fmla="*/ 3785 h 385927"/>
                      <a:gd name="connsiteX3" fmla="*/ 519407 w 519407"/>
                      <a:gd name="connsiteY3" fmla="*/ 9708 h 385927"/>
                      <a:gd name="connsiteX4" fmla="*/ 485752 w 519407"/>
                      <a:gd name="connsiteY4" fmla="*/ 198304 h 385927"/>
                      <a:gd name="connsiteX5" fmla="*/ 382142 w 519407"/>
                      <a:gd name="connsiteY5" fmla="*/ 194856 h 385927"/>
                      <a:gd name="connsiteX6" fmla="*/ 191071 w 519407"/>
                      <a:gd name="connsiteY6" fmla="*/ 385927 h 385927"/>
                      <a:gd name="connsiteX7" fmla="*/ 0 w 519407"/>
                      <a:gd name="connsiteY7" fmla="*/ 194856 h 385927"/>
                      <a:gd name="connsiteX8" fmla="*/ 1 w 519407"/>
                      <a:gd name="connsiteY8" fmla="*/ 194856 h 385927"/>
                      <a:gd name="connsiteX0" fmla="*/ 1 w 519407"/>
                      <a:gd name="connsiteY0" fmla="*/ 191071 h 382142"/>
                      <a:gd name="connsiteX1" fmla="*/ 191072 w 519407"/>
                      <a:gd name="connsiteY1" fmla="*/ 0 h 382142"/>
                      <a:gd name="connsiteX2" fmla="*/ 382142 w 519407"/>
                      <a:gd name="connsiteY2" fmla="*/ 0 h 382142"/>
                      <a:gd name="connsiteX3" fmla="*/ 519407 w 519407"/>
                      <a:gd name="connsiteY3" fmla="*/ 5923 h 382142"/>
                      <a:gd name="connsiteX4" fmla="*/ 485752 w 519407"/>
                      <a:gd name="connsiteY4" fmla="*/ 194519 h 382142"/>
                      <a:gd name="connsiteX5" fmla="*/ 382142 w 519407"/>
                      <a:gd name="connsiteY5" fmla="*/ 191071 h 382142"/>
                      <a:gd name="connsiteX6" fmla="*/ 191071 w 519407"/>
                      <a:gd name="connsiteY6" fmla="*/ 382142 h 382142"/>
                      <a:gd name="connsiteX7" fmla="*/ 0 w 519407"/>
                      <a:gd name="connsiteY7" fmla="*/ 191071 h 382142"/>
                      <a:gd name="connsiteX8" fmla="*/ 1 w 519407"/>
                      <a:gd name="connsiteY8" fmla="*/ 191071 h 382142"/>
                      <a:gd name="connsiteX0" fmla="*/ 1 w 519407"/>
                      <a:gd name="connsiteY0" fmla="*/ 191071 h 382142"/>
                      <a:gd name="connsiteX1" fmla="*/ 191072 w 519407"/>
                      <a:gd name="connsiteY1" fmla="*/ 0 h 382142"/>
                      <a:gd name="connsiteX2" fmla="*/ 382142 w 519407"/>
                      <a:gd name="connsiteY2" fmla="*/ 0 h 382142"/>
                      <a:gd name="connsiteX3" fmla="*/ 519407 w 519407"/>
                      <a:gd name="connsiteY3" fmla="*/ 5923 h 382142"/>
                      <a:gd name="connsiteX4" fmla="*/ 485752 w 519407"/>
                      <a:gd name="connsiteY4" fmla="*/ 194519 h 382142"/>
                      <a:gd name="connsiteX5" fmla="*/ 382142 w 519407"/>
                      <a:gd name="connsiteY5" fmla="*/ 191071 h 382142"/>
                      <a:gd name="connsiteX6" fmla="*/ 191071 w 519407"/>
                      <a:gd name="connsiteY6" fmla="*/ 382142 h 382142"/>
                      <a:gd name="connsiteX7" fmla="*/ 0 w 519407"/>
                      <a:gd name="connsiteY7" fmla="*/ 191071 h 382142"/>
                      <a:gd name="connsiteX8" fmla="*/ 1 w 519407"/>
                      <a:gd name="connsiteY8" fmla="*/ 191071 h 382142"/>
                      <a:gd name="connsiteX0" fmla="*/ 1 w 519410"/>
                      <a:gd name="connsiteY0" fmla="*/ 191071 h 382142"/>
                      <a:gd name="connsiteX1" fmla="*/ 191072 w 519410"/>
                      <a:gd name="connsiteY1" fmla="*/ 0 h 382142"/>
                      <a:gd name="connsiteX2" fmla="*/ 382142 w 519410"/>
                      <a:gd name="connsiteY2" fmla="*/ 0 h 382142"/>
                      <a:gd name="connsiteX3" fmla="*/ 519410 w 519410"/>
                      <a:gd name="connsiteY3" fmla="*/ 211 h 382142"/>
                      <a:gd name="connsiteX4" fmla="*/ 485752 w 519410"/>
                      <a:gd name="connsiteY4" fmla="*/ 194519 h 382142"/>
                      <a:gd name="connsiteX5" fmla="*/ 382142 w 519410"/>
                      <a:gd name="connsiteY5" fmla="*/ 191071 h 382142"/>
                      <a:gd name="connsiteX6" fmla="*/ 191071 w 519410"/>
                      <a:gd name="connsiteY6" fmla="*/ 382142 h 382142"/>
                      <a:gd name="connsiteX7" fmla="*/ 0 w 519410"/>
                      <a:gd name="connsiteY7" fmla="*/ 191071 h 382142"/>
                      <a:gd name="connsiteX8" fmla="*/ 1 w 519410"/>
                      <a:gd name="connsiteY8" fmla="*/ 191071 h 382142"/>
                      <a:gd name="connsiteX0" fmla="*/ 1 w 513695"/>
                      <a:gd name="connsiteY0" fmla="*/ 191071 h 382142"/>
                      <a:gd name="connsiteX1" fmla="*/ 191072 w 513695"/>
                      <a:gd name="connsiteY1" fmla="*/ 0 h 382142"/>
                      <a:gd name="connsiteX2" fmla="*/ 382142 w 513695"/>
                      <a:gd name="connsiteY2" fmla="*/ 0 h 382142"/>
                      <a:gd name="connsiteX3" fmla="*/ 513695 w 513695"/>
                      <a:gd name="connsiteY3" fmla="*/ 211 h 382142"/>
                      <a:gd name="connsiteX4" fmla="*/ 485752 w 513695"/>
                      <a:gd name="connsiteY4" fmla="*/ 194519 h 382142"/>
                      <a:gd name="connsiteX5" fmla="*/ 382142 w 513695"/>
                      <a:gd name="connsiteY5" fmla="*/ 191071 h 382142"/>
                      <a:gd name="connsiteX6" fmla="*/ 191071 w 513695"/>
                      <a:gd name="connsiteY6" fmla="*/ 382142 h 382142"/>
                      <a:gd name="connsiteX7" fmla="*/ 0 w 513695"/>
                      <a:gd name="connsiteY7" fmla="*/ 191071 h 382142"/>
                      <a:gd name="connsiteX8" fmla="*/ 1 w 513695"/>
                      <a:gd name="connsiteY8" fmla="*/ 191071 h 382142"/>
                      <a:gd name="connsiteX0" fmla="*/ 1 w 513695"/>
                      <a:gd name="connsiteY0" fmla="*/ 192451 h 383522"/>
                      <a:gd name="connsiteX1" fmla="*/ 191072 w 513695"/>
                      <a:gd name="connsiteY1" fmla="*/ 1380 h 383522"/>
                      <a:gd name="connsiteX2" fmla="*/ 382142 w 513695"/>
                      <a:gd name="connsiteY2" fmla="*/ 1380 h 383522"/>
                      <a:gd name="connsiteX3" fmla="*/ 513695 w 513695"/>
                      <a:gd name="connsiteY3" fmla="*/ 1591 h 383522"/>
                      <a:gd name="connsiteX4" fmla="*/ 485752 w 513695"/>
                      <a:gd name="connsiteY4" fmla="*/ 195899 h 383522"/>
                      <a:gd name="connsiteX5" fmla="*/ 382142 w 513695"/>
                      <a:gd name="connsiteY5" fmla="*/ 192451 h 383522"/>
                      <a:gd name="connsiteX6" fmla="*/ 191071 w 513695"/>
                      <a:gd name="connsiteY6" fmla="*/ 383522 h 383522"/>
                      <a:gd name="connsiteX7" fmla="*/ 0 w 513695"/>
                      <a:gd name="connsiteY7" fmla="*/ 192451 h 383522"/>
                      <a:gd name="connsiteX8" fmla="*/ 1 w 513695"/>
                      <a:gd name="connsiteY8" fmla="*/ 192451 h 383522"/>
                      <a:gd name="connsiteX0" fmla="*/ 1 w 498458"/>
                      <a:gd name="connsiteY0" fmla="*/ 191071 h 382142"/>
                      <a:gd name="connsiteX1" fmla="*/ 191072 w 498458"/>
                      <a:gd name="connsiteY1" fmla="*/ 0 h 382142"/>
                      <a:gd name="connsiteX2" fmla="*/ 382142 w 498458"/>
                      <a:gd name="connsiteY2" fmla="*/ 0 h 382142"/>
                      <a:gd name="connsiteX3" fmla="*/ 498458 w 498458"/>
                      <a:gd name="connsiteY3" fmla="*/ 4024 h 382142"/>
                      <a:gd name="connsiteX4" fmla="*/ 485752 w 498458"/>
                      <a:gd name="connsiteY4" fmla="*/ 194519 h 382142"/>
                      <a:gd name="connsiteX5" fmla="*/ 382142 w 498458"/>
                      <a:gd name="connsiteY5" fmla="*/ 191071 h 382142"/>
                      <a:gd name="connsiteX6" fmla="*/ 191071 w 498458"/>
                      <a:gd name="connsiteY6" fmla="*/ 382142 h 382142"/>
                      <a:gd name="connsiteX7" fmla="*/ 0 w 498458"/>
                      <a:gd name="connsiteY7" fmla="*/ 191071 h 382142"/>
                      <a:gd name="connsiteX8" fmla="*/ 1 w 498458"/>
                      <a:gd name="connsiteY8" fmla="*/ 191071 h 382142"/>
                      <a:gd name="connsiteX0" fmla="*/ 1 w 502897"/>
                      <a:gd name="connsiteY0" fmla="*/ 191071 h 382142"/>
                      <a:gd name="connsiteX1" fmla="*/ 191072 w 502897"/>
                      <a:gd name="connsiteY1" fmla="*/ 0 h 382142"/>
                      <a:gd name="connsiteX2" fmla="*/ 382142 w 502897"/>
                      <a:gd name="connsiteY2" fmla="*/ 0 h 382142"/>
                      <a:gd name="connsiteX3" fmla="*/ 498458 w 502897"/>
                      <a:gd name="connsiteY3" fmla="*/ 4024 h 382142"/>
                      <a:gd name="connsiteX4" fmla="*/ 502897 w 502897"/>
                      <a:gd name="connsiteY4" fmla="*/ 194519 h 382142"/>
                      <a:gd name="connsiteX5" fmla="*/ 382142 w 502897"/>
                      <a:gd name="connsiteY5" fmla="*/ 191071 h 382142"/>
                      <a:gd name="connsiteX6" fmla="*/ 191071 w 502897"/>
                      <a:gd name="connsiteY6" fmla="*/ 382142 h 382142"/>
                      <a:gd name="connsiteX7" fmla="*/ 0 w 502897"/>
                      <a:gd name="connsiteY7" fmla="*/ 191071 h 382142"/>
                      <a:gd name="connsiteX8" fmla="*/ 1 w 502897"/>
                      <a:gd name="connsiteY8" fmla="*/ 191071 h 382142"/>
                      <a:gd name="connsiteX0" fmla="*/ 1 w 498458"/>
                      <a:gd name="connsiteY0" fmla="*/ 191071 h 382142"/>
                      <a:gd name="connsiteX1" fmla="*/ 191072 w 498458"/>
                      <a:gd name="connsiteY1" fmla="*/ 0 h 382142"/>
                      <a:gd name="connsiteX2" fmla="*/ 382142 w 498458"/>
                      <a:gd name="connsiteY2" fmla="*/ 0 h 382142"/>
                      <a:gd name="connsiteX3" fmla="*/ 498458 w 498458"/>
                      <a:gd name="connsiteY3" fmla="*/ 4024 h 382142"/>
                      <a:gd name="connsiteX4" fmla="*/ 495280 w 498458"/>
                      <a:gd name="connsiteY4" fmla="*/ 183092 h 382142"/>
                      <a:gd name="connsiteX5" fmla="*/ 382142 w 498458"/>
                      <a:gd name="connsiteY5" fmla="*/ 191071 h 382142"/>
                      <a:gd name="connsiteX6" fmla="*/ 191071 w 498458"/>
                      <a:gd name="connsiteY6" fmla="*/ 382142 h 382142"/>
                      <a:gd name="connsiteX7" fmla="*/ 0 w 498458"/>
                      <a:gd name="connsiteY7" fmla="*/ 191071 h 382142"/>
                      <a:gd name="connsiteX8" fmla="*/ 1 w 498458"/>
                      <a:gd name="connsiteY8" fmla="*/ 191071 h 382142"/>
                      <a:gd name="connsiteX0" fmla="*/ 1 w 500995"/>
                      <a:gd name="connsiteY0" fmla="*/ 191071 h 382142"/>
                      <a:gd name="connsiteX1" fmla="*/ 191072 w 500995"/>
                      <a:gd name="connsiteY1" fmla="*/ 0 h 382142"/>
                      <a:gd name="connsiteX2" fmla="*/ 382142 w 500995"/>
                      <a:gd name="connsiteY2" fmla="*/ 0 h 382142"/>
                      <a:gd name="connsiteX3" fmla="*/ 498458 w 500995"/>
                      <a:gd name="connsiteY3" fmla="*/ 4024 h 382142"/>
                      <a:gd name="connsiteX4" fmla="*/ 500995 w 500995"/>
                      <a:gd name="connsiteY4" fmla="*/ 183092 h 382142"/>
                      <a:gd name="connsiteX5" fmla="*/ 382142 w 500995"/>
                      <a:gd name="connsiteY5" fmla="*/ 191071 h 382142"/>
                      <a:gd name="connsiteX6" fmla="*/ 191071 w 500995"/>
                      <a:gd name="connsiteY6" fmla="*/ 382142 h 382142"/>
                      <a:gd name="connsiteX7" fmla="*/ 0 w 500995"/>
                      <a:gd name="connsiteY7" fmla="*/ 191071 h 382142"/>
                      <a:gd name="connsiteX8" fmla="*/ 1 w 500995"/>
                      <a:gd name="connsiteY8" fmla="*/ 191071 h 382142"/>
                      <a:gd name="connsiteX0" fmla="*/ 1 w 500995"/>
                      <a:gd name="connsiteY0" fmla="*/ 192960 h 384031"/>
                      <a:gd name="connsiteX1" fmla="*/ 191072 w 500995"/>
                      <a:gd name="connsiteY1" fmla="*/ 1889 h 384031"/>
                      <a:gd name="connsiteX2" fmla="*/ 382142 w 500995"/>
                      <a:gd name="connsiteY2" fmla="*/ 1889 h 384031"/>
                      <a:gd name="connsiteX3" fmla="*/ 477506 w 500995"/>
                      <a:gd name="connsiteY3" fmla="*/ 200 h 384031"/>
                      <a:gd name="connsiteX4" fmla="*/ 500995 w 500995"/>
                      <a:gd name="connsiteY4" fmla="*/ 184981 h 384031"/>
                      <a:gd name="connsiteX5" fmla="*/ 382142 w 500995"/>
                      <a:gd name="connsiteY5" fmla="*/ 192960 h 384031"/>
                      <a:gd name="connsiteX6" fmla="*/ 191071 w 500995"/>
                      <a:gd name="connsiteY6" fmla="*/ 384031 h 384031"/>
                      <a:gd name="connsiteX7" fmla="*/ 0 w 500995"/>
                      <a:gd name="connsiteY7" fmla="*/ 192960 h 384031"/>
                      <a:gd name="connsiteX8" fmla="*/ 1 w 500995"/>
                      <a:gd name="connsiteY8" fmla="*/ 192960 h 384031"/>
                      <a:gd name="connsiteX0" fmla="*/ 1 w 478135"/>
                      <a:gd name="connsiteY0" fmla="*/ 192960 h 384031"/>
                      <a:gd name="connsiteX1" fmla="*/ 191072 w 478135"/>
                      <a:gd name="connsiteY1" fmla="*/ 1889 h 384031"/>
                      <a:gd name="connsiteX2" fmla="*/ 382142 w 478135"/>
                      <a:gd name="connsiteY2" fmla="*/ 1889 h 384031"/>
                      <a:gd name="connsiteX3" fmla="*/ 477506 w 478135"/>
                      <a:gd name="connsiteY3" fmla="*/ 200 h 384031"/>
                      <a:gd name="connsiteX4" fmla="*/ 478135 w 478135"/>
                      <a:gd name="connsiteY4" fmla="*/ 188791 h 384031"/>
                      <a:gd name="connsiteX5" fmla="*/ 382142 w 478135"/>
                      <a:gd name="connsiteY5" fmla="*/ 192960 h 384031"/>
                      <a:gd name="connsiteX6" fmla="*/ 191071 w 478135"/>
                      <a:gd name="connsiteY6" fmla="*/ 384031 h 384031"/>
                      <a:gd name="connsiteX7" fmla="*/ 0 w 478135"/>
                      <a:gd name="connsiteY7" fmla="*/ 192960 h 384031"/>
                      <a:gd name="connsiteX8" fmla="*/ 1 w 478135"/>
                      <a:gd name="connsiteY8" fmla="*/ 192960 h 384031"/>
                      <a:gd name="connsiteX0" fmla="*/ 1 w 478135"/>
                      <a:gd name="connsiteY0" fmla="*/ 192960 h 384031"/>
                      <a:gd name="connsiteX1" fmla="*/ 191072 w 478135"/>
                      <a:gd name="connsiteY1" fmla="*/ 1889 h 384031"/>
                      <a:gd name="connsiteX2" fmla="*/ 382142 w 478135"/>
                      <a:gd name="connsiteY2" fmla="*/ 1889 h 384031"/>
                      <a:gd name="connsiteX3" fmla="*/ 477506 w 478135"/>
                      <a:gd name="connsiteY3" fmla="*/ 200 h 384031"/>
                      <a:gd name="connsiteX4" fmla="*/ 478135 w 478135"/>
                      <a:gd name="connsiteY4" fmla="*/ 188791 h 384031"/>
                      <a:gd name="connsiteX5" fmla="*/ 382142 w 478135"/>
                      <a:gd name="connsiteY5" fmla="*/ 192960 h 384031"/>
                      <a:gd name="connsiteX6" fmla="*/ 191071 w 478135"/>
                      <a:gd name="connsiteY6" fmla="*/ 384031 h 384031"/>
                      <a:gd name="connsiteX7" fmla="*/ 0 w 478135"/>
                      <a:gd name="connsiteY7" fmla="*/ 192960 h 384031"/>
                      <a:gd name="connsiteX8" fmla="*/ 1 w 478135"/>
                      <a:gd name="connsiteY8" fmla="*/ 192960 h 38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135" h="384031">
                        <a:moveTo>
                          <a:pt x="1" y="192960"/>
                        </a:moveTo>
                        <a:cubicBezTo>
                          <a:pt x="1" y="87434"/>
                          <a:pt x="85546" y="1889"/>
                          <a:pt x="191072" y="1889"/>
                        </a:cubicBezTo>
                        <a:lnTo>
                          <a:pt x="382142" y="1889"/>
                        </a:lnTo>
                        <a:cubicBezTo>
                          <a:pt x="429881" y="1608"/>
                          <a:pt x="473784" y="-681"/>
                          <a:pt x="477506" y="200"/>
                        </a:cubicBezTo>
                        <a:cubicBezTo>
                          <a:pt x="477421" y="4894"/>
                          <a:pt x="475189" y="120680"/>
                          <a:pt x="478135" y="188791"/>
                        </a:cubicBezTo>
                        <a:cubicBezTo>
                          <a:pt x="374172" y="191028"/>
                          <a:pt x="387680" y="184373"/>
                          <a:pt x="382142" y="192960"/>
                        </a:cubicBezTo>
                        <a:cubicBezTo>
                          <a:pt x="382142" y="298486"/>
                          <a:pt x="296597" y="384031"/>
                          <a:pt x="191071" y="384031"/>
                        </a:cubicBezTo>
                        <a:cubicBezTo>
                          <a:pt x="85545" y="384031"/>
                          <a:pt x="0" y="298486"/>
                          <a:pt x="0" y="192960"/>
                        </a:cubicBezTo>
                        <a:lnTo>
                          <a:pt x="1" y="192960"/>
                        </a:lnTo>
                        <a:close/>
                      </a:path>
                    </a:pathLst>
                  </a:custGeom>
                  <a:solidFill>
                    <a:schemeClr val="bg1">
                      <a:lumMod val="8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64" name="Oval 163">
                    <a:extLst>
                      <a:ext uri="{FF2B5EF4-FFF2-40B4-BE49-F238E27FC236}">
                        <a16:creationId xmlns:a16="http://schemas.microsoft.com/office/drawing/2014/main" id="{0B92231A-86D0-2589-C238-83BA8DAF348F}"/>
                      </a:ext>
                    </a:extLst>
                  </p:cNvPr>
                  <p:cNvSpPr/>
                  <p:nvPr/>
                </p:nvSpPr>
                <p:spPr>
                  <a:xfrm rot="16200000" flipH="1">
                    <a:off x="2560507" y="1766017"/>
                    <a:ext cx="252014" cy="252014"/>
                  </a:xfrm>
                  <a:prstGeom prst="ellipse">
                    <a:avLst/>
                  </a:prstGeom>
                  <a:solidFill>
                    <a:srgbClr val="F2F2F2"/>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165" name="Straight Connector 164">
                    <a:extLst>
                      <a:ext uri="{FF2B5EF4-FFF2-40B4-BE49-F238E27FC236}">
                        <a16:creationId xmlns:a16="http://schemas.microsoft.com/office/drawing/2014/main" id="{1C4EA53C-719F-3345-EC1F-9DB80AA0F9E3}"/>
                      </a:ext>
                    </a:extLst>
                  </p:cNvPr>
                  <p:cNvCxnSpPr>
                    <a:cxnSpLocks/>
                    <a:stCxn id="164" idx="1"/>
                    <a:endCxn id="164" idx="5"/>
                  </p:cNvCxnSpPr>
                  <p:nvPr/>
                </p:nvCxnSpPr>
                <p:spPr>
                  <a:xfrm rot="16200000" flipH="1">
                    <a:off x="2597414" y="1802924"/>
                    <a:ext cx="178200" cy="1782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FCF0443F-3874-EB56-F510-05B930B85840}"/>
                      </a:ext>
                    </a:extLst>
                  </p:cNvPr>
                  <p:cNvCxnSpPr>
                    <a:cxnSpLocks/>
                    <a:stCxn id="164" idx="0"/>
                    <a:endCxn id="164" idx="4"/>
                  </p:cNvCxnSpPr>
                  <p:nvPr/>
                </p:nvCxnSpPr>
                <p:spPr>
                  <a:xfrm rot="16200000" flipH="1">
                    <a:off x="2686514" y="1766017"/>
                    <a:ext cx="0" cy="25201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8439468F-8F5F-B367-1C56-960044AE7D67}"/>
                      </a:ext>
                    </a:extLst>
                  </p:cNvPr>
                  <p:cNvCxnSpPr>
                    <a:cxnSpLocks/>
                    <a:stCxn id="164" idx="7"/>
                    <a:endCxn id="164" idx="3"/>
                  </p:cNvCxnSpPr>
                  <p:nvPr/>
                </p:nvCxnSpPr>
                <p:spPr>
                  <a:xfrm rot="16200000">
                    <a:off x="2597414" y="1802924"/>
                    <a:ext cx="178200" cy="1782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09ABE987-999C-6E6D-99D7-F033CA4C8A3A}"/>
                      </a:ext>
                    </a:extLst>
                  </p:cNvPr>
                  <p:cNvCxnSpPr>
                    <a:cxnSpLocks/>
                    <a:stCxn id="164" idx="6"/>
                    <a:endCxn id="164" idx="2"/>
                  </p:cNvCxnSpPr>
                  <p:nvPr/>
                </p:nvCxnSpPr>
                <p:spPr>
                  <a:xfrm rot="16200000">
                    <a:off x="2560507" y="1892024"/>
                    <a:ext cx="25201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0" name="Rectangle 119">
                  <a:extLst>
                    <a:ext uri="{FF2B5EF4-FFF2-40B4-BE49-F238E27FC236}">
                      <a16:creationId xmlns:a16="http://schemas.microsoft.com/office/drawing/2014/main" id="{D67D6FC2-FA36-B5F9-42EB-B00CB4AA88BC}"/>
                    </a:ext>
                  </a:extLst>
                </p:cNvPr>
                <p:cNvSpPr/>
                <p:nvPr/>
              </p:nvSpPr>
              <p:spPr>
                <a:xfrm rot="5400000">
                  <a:off x="1832929" y="2380166"/>
                  <a:ext cx="32112" cy="134135"/>
                </a:xfrm>
                <a:prstGeom prst="rect">
                  <a:avLst/>
                </a:prstGeom>
                <a:solidFill>
                  <a:schemeClr val="bg1">
                    <a:lumMod val="9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21" name="Rectangle 120">
                  <a:extLst>
                    <a:ext uri="{FF2B5EF4-FFF2-40B4-BE49-F238E27FC236}">
                      <a16:creationId xmlns:a16="http://schemas.microsoft.com/office/drawing/2014/main" id="{2AEDB7A9-58E4-223E-E983-B6BA4A7B90BE}"/>
                    </a:ext>
                  </a:extLst>
                </p:cNvPr>
                <p:cNvSpPr/>
                <p:nvPr/>
              </p:nvSpPr>
              <p:spPr>
                <a:xfrm>
                  <a:off x="1713625" y="2781773"/>
                  <a:ext cx="26258" cy="178848"/>
                </a:xfrm>
                <a:prstGeom prst="rect">
                  <a:avLst/>
                </a:prstGeom>
                <a:solidFill>
                  <a:schemeClr val="bg1">
                    <a:lumMod val="9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22" name="Freeform: Shape 121">
                  <a:extLst>
                    <a:ext uri="{FF2B5EF4-FFF2-40B4-BE49-F238E27FC236}">
                      <a16:creationId xmlns:a16="http://schemas.microsoft.com/office/drawing/2014/main" id="{680CCF75-4B24-5605-5B4A-99FA95EEC706}"/>
                    </a:ext>
                  </a:extLst>
                </p:cNvPr>
                <p:cNvSpPr/>
                <p:nvPr/>
              </p:nvSpPr>
              <p:spPr>
                <a:xfrm>
                  <a:off x="1854859" y="2338103"/>
                  <a:ext cx="36317" cy="200025"/>
                </a:xfrm>
                <a:custGeom>
                  <a:avLst/>
                  <a:gdLst>
                    <a:gd name="csX0" fmla="*/ 9525 w 36317"/>
                    <a:gd name="csY0" fmla="*/ 200025 h 200025"/>
                    <a:gd name="csX1" fmla="*/ 36195 w 36317"/>
                    <a:gd name="csY1" fmla="*/ 108585 h 200025"/>
                    <a:gd name="csX2" fmla="*/ 0 w 36317"/>
                    <a:gd name="csY2" fmla="*/ 0 h 200025"/>
                  </a:gdLst>
                  <a:ahLst/>
                  <a:cxnLst>
                    <a:cxn ang="0">
                      <a:pos x="csX0" y="csY0"/>
                    </a:cxn>
                    <a:cxn ang="0">
                      <a:pos x="csX1" y="csY1"/>
                    </a:cxn>
                    <a:cxn ang="0">
                      <a:pos x="csX2" y="csY2"/>
                    </a:cxn>
                  </a:cxnLst>
                  <a:rect l="l" t="t" r="r" b="b"/>
                  <a:pathLst>
                    <a:path w="36317" h="200025">
                      <a:moveTo>
                        <a:pt x="9525" y="200025"/>
                      </a:moveTo>
                      <a:cubicBezTo>
                        <a:pt x="23653" y="170973"/>
                        <a:pt x="37782" y="141922"/>
                        <a:pt x="36195" y="108585"/>
                      </a:cubicBezTo>
                      <a:cubicBezTo>
                        <a:pt x="34608" y="75248"/>
                        <a:pt x="17304" y="37624"/>
                        <a:pt x="0" y="0"/>
                      </a:cubicBezTo>
                    </a:path>
                  </a:pathLst>
                </a:custGeom>
                <a:noFill/>
                <a:ln w="6350">
                  <a:solidFill>
                    <a:schemeClr val="accent5"/>
                  </a:solidFill>
                  <a:tailEnd type="triangle"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123" name="Group 122">
                  <a:extLst>
                    <a:ext uri="{FF2B5EF4-FFF2-40B4-BE49-F238E27FC236}">
                      <a16:creationId xmlns:a16="http://schemas.microsoft.com/office/drawing/2014/main" id="{17C6C654-08D6-1A79-AE85-111881F71AF2}"/>
                    </a:ext>
                  </a:extLst>
                </p:cNvPr>
                <p:cNvGrpSpPr/>
                <p:nvPr/>
              </p:nvGrpSpPr>
              <p:grpSpPr>
                <a:xfrm rot="18866544">
                  <a:off x="1832000" y="2556745"/>
                  <a:ext cx="45719" cy="198734"/>
                  <a:chOff x="8798475" y="5721168"/>
                  <a:chExt cx="73544" cy="524837"/>
                </a:xfrm>
              </p:grpSpPr>
              <p:grpSp>
                <p:nvGrpSpPr>
                  <p:cNvPr id="144" name="Group 143">
                    <a:extLst>
                      <a:ext uri="{FF2B5EF4-FFF2-40B4-BE49-F238E27FC236}">
                        <a16:creationId xmlns:a16="http://schemas.microsoft.com/office/drawing/2014/main" id="{F27E3AE4-3EBA-966D-C5CF-83B321C5766F}"/>
                      </a:ext>
                    </a:extLst>
                  </p:cNvPr>
                  <p:cNvGrpSpPr/>
                  <p:nvPr/>
                </p:nvGrpSpPr>
                <p:grpSpPr>
                  <a:xfrm>
                    <a:off x="8799533" y="5721917"/>
                    <a:ext cx="72486" cy="524088"/>
                    <a:chOff x="10874242" y="3838575"/>
                    <a:chExt cx="108083" cy="782955"/>
                  </a:xfrm>
                </p:grpSpPr>
                <p:sp>
                  <p:nvSpPr>
                    <p:cNvPr id="146" name="Rectangle 145">
                      <a:extLst>
                        <a:ext uri="{FF2B5EF4-FFF2-40B4-BE49-F238E27FC236}">
                          <a16:creationId xmlns:a16="http://schemas.microsoft.com/office/drawing/2014/main" id="{35DD064E-4285-7198-552A-BA0B304CF5C9}"/>
                        </a:ext>
                      </a:extLst>
                    </p:cNvPr>
                    <p:cNvSpPr/>
                    <p:nvPr/>
                  </p:nvSpPr>
                  <p:spPr>
                    <a:xfrm>
                      <a:off x="10874242" y="3838575"/>
                      <a:ext cx="108083" cy="782955"/>
                    </a:xfrm>
                    <a:prstGeom prst="rect">
                      <a:avLst/>
                    </a:prstGeom>
                    <a:solidFill>
                      <a:schemeClr val="bg1"/>
                    </a:solidFill>
                    <a:ln w="6350">
                      <a:solidFill>
                        <a:srgbClr val="29A8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147" name="Straight Connector 146">
                      <a:extLst>
                        <a:ext uri="{FF2B5EF4-FFF2-40B4-BE49-F238E27FC236}">
                          <a16:creationId xmlns:a16="http://schemas.microsoft.com/office/drawing/2014/main" id="{B3DAB796-7562-7BB1-ED74-D889C422DDDB}"/>
                        </a:ext>
                      </a:extLst>
                    </p:cNvPr>
                    <p:cNvCxnSpPr>
                      <a:cxnSpLocks/>
                    </p:cNvCxnSpPr>
                    <p:nvPr/>
                  </p:nvCxnSpPr>
                  <p:spPr>
                    <a:xfrm>
                      <a:off x="10948035" y="3916899"/>
                      <a:ext cx="0" cy="45501"/>
                    </a:xfrm>
                    <a:prstGeom prst="line">
                      <a:avLst/>
                    </a:prstGeom>
                    <a:ln w="6350" cap="rnd">
                      <a:solidFill>
                        <a:srgbClr val="D85A30"/>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97647E55-BFC0-12BD-990A-5A6D4217F0D5}"/>
                        </a:ext>
                      </a:extLst>
                    </p:cNvPr>
                    <p:cNvCxnSpPr>
                      <a:cxnSpLocks/>
                    </p:cNvCxnSpPr>
                    <p:nvPr/>
                  </p:nvCxnSpPr>
                  <p:spPr>
                    <a:xfrm>
                      <a:off x="10948035" y="4010244"/>
                      <a:ext cx="0" cy="45501"/>
                    </a:xfrm>
                    <a:prstGeom prst="line">
                      <a:avLst/>
                    </a:prstGeom>
                    <a:ln w="6350" cap="rnd">
                      <a:solidFill>
                        <a:srgbClr val="D85A30"/>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7F7311EA-28D9-48F8-5208-B2CDD5CDD4A8}"/>
                        </a:ext>
                      </a:extLst>
                    </p:cNvPr>
                    <p:cNvCxnSpPr>
                      <a:cxnSpLocks/>
                    </p:cNvCxnSpPr>
                    <p:nvPr/>
                  </p:nvCxnSpPr>
                  <p:spPr>
                    <a:xfrm>
                      <a:off x="10948035" y="4099151"/>
                      <a:ext cx="0" cy="45501"/>
                    </a:xfrm>
                    <a:prstGeom prst="line">
                      <a:avLst/>
                    </a:prstGeom>
                    <a:ln w="6350" cap="rnd">
                      <a:solidFill>
                        <a:srgbClr val="D85A30"/>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10801C2C-700A-2CC0-6842-5090C8B20D63}"/>
                        </a:ext>
                      </a:extLst>
                    </p:cNvPr>
                    <p:cNvCxnSpPr>
                      <a:cxnSpLocks/>
                    </p:cNvCxnSpPr>
                    <p:nvPr/>
                  </p:nvCxnSpPr>
                  <p:spPr>
                    <a:xfrm>
                      <a:off x="10948035" y="4192496"/>
                      <a:ext cx="0" cy="45501"/>
                    </a:xfrm>
                    <a:prstGeom prst="line">
                      <a:avLst/>
                    </a:prstGeom>
                    <a:ln w="6350" cap="rnd">
                      <a:solidFill>
                        <a:srgbClr val="29A8DF"/>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12AB13D9-0850-1C15-9F14-2EFE7FE0C98C}"/>
                        </a:ext>
                      </a:extLst>
                    </p:cNvPr>
                    <p:cNvCxnSpPr>
                      <a:cxnSpLocks/>
                    </p:cNvCxnSpPr>
                    <p:nvPr/>
                  </p:nvCxnSpPr>
                  <p:spPr>
                    <a:xfrm>
                      <a:off x="10948035" y="4288374"/>
                      <a:ext cx="0" cy="45501"/>
                    </a:xfrm>
                    <a:prstGeom prst="line">
                      <a:avLst/>
                    </a:prstGeom>
                    <a:ln w="6350" cap="rnd">
                      <a:solidFill>
                        <a:srgbClr val="29A8DF"/>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D10F31F1-BDA1-B3B8-DB77-B3F389203F43}"/>
                        </a:ext>
                      </a:extLst>
                    </p:cNvPr>
                    <p:cNvCxnSpPr>
                      <a:cxnSpLocks/>
                    </p:cNvCxnSpPr>
                    <p:nvPr/>
                  </p:nvCxnSpPr>
                  <p:spPr>
                    <a:xfrm>
                      <a:off x="10948035" y="4377281"/>
                      <a:ext cx="0" cy="45501"/>
                    </a:xfrm>
                    <a:prstGeom prst="line">
                      <a:avLst/>
                    </a:prstGeom>
                    <a:ln w="6350" cap="rnd">
                      <a:solidFill>
                        <a:srgbClr val="29A8DF"/>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7BC4AE19-5A28-15DC-BB89-38A75344D0D6}"/>
                        </a:ext>
                      </a:extLst>
                    </p:cNvPr>
                    <p:cNvCxnSpPr>
                      <a:cxnSpLocks/>
                    </p:cNvCxnSpPr>
                    <p:nvPr/>
                  </p:nvCxnSpPr>
                  <p:spPr>
                    <a:xfrm>
                      <a:off x="10948035" y="4470626"/>
                      <a:ext cx="0" cy="45501"/>
                    </a:xfrm>
                    <a:prstGeom prst="line">
                      <a:avLst/>
                    </a:prstGeom>
                    <a:ln w="6350" cap="rnd">
                      <a:solidFill>
                        <a:srgbClr val="29A8DF"/>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E31CD46C-9DAE-31E2-47D2-56E729F49E26}"/>
                        </a:ext>
                      </a:extLst>
                    </p:cNvPr>
                    <p:cNvCxnSpPr>
                      <a:cxnSpLocks/>
                    </p:cNvCxnSpPr>
                    <p:nvPr/>
                  </p:nvCxnSpPr>
                  <p:spPr>
                    <a:xfrm>
                      <a:off x="10906125" y="3941664"/>
                      <a:ext cx="0" cy="45501"/>
                    </a:xfrm>
                    <a:prstGeom prst="line">
                      <a:avLst/>
                    </a:prstGeom>
                    <a:ln w="6350" cap="rnd">
                      <a:solidFill>
                        <a:srgbClr val="D85A30"/>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33EC6CED-9604-3453-1EFF-055DC78C6AD9}"/>
                        </a:ext>
                      </a:extLst>
                    </p:cNvPr>
                    <p:cNvCxnSpPr>
                      <a:cxnSpLocks/>
                    </p:cNvCxnSpPr>
                    <p:nvPr/>
                  </p:nvCxnSpPr>
                  <p:spPr>
                    <a:xfrm>
                      <a:off x="10906125" y="4035009"/>
                      <a:ext cx="0" cy="45501"/>
                    </a:xfrm>
                    <a:prstGeom prst="line">
                      <a:avLst/>
                    </a:prstGeom>
                    <a:ln w="6350" cap="rnd">
                      <a:solidFill>
                        <a:srgbClr val="D85A30"/>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3A39AAAA-F4EE-FADC-458F-E0744DCA4BA1}"/>
                        </a:ext>
                      </a:extLst>
                    </p:cNvPr>
                    <p:cNvCxnSpPr>
                      <a:cxnSpLocks/>
                    </p:cNvCxnSpPr>
                    <p:nvPr/>
                  </p:nvCxnSpPr>
                  <p:spPr>
                    <a:xfrm>
                      <a:off x="10906125" y="4123916"/>
                      <a:ext cx="0" cy="45501"/>
                    </a:xfrm>
                    <a:prstGeom prst="line">
                      <a:avLst/>
                    </a:prstGeom>
                    <a:ln w="6350" cap="rnd">
                      <a:solidFill>
                        <a:srgbClr val="D85A30"/>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F0B7FD84-92F9-7F7B-7492-27B59D49E093}"/>
                        </a:ext>
                      </a:extLst>
                    </p:cNvPr>
                    <p:cNvCxnSpPr>
                      <a:cxnSpLocks/>
                    </p:cNvCxnSpPr>
                    <p:nvPr/>
                  </p:nvCxnSpPr>
                  <p:spPr>
                    <a:xfrm>
                      <a:off x="10906125" y="4217261"/>
                      <a:ext cx="0" cy="45501"/>
                    </a:xfrm>
                    <a:prstGeom prst="line">
                      <a:avLst/>
                    </a:prstGeom>
                    <a:ln w="6350" cap="rnd">
                      <a:solidFill>
                        <a:srgbClr val="29A8DF"/>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E51568A8-B67D-A7B5-D907-065041F4E533}"/>
                        </a:ext>
                      </a:extLst>
                    </p:cNvPr>
                    <p:cNvCxnSpPr>
                      <a:cxnSpLocks/>
                    </p:cNvCxnSpPr>
                    <p:nvPr/>
                  </p:nvCxnSpPr>
                  <p:spPr>
                    <a:xfrm>
                      <a:off x="10906125" y="4313139"/>
                      <a:ext cx="0" cy="45501"/>
                    </a:xfrm>
                    <a:prstGeom prst="line">
                      <a:avLst/>
                    </a:prstGeom>
                    <a:ln w="6350" cap="rnd">
                      <a:solidFill>
                        <a:srgbClr val="29A8DF"/>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F8F06280-21AD-A0A3-5DA5-3A61625A4740}"/>
                        </a:ext>
                      </a:extLst>
                    </p:cNvPr>
                    <p:cNvCxnSpPr>
                      <a:cxnSpLocks/>
                    </p:cNvCxnSpPr>
                    <p:nvPr/>
                  </p:nvCxnSpPr>
                  <p:spPr>
                    <a:xfrm>
                      <a:off x="10906125" y="4402046"/>
                      <a:ext cx="0" cy="45501"/>
                    </a:xfrm>
                    <a:prstGeom prst="line">
                      <a:avLst/>
                    </a:prstGeom>
                    <a:ln w="6350" cap="rnd">
                      <a:solidFill>
                        <a:srgbClr val="29A8DF"/>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455452B9-CEA1-905E-E4CC-01AA953785BC}"/>
                        </a:ext>
                      </a:extLst>
                    </p:cNvPr>
                    <p:cNvCxnSpPr>
                      <a:cxnSpLocks/>
                    </p:cNvCxnSpPr>
                    <p:nvPr/>
                  </p:nvCxnSpPr>
                  <p:spPr>
                    <a:xfrm>
                      <a:off x="10906125" y="4495391"/>
                      <a:ext cx="0" cy="45501"/>
                    </a:xfrm>
                    <a:prstGeom prst="line">
                      <a:avLst/>
                    </a:prstGeom>
                    <a:ln w="6350" cap="rnd">
                      <a:solidFill>
                        <a:srgbClr val="29A8DF"/>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0D30E4DE-E22F-4048-8D6D-A577FC5CDCBF}"/>
                        </a:ext>
                      </a:extLst>
                    </p:cNvPr>
                    <p:cNvCxnSpPr>
                      <a:cxnSpLocks/>
                    </p:cNvCxnSpPr>
                    <p:nvPr/>
                  </p:nvCxnSpPr>
                  <p:spPr>
                    <a:xfrm flipH="1">
                      <a:off x="10906125" y="3870407"/>
                      <a:ext cx="40005" cy="31947"/>
                    </a:xfrm>
                    <a:prstGeom prst="line">
                      <a:avLst/>
                    </a:prstGeom>
                    <a:ln w="6350" cap="rnd">
                      <a:solidFill>
                        <a:srgbClr val="D85A30"/>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0C8409E1-5909-E0F6-D35B-D8D0F727F4D8}"/>
                        </a:ext>
                      </a:extLst>
                    </p:cNvPr>
                    <p:cNvCxnSpPr>
                      <a:cxnSpLocks/>
                    </p:cNvCxnSpPr>
                    <p:nvPr/>
                  </p:nvCxnSpPr>
                  <p:spPr>
                    <a:xfrm flipH="1">
                      <a:off x="10906125" y="4556789"/>
                      <a:ext cx="40005" cy="31947"/>
                    </a:xfrm>
                    <a:prstGeom prst="line">
                      <a:avLst/>
                    </a:prstGeom>
                    <a:ln w="6350" cap="rnd">
                      <a:solidFill>
                        <a:srgbClr val="29A8DF"/>
                      </a:solidFill>
                    </a:ln>
                  </p:spPr>
                  <p:style>
                    <a:lnRef idx="1">
                      <a:schemeClr val="accent1"/>
                    </a:lnRef>
                    <a:fillRef idx="0">
                      <a:schemeClr val="accent1"/>
                    </a:fillRef>
                    <a:effectRef idx="0">
                      <a:schemeClr val="accent1"/>
                    </a:effectRef>
                    <a:fontRef idx="minor">
                      <a:schemeClr val="tx1"/>
                    </a:fontRef>
                  </p:style>
                </p:cxnSp>
              </p:grpSp>
              <p:sp>
                <p:nvSpPr>
                  <p:cNvPr id="145" name="Freeform: Shape 144">
                    <a:extLst>
                      <a:ext uri="{FF2B5EF4-FFF2-40B4-BE49-F238E27FC236}">
                        <a16:creationId xmlns:a16="http://schemas.microsoft.com/office/drawing/2014/main" id="{B64E60C0-844A-27D0-A624-0D149A72B3FD}"/>
                      </a:ext>
                    </a:extLst>
                  </p:cNvPr>
                  <p:cNvSpPr/>
                  <p:nvPr/>
                </p:nvSpPr>
                <p:spPr>
                  <a:xfrm>
                    <a:off x="8798475" y="5721168"/>
                    <a:ext cx="72823" cy="260629"/>
                  </a:xfrm>
                  <a:custGeom>
                    <a:avLst/>
                    <a:gdLst>
                      <a:gd name="connsiteX0" fmla="*/ 0 w 108585"/>
                      <a:gd name="connsiteY0" fmla="*/ 388620 h 388620"/>
                      <a:gd name="connsiteX1" fmla="*/ 0 w 108585"/>
                      <a:gd name="connsiteY1" fmla="*/ 0 h 388620"/>
                      <a:gd name="connsiteX2" fmla="*/ 108585 w 108585"/>
                      <a:gd name="connsiteY2" fmla="*/ 0 h 388620"/>
                      <a:gd name="connsiteX3" fmla="*/ 108585 w 108585"/>
                      <a:gd name="connsiteY3" fmla="*/ 312420 h 388620"/>
                    </a:gdLst>
                    <a:ahLst/>
                    <a:cxnLst>
                      <a:cxn ang="0">
                        <a:pos x="connsiteX0" y="connsiteY0"/>
                      </a:cxn>
                      <a:cxn ang="0">
                        <a:pos x="connsiteX1" y="connsiteY1"/>
                      </a:cxn>
                      <a:cxn ang="0">
                        <a:pos x="connsiteX2" y="connsiteY2"/>
                      </a:cxn>
                      <a:cxn ang="0">
                        <a:pos x="connsiteX3" y="connsiteY3"/>
                      </a:cxn>
                    </a:cxnLst>
                    <a:rect l="l" t="t" r="r" b="b"/>
                    <a:pathLst>
                      <a:path w="108585" h="388620">
                        <a:moveTo>
                          <a:pt x="0" y="388620"/>
                        </a:moveTo>
                        <a:lnTo>
                          <a:pt x="0" y="0"/>
                        </a:lnTo>
                        <a:lnTo>
                          <a:pt x="108585" y="0"/>
                        </a:lnTo>
                        <a:lnTo>
                          <a:pt x="108585" y="312420"/>
                        </a:lnTo>
                      </a:path>
                    </a:pathLst>
                  </a:custGeom>
                  <a:noFill/>
                  <a:ln w="6350">
                    <a:solidFill>
                      <a:srgbClr val="D85A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nvGrpSpPr>
                <p:cNvPr id="124" name="Group 123">
                  <a:extLst>
                    <a:ext uri="{FF2B5EF4-FFF2-40B4-BE49-F238E27FC236}">
                      <a16:creationId xmlns:a16="http://schemas.microsoft.com/office/drawing/2014/main" id="{16A4A2DE-C760-CA8C-98E2-A86A5266A685}"/>
                    </a:ext>
                  </a:extLst>
                </p:cNvPr>
                <p:cNvGrpSpPr/>
                <p:nvPr/>
              </p:nvGrpSpPr>
              <p:grpSpPr>
                <a:xfrm rot="18866544">
                  <a:off x="1836032" y="2470848"/>
                  <a:ext cx="45719" cy="198734"/>
                  <a:chOff x="8798475" y="5721168"/>
                  <a:chExt cx="73544" cy="524837"/>
                </a:xfrm>
              </p:grpSpPr>
              <p:grpSp>
                <p:nvGrpSpPr>
                  <p:cNvPr id="125" name="Group 124">
                    <a:extLst>
                      <a:ext uri="{FF2B5EF4-FFF2-40B4-BE49-F238E27FC236}">
                        <a16:creationId xmlns:a16="http://schemas.microsoft.com/office/drawing/2014/main" id="{3EC15C2E-8DFE-7CD8-6993-7604DB617163}"/>
                      </a:ext>
                    </a:extLst>
                  </p:cNvPr>
                  <p:cNvGrpSpPr/>
                  <p:nvPr/>
                </p:nvGrpSpPr>
                <p:grpSpPr>
                  <a:xfrm>
                    <a:off x="8799533" y="5721917"/>
                    <a:ext cx="72486" cy="524088"/>
                    <a:chOff x="10874242" y="3838575"/>
                    <a:chExt cx="108083" cy="782955"/>
                  </a:xfrm>
                </p:grpSpPr>
                <p:sp>
                  <p:nvSpPr>
                    <p:cNvPr id="127" name="Rectangle 126">
                      <a:extLst>
                        <a:ext uri="{FF2B5EF4-FFF2-40B4-BE49-F238E27FC236}">
                          <a16:creationId xmlns:a16="http://schemas.microsoft.com/office/drawing/2014/main" id="{E1C5BFA5-C109-4873-8CC6-C66F7DF37115}"/>
                        </a:ext>
                      </a:extLst>
                    </p:cNvPr>
                    <p:cNvSpPr/>
                    <p:nvPr/>
                  </p:nvSpPr>
                  <p:spPr>
                    <a:xfrm>
                      <a:off x="10874242" y="3838575"/>
                      <a:ext cx="108083" cy="782955"/>
                    </a:xfrm>
                    <a:prstGeom prst="rect">
                      <a:avLst/>
                    </a:prstGeom>
                    <a:solidFill>
                      <a:schemeClr val="bg1"/>
                    </a:solidFill>
                    <a:ln w="6350">
                      <a:solidFill>
                        <a:srgbClr val="29A8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128" name="Straight Connector 127">
                      <a:extLst>
                        <a:ext uri="{FF2B5EF4-FFF2-40B4-BE49-F238E27FC236}">
                          <a16:creationId xmlns:a16="http://schemas.microsoft.com/office/drawing/2014/main" id="{4AB9EEDF-C89F-36A2-8A55-734470EFB33A}"/>
                        </a:ext>
                      </a:extLst>
                    </p:cNvPr>
                    <p:cNvCxnSpPr>
                      <a:cxnSpLocks/>
                    </p:cNvCxnSpPr>
                    <p:nvPr/>
                  </p:nvCxnSpPr>
                  <p:spPr>
                    <a:xfrm>
                      <a:off x="10948035" y="3916899"/>
                      <a:ext cx="0" cy="45501"/>
                    </a:xfrm>
                    <a:prstGeom prst="line">
                      <a:avLst/>
                    </a:prstGeom>
                    <a:ln w="6350" cap="rnd">
                      <a:solidFill>
                        <a:srgbClr val="D85A3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DB6389A3-FC3E-18E3-2449-087893B263A7}"/>
                        </a:ext>
                      </a:extLst>
                    </p:cNvPr>
                    <p:cNvCxnSpPr>
                      <a:cxnSpLocks/>
                    </p:cNvCxnSpPr>
                    <p:nvPr/>
                  </p:nvCxnSpPr>
                  <p:spPr>
                    <a:xfrm>
                      <a:off x="10948035" y="4010244"/>
                      <a:ext cx="0" cy="45501"/>
                    </a:xfrm>
                    <a:prstGeom prst="line">
                      <a:avLst/>
                    </a:prstGeom>
                    <a:ln w="6350" cap="rnd">
                      <a:solidFill>
                        <a:srgbClr val="D85A3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5954CD17-5D96-B5C9-24F0-4D6291E25CCF}"/>
                        </a:ext>
                      </a:extLst>
                    </p:cNvPr>
                    <p:cNvCxnSpPr>
                      <a:cxnSpLocks/>
                    </p:cNvCxnSpPr>
                    <p:nvPr/>
                  </p:nvCxnSpPr>
                  <p:spPr>
                    <a:xfrm>
                      <a:off x="10948035" y="4099151"/>
                      <a:ext cx="0" cy="45501"/>
                    </a:xfrm>
                    <a:prstGeom prst="line">
                      <a:avLst/>
                    </a:prstGeom>
                    <a:ln w="6350" cap="rnd">
                      <a:solidFill>
                        <a:srgbClr val="D85A3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BB716959-F4AE-554D-5E0D-F3A2998CD9D5}"/>
                        </a:ext>
                      </a:extLst>
                    </p:cNvPr>
                    <p:cNvCxnSpPr>
                      <a:cxnSpLocks/>
                    </p:cNvCxnSpPr>
                    <p:nvPr/>
                  </p:nvCxnSpPr>
                  <p:spPr>
                    <a:xfrm>
                      <a:off x="10948035" y="4192496"/>
                      <a:ext cx="0" cy="45501"/>
                    </a:xfrm>
                    <a:prstGeom prst="line">
                      <a:avLst/>
                    </a:prstGeom>
                    <a:ln w="6350" cap="rnd">
                      <a:solidFill>
                        <a:srgbClr val="29A8DF"/>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78DDBA38-B4D5-D00C-CF25-B74683D2616C}"/>
                        </a:ext>
                      </a:extLst>
                    </p:cNvPr>
                    <p:cNvCxnSpPr>
                      <a:cxnSpLocks/>
                    </p:cNvCxnSpPr>
                    <p:nvPr/>
                  </p:nvCxnSpPr>
                  <p:spPr>
                    <a:xfrm>
                      <a:off x="10948035" y="4288374"/>
                      <a:ext cx="0" cy="45501"/>
                    </a:xfrm>
                    <a:prstGeom prst="line">
                      <a:avLst/>
                    </a:prstGeom>
                    <a:ln w="6350" cap="rnd">
                      <a:solidFill>
                        <a:srgbClr val="29A8DF"/>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483CA46F-CD32-61EC-3DAF-5D5FBB37542A}"/>
                        </a:ext>
                      </a:extLst>
                    </p:cNvPr>
                    <p:cNvCxnSpPr>
                      <a:cxnSpLocks/>
                    </p:cNvCxnSpPr>
                    <p:nvPr/>
                  </p:nvCxnSpPr>
                  <p:spPr>
                    <a:xfrm>
                      <a:off x="10948035" y="4377281"/>
                      <a:ext cx="0" cy="45501"/>
                    </a:xfrm>
                    <a:prstGeom prst="line">
                      <a:avLst/>
                    </a:prstGeom>
                    <a:ln w="6350" cap="rnd">
                      <a:solidFill>
                        <a:srgbClr val="29A8DF"/>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CC28120C-5B7C-9150-AE16-13016DC7EAA3}"/>
                        </a:ext>
                      </a:extLst>
                    </p:cNvPr>
                    <p:cNvCxnSpPr>
                      <a:cxnSpLocks/>
                    </p:cNvCxnSpPr>
                    <p:nvPr/>
                  </p:nvCxnSpPr>
                  <p:spPr>
                    <a:xfrm>
                      <a:off x="10948035" y="4470626"/>
                      <a:ext cx="0" cy="45501"/>
                    </a:xfrm>
                    <a:prstGeom prst="line">
                      <a:avLst/>
                    </a:prstGeom>
                    <a:ln w="6350" cap="rnd">
                      <a:solidFill>
                        <a:srgbClr val="29A8DF"/>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B262FDB7-A5F9-BAD9-14FA-6B6B99650133}"/>
                        </a:ext>
                      </a:extLst>
                    </p:cNvPr>
                    <p:cNvCxnSpPr>
                      <a:cxnSpLocks/>
                    </p:cNvCxnSpPr>
                    <p:nvPr/>
                  </p:nvCxnSpPr>
                  <p:spPr>
                    <a:xfrm>
                      <a:off x="10906125" y="3941664"/>
                      <a:ext cx="0" cy="45501"/>
                    </a:xfrm>
                    <a:prstGeom prst="line">
                      <a:avLst/>
                    </a:prstGeom>
                    <a:ln w="6350" cap="rnd">
                      <a:solidFill>
                        <a:srgbClr val="D85A3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8EE2FD51-B010-A254-F5CA-F6CDB3772AE5}"/>
                        </a:ext>
                      </a:extLst>
                    </p:cNvPr>
                    <p:cNvCxnSpPr>
                      <a:cxnSpLocks/>
                    </p:cNvCxnSpPr>
                    <p:nvPr/>
                  </p:nvCxnSpPr>
                  <p:spPr>
                    <a:xfrm>
                      <a:off x="10906125" y="4035009"/>
                      <a:ext cx="0" cy="45501"/>
                    </a:xfrm>
                    <a:prstGeom prst="line">
                      <a:avLst/>
                    </a:prstGeom>
                    <a:ln w="6350" cap="rnd">
                      <a:solidFill>
                        <a:srgbClr val="D85A30"/>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17287D20-01A1-317E-CC49-AF5EB7E0143E}"/>
                        </a:ext>
                      </a:extLst>
                    </p:cNvPr>
                    <p:cNvCxnSpPr>
                      <a:cxnSpLocks/>
                    </p:cNvCxnSpPr>
                    <p:nvPr/>
                  </p:nvCxnSpPr>
                  <p:spPr>
                    <a:xfrm>
                      <a:off x="10906125" y="4123916"/>
                      <a:ext cx="0" cy="45501"/>
                    </a:xfrm>
                    <a:prstGeom prst="line">
                      <a:avLst/>
                    </a:prstGeom>
                    <a:ln w="6350" cap="rnd">
                      <a:solidFill>
                        <a:srgbClr val="D85A3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FFB00896-277D-01C7-C25A-806F7AA65A16}"/>
                        </a:ext>
                      </a:extLst>
                    </p:cNvPr>
                    <p:cNvCxnSpPr>
                      <a:cxnSpLocks/>
                    </p:cNvCxnSpPr>
                    <p:nvPr/>
                  </p:nvCxnSpPr>
                  <p:spPr>
                    <a:xfrm>
                      <a:off x="10906125" y="4217261"/>
                      <a:ext cx="0" cy="45501"/>
                    </a:xfrm>
                    <a:prstGeom prst="line">
                      <a:avLst/>
                    </a:prstGeom>
                    <a:ln w="6350" cap="rnd">
                      <a:solidFill>
                        <a:srgbClr val="29A8DF"/>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B7FDC793-B707-4E51-97B5-4E426C25A8FE}"/>
                        </a:ext>
                      </a:extLst>
                    </p:cNvPr>
                    <p:cNvCxnSpPr>
                      <a:cxnSpLocks/>
                    </p:cNvCxnSpPr>
                    <p:nvPr/>
                  </p:nvCxnSpPr>
                  <p:spPr>
                    <a:xfrm>
                      <a:off x="10906125" y="4313139"/>
                      <a:ext cx="0" cy="45501"/>
                    </a:xfrm>
                    <a:prstGeom prst="line">
                      <a:avLst/>
                    </a:prstGeom>
                    <a:ln w="6350" cap="rnd">
                      <a:solidFill>
                        <a:srgbClr val="29A8DF"/>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300BEBF-B556-D133-352B-5706AE5A811D}"/>
                        </a:ext>
                      </a:extLst>
                    </p:cNvPr>
                    <p:cNvCxnSpPr>
                      <a:cxnSpLocks/>
                    </p:cNvCxnSpPr>
                    <p:nvPr/>
                  </p:nvCxnSpPr>
                  <p:spPr>
                    <a:xfrm>
                      <a:off x="10906125" y="4402046"/>
                      <a:ext cx="0" cy="45501"/>
                    </a:xfrm>
                    <a:prstGeom prst="line">
                      <a:avLst/>
                    </a:prstGeom>
                    <a:ln w="6350" cap="rnd">
                      <a:solidFill>
                        <a:srgbClr val="29A8DF"/>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6F951C45-9EB7-1E68-1408-8EF8DCF22DF7}"/>
                        </a:ext>
                      </a:extLst>
                    </p:cNvPr>
                    <p:cNvCxnSpPr>
                      <a:cxnSpLocks/>
                    </p:cNvCxnSpPr>
                    <p:nvPr/>
                  </p:nvCxnSpPr>
                  <p:spPr>
                    <a:xfrm>
                      <a:off x="10906125" y="4495391"/>
                      <a:ext cx="0" cy="45501"/>
                    </a:xfrm>
                    <a:prstGeom prst="line">
                      <a:avLst/>
                    </a:prstGeom>
                    <a:ln w="6350" cap="rnd">
                      <a:solidFill>
                        <a:srgbClr val="29A8DF"/>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1F63BDA0-CFD2-41CD-721B-087D55EAA082}"/>
                        </a:ext>
                      </a:extLst>
                    </p:cNvPr>
                    <p:cNvCxnSpPr>
                      <a:cxnSpLocks/>
                    </p:cNvCxnSpPr>
                    <p:nvPr/>
                  </p:nvCxnSpPr>
                  <p:spPr>
                    <a:xfrm flipH="1">
                      <a:off x="10906125" y="3870407"/>
                      <a:ext cx="40005" cy="31947"/>
                    </a:xfrm>
                    <a:prstGeom prst="line">
                      <a:avLst/>
                    </a:prstGeom>
                    <a:ln w="6350" cap="rnd">
                      <a:solidFill>
                        <a:srgbClr val="D85A30"/>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9B780AEC-A46B-BFCE-8685-A03D17B97D90}"/>
                        </a:ext>
                      </a:extLst>
                    </p:cNvPr>
                    <p:cNvCxnSpPr>
                      <a:cxnSpLocks/>
                    </p:cNvCxnSpPr>
                    <p:nvPr/>
                  </p:nvCxnSpPr>
                  <p:spPr>
                    <a:xfrm flipH="1">
                      <a:off x="10906125" y="4556789"/>
                      <a:ext cx="40005" cy="31947"/>
                    </a:xfrm>
                    <a:prstGeom prst="line">
                      <a:avLst/>
                    </a:prstGeom>
                    <a:ln w="6350" cap="rnd">
                      <a:solidFill>
                        <a:srgbClr val="29A8DF"/>
                      </a:solidFill>
                    </a:ln>
                  </p:spPr>
                  <p:style>
                    <a:lnRef idx="1">
                      <a:schemeClr val="accent1"/>
                    </a:lnRef>
                    <a:fillRef idx="0">
                      <a:schemeClr val="accent1"/>
                    </a:fillRef>
                    <a:effectRef idx="0">
                      <a:schemeClr val="accent1"/>
                    </a:effectRef>
                    <a:fontRef idx="minor">
                      <a:schemeClr val="tx1"/>
                    </a:fontRef>
                  </p:style>
                </p:cxnSp>
              </p:grpSp>
              <p:sp>
                <p:nvSpPr>
                  <p:cNvPr id="126" name="Freeform: Shape 125">
                    <a:extLst>
                      <a:ext uri="{FF2B5EF4-FFF2-40B4-BE49-F238E27FC236}">
                        <a16:creationId xmlns:a16="http://schemas.microsoft.com/office/drawing/2014/main" id="{B7C9BA52-36F2-7CFA-F69C-5B75BF30799E}"/>
                      </a:ext>
                    </a:extLst>
                  </p:cNvPr>
                  <p:cNvSpPr/>
                  <p:nvPr/>
                </p:nvSpPr>
                <p:spPr>
                  <a:xfrm>
                    <a:off x="8798475" y="5721168"/>
                    <a:ext cx="72823" cy="260629"/>
                  </a:xfrm>
                  <a:custGeom>
                    <a:avLst/>
                    <a:gdLst>
                      <a:gd name="connsiteX0" fmla="*/ 0 w 108585"/>
                      <a:gd name="connsiteY0" fmla="*/ 388620 h 388620"/>
                      <a:gd name="connsiteX1" fmla="*/ 0 w 108585"/>
                      <a:gd name="connsiteY1" fmla="*/ 0 h 388620"/>
                      <a:gd name="connsiteX2" fmla="*/ 108585 w 108585"/>
                      <a:gd name="connsiteY2" fmla="*/ 0 h 388620"/>
                      <a:gd name="connsiteX3" fmla="*/ 108585 w 108585"/>
                      <a:gd name="connsiteY3" fmla="*/ 312420 h 388620"/>
                    </a:gdLst>
                    <a:ahLst/>
                    <a:cxnLst>
                      <a:cxn ang="0">
                        <a:pos x="connsiteX0" y="connsiteY0"/>
                      </a:cxn>
                      <a:cxn ang="0">
                        <a:pos x="connsiteX1" y="connsiteY1"/>
                      </a:cxn>
                      <a:cxn ang="0">
                        <a:pos x="connsiteX2" y="connsiteY2"/>
                      </a:cxn>
                      <a:cxn ang="0">
                        <a:pos x="connsiteX3" y="connsiteY3"/>
                      </a:cxn>
                    </a:cxnLst>
                    <a:rect l="l" t="t" r="r" b="b"/>
                    <a:pathLst>
                      <a:path w="108585" h="388620">
                        <a:moveTo>
                          <a:pt x="0" y="388620"/>
                        </a:moveTo>
                        <a:lnTo>
                          <a:pt x="0" y="0"/>
                        </a:lnTo>
                        <a:lnTo>
                          <a:pt x="108585" y="0"/>
                        </a:lnTo>
                        <a:lnTo>
                          <a:pt x="108585" y="312420"/>
                        </a:lnTo>
                      </a:path>
                    </a:pathLst>
                  </a:custGeom>
                  <a:noFill/>
                  <a:ln w="6350">
                    <a:solidFill>
                      <a:srgbClr val="D85A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sp>
            <p:nvSpPr>
              <p:cNvPr id="112" name="TextBox 111">
                <a:extLst>
                  <a:ext uri="{FF2B5EF4-FFF2-40B4-BE49-F238E27FC236}">
                    <a16:creationId xmlns:a16="http://schemas.microsoft.com/office/drawing/2014/main" id="{253A4908-F7AD-669D-6791-92F034F4F8AF}"/>
                  </a:ext>
                </a:extLst>
              </p:cNvPr>
              <p:cNvSpPr txBox="1"/>
              <p:nvPr/>
            </p:nvSpPr>
            <p:spPr>
              <a:xfrm>
                <a:off x="6174893" y="4759240"/>
                <a:ext cx="1186515" cy="584774"/>
              </a:xfrm>
              <a:prstGeom prst="rect">
                <a:avLst/>
              </a:prstGeom>
              <a:noFill/>
            </p:spPr>
            <p:txBody>
              <a:bodyPr wrap="square" rtlCol="0">
                <a:spAutoFit/>
              </a:bodyPr>
              <a:lstStyle/>
              <a:p>
                <a:r>
                  <a:rPr lang="en-US" sz="1600" i="1">
                    <a:latin typeface="Open Sans" panose="020B0606030504020204" pitchFamily="34" charset="0"/>
                    <a:ea typeface="Open Sans" panose="020B0606030504020204" pitchFamily="34" charset="0"/>
                    <a:cs typeface="Open Sans" panose="020B0606030504020204" pitchFamily="34" charset="0"/>
                  </a:rPr>
                  <a:t>Fresh Air diffuser</a:t>
                </a:r>
              </a:p>
            </p:txBody>
          </p:sp>
          <p:pic>
            <p:nvPicPr>
              <p:cNvPr id="24" name="Image 0" descr="/home/claude/pv_tilted_with_legs.png">
                <a:extLst>
                  <a:ext uri="{FF2B5EF4-FFF2-40B4-BE49-F238E27FC236}">
                    <a16:creationId xmlns:a16="http://schemas.microsoft.com/office/drawing/2014/main" id="{EE4D0FFC-88CA-0417-812A-F70632270F6E}"/>
                  </a:ext>
                </a:extLst>
              </p:cNvPr>
              <p:cNvPicPr>
                <a:picLocks noChangeAspect="1"/>
              </p:cNvPicPr>
              <p:nvPr/>
            </p:nvPicPr>
            <p:blipFill>
              <a:blip r:embed="rId10"/>
              <a:stretch>
                <a:fillRect/>
              </a:stretch>
            </p:blipFill>
            <p:spPr>
              <a:xfrm>
                <a:off x="8661954" y="2405852"/>
                <a:ext cx="1649897" cy="1168677"/>
              </a:xfrm>
              <a:prstGeom prst="rect">
                <a:avLst/>
              </a:prstGeom>
            </p:spPr>
          </p:pic>
        </p:grpSp>
      </p:grpSp>
      <p:sp>
        <p:nvSpPr>
          <p:cNvPr id="5" name="Title 4">
            <a:extLst>
              <a:ext uri="{FF2B5EF4-FFF2-40B4-BE49-F238E27FC236}">
                <a16:creationId xmlns:a16="http://schemas.microsoft.com/office/drawing/2014/main" id="{424BC4C5-89D5-5578-3F6F-D9C463FB32A9}"/>
              </a:ext>
            </a:extLst>
          </p:cNvPr>
          <p:cNvSpPr>
            <a:spLocks noGrp="1"/>
          </p:cNvSpPr>
          <p:nvPr>
            <p:ph type="title"/>
          </p:nvPr>
        </p:nvSpPr>
        <p:spPr>
          <a:xfrm>
            <a:off x="838200" y="135444"/>
            <a:ext cx="10158708" cy="729577"/>
          </a:xfrm>
        </p:spPr>
        <p:txBody>
          <a:bodyPr>
            <a:normAutofit/>
          </a:bodyPr>
          <a:lstStyle/>
          <a:p>
            <a:r>
              <a:rPr lang="en-US"/>
              <a:t>Different Heating, Ventilation, Air Conditioning</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ome/claude/assets/photo_glass_tower.jpg"/>
          <p:cNvPicPr>
            <a:picLocks noChangeAspect="1"/>
          </p:cNvPicPr>
          <p:nvPr/>
        </p:nvPicPr>
        <p:blipFill>
          <a:blip r:embed="rId3"/>
          <a:src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000000">
              <a:alpha val="55000"/>
            </a:srgbClr>
          </a:solidFill>
          <a:ln/>
        </p:spPr>
        <p:txBody>
          <a:bodyPr/>
          <a:lstStyle/>
          <a:p>
            <a:endParaRPr lang="en-US" sz="2400"/>
          </a:p>
        </p:txBody>
      </p:sp>
      <p:sp>
        <p:nvSpPr>
          <p:cNvPr id="4" name="Text 1"/>
          <p:cNvSpPr/>
          <p:nvPr/>
        </p:nvSpPr>
        <p:spPr>
          <a:xfrm>
            <a:off x="731520" y="1828800"/>
            <a:ext cx="1219200" cy="975360"/>
          </a:xfrm>
          <a:prstGeom prst="rect">
            <a:avLst/>
          </a:prstGeom>
          <a:noFill/>
          <a:ln/>
        </p:spPr>
        <p:txBody>
          <a:bodyPr wrap="square" lIns="0" tIns="0" rIns="0" bIns="0" rtlCol="0" anchor="ctr"/>
          <a:lstStyle/>
          <a:p>
            <a:r>
              <a:rPr lang="en-US" sz="5600" b="1">
                <a:solidFill>
                  <a:srgbClr val="D4870E"/>
                </a:solidFill>
                <a:latin typeface="Trebuchet MS" pitchFamily="34" charset="0"/>
                <a:ea typeface="Trebuchet MS" pitchFamily="34" charset="-122"/>
                <a:cs typeface="Trebuchet MS" pitchFamily="34" charset="-120"/>
              </a:rPr>
              <a:t>4)</a:t>
            </a:r>
            <a:endParaRPr lang="en-US" sz="5600"/>
          </a:p>
        </p:txBody>
      </p:sp>
      <p:sp>
        <p:nvSpPr>
          <p:cNvPr id="5" name="Text 2"/>
          <p:cNvSpPr/>
          <p:nvPr/>
        </p:nvSpPr>
        <p:spPr>
          <a:xfrm>
            <a:off x="1828800" y="1828800"/>
            <a:ext cx="9753600" cy="1097280"/>
          </a:xfrm>
          <a:prstGeom prst="rect">
            <a:avLst/>
          </a:prstGeom>
          <a:noFill/>
          <a:ln/>
        </p:spPr>
        <p:txBody>
          <a:bodyPr wrap="square" lIns="0" tIns="0" rIns="0" bIns="0" rtlCol="0" anchor="ctr"/>
          <a:lstStyle/>
          <a:p>
            <a:r>
              <a:rPr lang="en-US" sz="5600" b="1">
                <a:solidFill>
                  <a:srgbClr val="FFFFFF"/>
                </a:solidFill>
                <a:latin typeface="Trebuchet MS" pitchFamily="34" charset="0"/>
                <a:ea typeface="Trebuchet MS" pitchFamily="34" charset="-122"/>
                <a:cs typeface="Trebuchet MS" pitchFamily="34" charset="-120"/>
              </a:rPr>
              <a:t>Codes &amp; standards</a:t>
            </a:r>
            <a:endParaRPr lang="en-US" sz="5600"/>
          </a:p>
        </p:txBody>
      </p:sp>
      <p:sp>
        <p:nvSpPr>
          <p:cNvPr id="6" name="Text 3"/>
          <p:cNvSpPr/>
          <p:nvPr/>
        </p:nvSpPr>
        <p:spPr>
          <a:xfrm>
            <a:off x="1888196" y="3169920"/>
            <a:ext cx="9753600" cy="609600"/>
          </a:xfrm>
          <a:prstGeom prst="rect">
            <a:avLst/>
          </a:prstGeom>
          <a:noFill/>
          <a:ln/>
        </p:spPr>
        <p:txBody>
          <a:bodyPr wrap="square" lIns="0" tIns="0" rIns="0" bIns="0" rtlCol="0" anchor="ctr"/>
          <a:lstStyle/>
          <a:p>
            <a:r>
              <a:rPr lang="en-US" sz="2133">
                <a:solidFill>
                  <a:srgbClr val="FFFFFF"/>
                </a:solidFill>
                <a:latin typeface="Calibri" pitchFamily="34" charset="0"/>
                <a:ea typeface="Calibri" pitchFamily="34" charset="-122"/>
                <a:cs typeface="Calibri" pitchFamily="34" charset="-120"/>
              </a:rPr>
              <a:t>Title 24 and the rules of the game.</a:t>
            </a:r>
            <a:endParaRPr lang="en-US" sz="2133"/>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Foundation Stabilizers - Foundation Repair's #1 Solution">
            <a:extLst>
              <a:ext uri="{FF2B5EF4-FFF2-40B4-BE49-F238E27FC236}">
                <a16:creationId xmlns:a16="http://schemas.microsoft.com/office/drawing/2014/main" id="{EA0DAA6F-82CF-0ABB-EE0D-CBB41C1145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24" r="11560"/>
          <a:stretch>
            <a:fillRect/>
          </a:stretch>
        </p:blipFill>
        <p:spPr bwMode="auto">
          <a:xfrm>
            <a:off x="389878" y="1176393"/>
            <a:ext cx="3948820" cy="29765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DD0C0E0-05F3-ED6D-073D-8FC2A874DF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2626" y="988953"/>
            <a:ext cx="6435642" cy="355591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CA6411C4-8B62-46E6-757C-4270891C5AEB}"/>
              </a:ext>
            </a:extLst>
          </p:cNvPr>
          <p:cNvGrpSpPr/>
          <p:nvPr/>
        </p:nvGrpSpPr>
        <p:grpSpPr>
          <a:xfrm>
            <a:off x="7749375" y="2197374"/>
            <a:ext cx="4023525" cy="3974826"/>
            <a:chOff x="7603956" y="2303188"/>
            <a:chExt cx="4023525" cy="3974826"/>
          </a:xfrm>
        </p:grpSpPr>
        <p:pic>
          <p:nvPicPr>
            <p:cNvPr id="1038" name="Picture 14" descr="2025 California Building Code, Title 24, Part 2 (Volumes 1 &amp; 2)">
              <a:extLst>
                <a:ext uri="{FF2B5EF4-FFF2-40B4-BE49-F238E27FC236}">
                  <a16:creationId xmlns:a16="http://schemas.microsoft.com/office/drawing/2014/main" id="{874EA96A-43A7-AC28-B4AC-3903010DDB3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597" t="29390"/>
            <a:stretch>
              <a:fillRect/>
            </a:stretch>
          </p:blipFill>
          <p:spPr bwMode="auto">
            <a:xfrm>
              <a:off x="7603956" y="2303188"/>
              <a:ext cx="4023525" cy="39748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5EE10AD-7E94-C194-0B8C-D44741383C12}"/>
                </a:ext>
              </a:extLst>
            </p:cNvPr>
            <p:cNvSpPr txBox="1"/>
            <p:nvPr/>
          </p:nvSpPr>
          <p:spPr>
            <a:xfrm>
              <a:off x="7770268" y="4074104"/>
              <a:ext cx="2796896" cy="369332"/>
            </a:xfrm>
            <a:prstGeom prst="rect">
              <a:avLst/>
            </a:prstGeom>
            <a:noFill/>
          </p:spPr>
          <p:txBody>
            <a:bodyPr wrap="square" rtlCol="0">
              <a:spAutoFit/>
            </a:bodyPr>
            <a:lstStyle/>
            <a:p>
              <a:r>
                <a:rPr lang="en-US">
                  <a:solidFill>
                    <a:schemeClr val="bg1"/>
                  </a:solidFill>
                </a:rPr>
                <a:t>Structural Requirements</a:t>
              </a:r>
            </a:p>
          </p:txBody>
        </p:sp>
      </p:grpSp>
      <p:sp>
        <p:nvSpPr>
          <p:cNvPr id="3" name="Slide Number Placeholder 2">
            <a:extLst>
              <a:ext uri="{FF2B5EF4-FFF2-40B4-BE49-F238E27FC236}">
                <a16:creationId xmlns:a16="http://schemas.microsoft.com/office/drawing/2014/main" id="{FB690288-84D6-47A3-E5D8-59E6A0BA11BF}"/>
              </a:ext>
            </a:extLst>
          </p:cNvPr>
          <p:cNvSpPr>
            <a:spLocks noGrp="1"/>
          </p:cNvSpPr>
          <p:nvPr>
            <p:ph type="sldNum" sz="quarter" idx="12"/>
          </p:nvPr>
        </p:nvSpPr>
        <p:spPr/>
        <p:txBody>
          <a:bodyPr/>
          <a:lstStyle/>
          <a:p>
            <a:fld id="{7D19FC8C-636F-4B61-98CC-E41B290838A8}" type="slidenum">
              <a:rPr lang="en-US" smtClean="0"/>
              <a:t>27</a:t>
            </a:fld>
            <a:endParaRPr lang="en-US"/>
          </a:p>
        </p:txBody>
      </p:sp>
      <p:sp>
        <p:nvSpPr>
          <p:cNvPr id="4" name="Title 3">
            <a:extLst>
              <a:ext uri="{FF2B5EF4-FFF2-40B4-BE49-F238E27FC236}">
                <a16:creationId xmlns:a16="http://schemas.microsoft.com/office/drawing/2014/main" id="{6788F44D-30B5-C63E-BBE4-CCFB56D03806}"/>
              </a:ext>
            </a:extLst>
          </p:cNvPr>
          <p:cNvSpPr>
            <a:spLocks noGrp="1"/>
          </p:cNvSpPr>
          <p:nvPr>
            <p:ph type="title"/>
          </p:nvPr>
        </p:nvSpPr>
        <p:spPr/>
        <p:txBody>
          <a:bodyPr/>
          <a:lstStyle/>
          <a:p>
            <a:r>
              <a:rPr lang="en-US"/>
              <a:t>What are Building Energy Codes?</a:t>
            </a:r>
          </a:p>
        </p:txBody>
      </p:sp>
      <p:grpSp>
        <p:nvGrpSpPr>
          <p:cNvPr id="25" name="Group 24">
            <a:extLst>
              <a:ext uri="{FF2B5EF4-FFF2-40B4-BE49-F238E27FC236}">
                <a16:creationId xmlns:a16="http://schemas.microsoft.com/office/drawing/2014/main" id="{466C01BF-8FF1-D672-8C8E-631BAE9896F8}"/>
              </a:ext>
            </a:extLst>
          </p:cNvPr>
          <p:cNvGrpSpPr/>
          <p:nvPr/>
        </p:nvGrpSpPr>
        <p:grpSpPr>
          <a:xfrm>
            <a:off x="838200" y="3068415"/>
            <a:ext cx="4616584" cy="3220873"/>
            <a:chOff x="853441" y="2635528"/>
            <a:chExt cx="5242560" cy="3657600"/>
          </a:xfrm>
        </p:grpSpPr>
        <p:sp>
          <p:nvSpPr>
            <p:cNvPr id="5" name="Shape 7">
              <a:extLst>
                <a:ext uri="{FF2B5EF4-FFF2-40B4-BE49-F238E27FC236}">
                  <a16:creationId xmlns:a16="http://schemas.microsoft.com/office/drawing/2014/main" id="{D6140D9A-65AA-2280-D170-DEA3867325DD}"/>
                </a:ext>
              </a:extLst>
            </p:cNvPr>
            <p:cNvSpPr/>
            <p:nvPr/>
          </p:nvSpPr>
          <p:spPr>
            <a:xfrm>
              <a:off x="853441" y="2635528"/>
              <a:ext cx="5242560" cy="3657600"/>
            </a:xfrm>
            <a:prstGeom prst="rect">
              <a:avLst/>
            </a:prstGeom>
            <a:solidFill>
              <a:srgbClr val="1B2A4A"/>
            </a:solidFill>
            <a:ln/>
            <a:effectLst>
              <a:outerShdw blurRad="38100" dist="12700" dir="8100000" algn="bl" rotWithShape="0">
                <a:srgbClr val="000000">
                  <a:alpha val="6000"/>
                </a:srgbClr>
              </a:outerShdw>
            </a:effectLst>
          </p:spPr>
          <p:txBody>
            <a:bodyPr/>
            <a:lstStyle/>
            <a:p>
              <a:endParaRPr lang="en-US" sz="2400"/>
            </a:p>
          </p:txBody>
        </p:sp>
        <p:sp>
          <p:nvSpPr>
            <p:cNvPr id="9" name="Text 8">
              <a:extLst>
                <a:ext uri="{FF2B5EF4-FFF2-40B4-BE49-F238E27FC236}">
                  <a16:creationId xmlns:a16="http://schemas.microsoft.com/office/drawing/2014/main" id="{B46188D0-E9A4-A11D-3909-D6F68AEE5EED}"/>
                </a:ext>
              </a:extLst>
            </p:cNvPr>
            <p:cNvSpPr/>
            <p:nvPr/>
          </p:nvSpPr>
          <p:spPr>
            <a:xfrm>
              <a:off x="1097281" y="2818408"/>
              <a:ext cx="4754880" cy="365760"/>
            </a:xfrm>
            <a:prstGeom prst="rect">
              <a:avLst/>
            </a:prstGeom>
            <a:noFill/>
            <a:ln/>
          </p:spPr>
          <p:txBody>
            <a:bodyPr wrap="square" lIns="0" tIns="0" rIns="0" bIns="0" rtlCol="0" anchor="ctr"/>
            <a:lstStyle/>
            <a:p>
              <a:r>
                <a:rPr lang="en-US" sz="1733" b="1">
                  <a:solidFill>
                    <a:srgbClr val="D4870E"/>
                  </a:solidFill>
                  <a:latin typeface="Trebuchet MS" pitchFamily="34" charset="0"/>
                  <a:ea typeface="Trebuchet MS" pitchFamily="34" charset="-122"/>
                  <a:cs typeface="Trebuchet MS" pitchFamily="34" charset="-120"/>
                </a:rPr>
                <a:t>Code cycle timeline</a:t>
              </a:r>
              <a:endParaRPr lang="en-US" sz="1733"/>
            </a:p>
          </p:txBody>
        </p:sp>
        <p:sp>
          <p:nvSpPr>
            <p:cNvPr id="10" name="Shape 9">
              <a:extLst>
                <a:ext uri="{FF2B5EF4-FFF2-40B4-BE49-F238E27FC236}">
                  <a16:creationId xmlns:a16="http://schemas.microsoft.com/office/drawing/2014/main" id="{F960071F-112C-23DA-3394-03726851BCD0}"/>
                </a:ext>
              </a:extLst>
            </p:cNvPr>
            <p:cNvSpPr/>
            <p:nvPr/>
          </p:nvSpPr>
          <p:spPr>
            <a:xfrm>
              <a:off x="1341121" y="3549928"/>
              <a:ext cx="219456" cy="219456"/>
            </a:xfrm>
            <a:prstGeom prst="ellipse">
              <a:avLst/>
            </a:prstGeom>
            <a:solidFill>
              <a:srgbClr val="D4870E"/>
            </a:solidFill>
            <a:ln/>
          </p:spPr>
          <p:txBody>
            <a:bodyPr/>
            <a:lstStyle/>
            <a:p>
              <a:endParaRPr lang="en-US" sz="2400"/>
            </a:p>
          </p:txBody>
        </p:sp>
        <p:sp>
          <p:nvSpPr>
            <p:cNvPr id="11" name="Shape 10">
              <a:extLst>
                <a:ext uri="{FF2B5EF4-FFF2-40B4-BE49-F238E27FC236}">
                  <a16:creationId xmlns:a16="http://schemas.microsoft.com/office/drawing/2014/main" id="{63402D88-90E3-EF3B-784C-34543D1889C6}"/>
                </a:ext>
              </a:extLst>
            </p:cNvPr>
            <p:cNvSpPr/>
            <p:nvPr/>
          </p:nvSpPr>
          <p:spPr>
            <a:xfrm>
              <a:off x="1438657" y="3769384"/>
              <a:ext cx="24384" cy="451104"/>
            </a:xfrm>
            <a:prstGeom prst="rect">
              <a:avLst/>
            </a:prstGeom>
            <a:solidFill>
              <a:srgbClr val="C8E6E1"/>
            </a:solidFill>
            <a:ln/>
          </p:spPr>
          <p:txBody>
            <a:bodyPr/>
            <a:lstStyle/>
            <a:p>
              <a:endParaRPr lang="en-US" sz="2400"/>
            </a:p>
          </p:txBody>
        </p:sp>
        <p:sp>
          <p:nvSpPr>
            <p:cNvPr id="12" name="Text 11">
              <a:extLst>
                <a:ext uri="{FF2B5EF4-FFF2-40B4-BE49-F238E27FC236}">
                  <a16:creationId xmlns:a16="http://schemas.microsoft.com/office/drawing/2014/main" id="{245FF29E-F3EA-2147-1245-41541E868F48}"/>
                </a:ext>
              </a:extLst>
            </p:cNvPr>
            <p:cNvSpPr/>
            <p:nvPr/>
          </p:nvSpPr>
          <p:spPr>
            <a:xfrm>
              <a:off x="1767841" y="3488968"/>
              <a:ext cx="792480" cy="341376"/>
            </a:xfrm>
            <a:prstGeom prst="rect">
              <a:avLst/>
            </a:prstGeom>
            <a:noFill/>
            <a:ln/>
          </p:spPr>
          <p:txBody>
            <a:bodyPr wrap="square" lIns="0" tIns="0" rIns="0" bIns="0" rtlCol="0" anchor="ctr"/>
            <a:lstStyle/>
            <a:p>
              <a:r>
                <a:rPr lang="en-US" sz="1733" b="1">
                  <a:solidFill>
                    <a:srgbClr val="FFFFFF"/>
                  </a:solidFill>
                  <a:latin typeface="Trebuchet MS" pitchFamily="34" charset="0"/>
                  <a:ea typeface="Trebuchet MS" pitchFamily="34" charset="-122"/>
                  <a:cs typeface="Trebuchet MS" pitchFamily="34" charset="-120"/>
                </a:rPr>
                <a:t>2016</a:t>
              </a:r>
              <a:endParaRPr lang="en-US" sz="1733"/>
            </a:p>
          </p:txBody>
        </p:sp>
        <p:sp>
          <p:nvSpPr>
            <p:cNvPr id="13" name="Text 12">
              <a:extLst>
                <a:ext uri="{FF2B5EF4-FFF2-40B4-BE49-F238E27FC236}">
                  <a16:creationId xmlns:a16="http://schemas.microsoft.com/office/drawing/2014/main" id="{F14E4EF1-B910-DC2F-2E02-3596AB1BCAFF}"/>
                </a:ext>
              </a:extLst>
            </p:cNvPr>
            <p:cNvSpPr/>
            <p:nvPr/>
          </p:nvSpPr>
          <p:spPr>
            <a:xfrm>
              <a:off x="2621281" y="3488968"/>
              <a:ext cx="3291840" cy="341376"/>
            </a:xfrm>
            <a:prstGeom prst="rect">
              <a:avLst/>
            </a:prstGeom>
            <a:noFill/>
            <a:ln/>
          </p:spPr>
          <p:txBody>
            <a:bodyPr wrap="square" lIns="0" tIns="0" rIns="0" bIns="0" rtlCol="0" anchor="ctr"/>
            <a:lstStyle/>
            <a:p>
              <a:r>
                <a:rPr lang="en-US" sz="1333">
                  <a:solidFill>
                    <a:srgbClr val="C8E6E1"/>
                  </a:solidFill>
                  <a:latin typeface="Calibri" pitchFamily="34" charset="0"/>
                  <a:ea typeface="Calibri" pitchFamily="34" charset="-122"/>
                  <a:cs typeface="Calibri" pitchFamily="34" charset="-120"/>
                </a:rPr>
                <a:t>First all-electric-ready</a:t>
              </a:r>
              <a:endParaRPr lang="en-US" sz="1333"/>
            </a:p>
          </p:txBody>
        </p:sp>
        <p:sp>
          <p:nvSpPr>
            <p:cNvPr id="14" name="Shape 13">
              <a:extLst>
                <a:ext uri="{FF2B5EF4-FFF2-40B4-BE49-F238E27FC236}">
                  <a16:creationId xmlns:a16="http://schemas.microsoft.com/office/drawing/2014/main" id="{CE52E3D4-E605-E5E5-B259-A294068E59C9}"/>
                </a:ext>
              </a:extLst>
            </p:cNvPr>
            <p:cNvSpPr/>
            <p:nvPr/>
          </p:nvSpPr>
          <p:spPr>
            <a:xfrm>
              <a:off x="1341121" y="4220488"/>
              <a:ext cx="219456" cy="219456"/>
            </a:xfrm>
            <a:prstGeom prst="ellipse">
              <a:avLst/>
            </a:prstGeom>
            <a:solidFill>
              <a:srgbClr val="D4870E"/>
            </a:solidFill>
            <a:ln/>
          </p:spPr>
          <p:txBody>
            <a:bodyPr/>
            <a:lstStyle/>
            <a:p>
              <a:endParaRPr lang="en-US" sz="2400"/>
            </a:p>
          </p:txBody>
        </p:sp>
        <p:sp>
          <p:nvSpPr>
            <p:cNvPr id="15" name="Shape 14">
              <a:extLst>
                <a:ext uri="{FF2B5EF4-FFF2-40B4-BE49-F238E27FC236}">
                  <a16:creationId xmlns:a16="http://schemas.microsoft.com/office/drawing/2014/main" id="{86E511D9-5508-32AE-70E0-8F3EC35A2A5A}"/>
                </a:ext>
              </a:extLst>
            </p:cNvPr>
            <p:cNvSpPr/>
            <p:nvPr/>
          </p:nvSpPr>
          <p:spPr>
            <a:xfrm>
              <a:off x="1438657" y="4439944"/>
              <a:ext cx="24384" cy="451104"/>
            </a:xfrm>
            <a:prstGeom prst="rect">
              <a:avLst/>
            </a:prstGeom>
            <a:solidFill>
              <a:srgbClr val="C8E6E1"/>
            </a:solidFill>
            <a:ln/>
          </p:spPr>
          <p:txBody>
            <a:bodyPr/>
            <a:lstStyle/>
            <a:p>
              <a:endParaRPr lang="en-US" sz="2400"/>
            </a:p>
          </p:txBody>
        </p:sp>
        <p:sp>
          <p:nvSpPr>
            <p:cNvPr id="16" name="Text 15">
              <a:extLst>
                <a:ext uri="{FF2B5EF4-FFF2-40B4-BE49-F238E27FC236}">
                  <a16:creationId xmlns:a16="http://schemas.microsoft.com/office/drawing/2014/main" id="{ED25C212-3517-6758-606B-1F179524908C}"/>
                </a:ext>
              </a:extLst>
            </p:cNvPr>
            <p:cNvSpPr/>
            <p:nvPr/>
          </p:nvSpPr>
          <p:spPr>
            <a:xfrm>
              <a:off x="1767841" y="4159528"/>
              <a:ext cx="792480" cy="341376"/>
            </a:xfrm>
            <a:prstGeom prst="rect">
              <a:avLst/>
            </a:prstGeom>
            <a:noFill/>
            <a:ln/>
          </p:spPr>
          <p:txBody>
            <a:bodyPr wrap="square" lIns="0" tIns="0" rIns="0" bIns="0" rtlCol="0" anchor="ctr"/>
            <a:lstStyle/>
            <a:p>
              <a:r>
                <a:rPr lang="en-US" sz="1733" b="1">
                  <a:solidFill>
                    <a:srgbClr val="FFFFFF"/>
                  </a:solidFill>
                  <a:latin typeface="Trebuchet MS" pitchFamily="34" charset="0"/>
                  <a:ea typeface="Trebuchet MS" pitchFamily="34" charset="-122"/>
                  <a:cs typeface="Trebuchet MS" pitchFamily="34" charset="-120"/>
                </a:rPr>
                <a:t>2019</a:t>
              </a:r>
              <a:endParaRPr lang="en-US" sz="1733"/>
            </a:p>
          </p:txBody>
        </p:sp>
        <p:sp>
          <p:nvSpPr>
            <p:cNvPr id="17" name="Text 16">
              <a:extLst>
                <a:ext uri="{FF2B5EF4-FFF2-40B4-BE49-F238E27FC236}">
                  <a16:creationId xmlns:a16="http://schemas.microsoft.com/office/drawing/2014/main" id="{7ABF1BA8-FEF5-C941-A1FA-7877FF6B2BA3}"/>
                </a:ext>
              </a:extLst>
            </p:cNvPr>
            <p:cNvSpPr/>
            <p:nvPr/>
          </p:nvSpPr>
          <p:spPr>
            <a:xfrm>
              <a:off x="2621281" y="4159528"/>
              <a:ext cx="3291840" cy="341376"/>
            </a:xfrm>
            <a:prstGeom prst="rect">
              <a:avLst/>
            </a:prstGeom>
            <a:noFill/>
            <a:ln/>
          </p:spPr>
          <p:txBody>
            <a:bodyPr wrap="square" lIns="0" tIns="0" rIns="0" bIns="0" rtlCol="0" anchor="ctr"/>
            <a:lstStyle/>
            <a:p>
              <a:r>
                <a:rPr lang="en-US" sz="1333">
                  <a:solidFill>
                    <a:srgbClr val="C8E6E1"/>
                  </a:solidFill>
                  <a:latin typeface="Calibri" pitchFamily="34" charset="0"/>
                  <a:ea typeface="Calibri" pitchFamily="34" charset="-122"/>
                  <a:cs typeface="Calibri" pitchFamily="34" charset="-120"/>
                </a:rPr>
                <a:t>Mandatory rooftop solar (res)</a:t>
              </a:r>
              <a:endParaRPr lang="en-US" sz="1333"/>
            </a:p>
          </p:txBody>
        </p:sp>
        <p:sp>
          <p:nvSpPr>
            <p:cNvPr id="18" name="Shape 17">
              <a:extLst>
                <a:ext uri="{FF2B5EF4-FFF2-40B4-BE49-F238E27FC236}">
                  <a16:creationId xmlns:a16="http://schemas.microsoft.com/office/drawing/2014/main" id="{05C9D858-38DC-4BAF-22B7-372721B0AE04}"/>
                </a:ext>
              </a:extLst>
            </p:cNvPr>
            <p:cNvSpPr/>
            <p:nvPr/>
          </p:nvSpPr>
          <p:spPr>
            <a:xfrm>
              <a:off x="1341121" y="4891048"/>
              <a:ext cx="219456" cy="219456"/>
            </a:xfrm>
            <a:prstGeom prst="ellipse">
              <a:avLst/>
            </a:prstGeom>
            <a:solidFill>
              <a:srgbClr val="D4870E"/>
            </a:solidFill>
            <a:ln/>
          </p:spPr>
          <p:txBody>
            <a:bodyPr/>
            <a:lstStyle/>
            <a:p>
              <a:endParaRPr lang="en-US" sz="2400"/>
            </a:p>
          </p:txBody>
        </p:sp>
        <p:sp>
          <p:nvSpPr>
            <p:cNvPr id="19" name="Shape 18">
              <a:extLst>
                <a:ext uri="{FF2B5EF4-FFF2-40B4-BE49-F238E27FC236}">
                  <a16:creationId xmlns:a16="http://schemas.microsoft.com/office/drawing/2014/main" id="{02E923EB-1A03-B3EE-F471-05F40B1100EF}"/>
                </a:ext>
              </a:extLst>
            </p:cNvPr>
            <p:cNvSpPr/>
            <p:nvPr/>
          </p:nvSpPr>
          <p:spPr>
            <a:xfrm>
              <a:off x="1438657" y="5110504"/>
              <a:ext cx="24384" cy="451104"/>
            </a:xfrm>
            <a:prstGeom prst="rect">
              <a:avLst/>
            </a:prstGeom>
            <a:solidFill>
              <a:srgbClr val="C8E6E1"/>
            </a:solidFill>
            <a:ln/>
          </p:spPr>
          <p:txBody>
            <a:bodyPr/>
            <a:lstStyle/>
            <a:p>
              <a:endParaRPr lang="en-US" sz="2400"/>
            </a:p>
          </p:txBody>
        </p:sp>
        <p:sp>
          <p:nvSpPr>
            <p:cNvPr id="20" name="Text 19">
              <a:extLst>
                <a:ext uri="{FF2B5EF4-FFF2-40B4-BE49-F238E27FC236}">
                  <a16:creationId xmlns:a16="http://schemas.microsoft.com/office/drawing/2014/main" id="{C57BFD33-C9C3-BA0E-03A9-20E378C62CD2}"/>
                </a:ext>
              </a:extLst>
            </p:cNvPr>
            <p:cNvSpPr/>
            <p:nvPr/>
          </p:nvSpPr>
          <p:spPr>
            <a:xfrm>
              <a:off x="1767841" y="4830088"/>
              <a:ext cx="792480" cy="341376"/>
            </a:xfrm>
            <a:prstGeom prst="rect">
              <a:avLst/>
            </a:prstGeom>
            <a:noFill/>
            <a:ln/>
          </p:spPr>
          <p:txBody>
            <a:bodyPr wrap="square" lIns="0" tIns="0" rIns="0" bIns="0" rtlCol="0" anchor="ctr"/>
            <a:lstStyle/>
            <a:p>
              <a:r>
                <a:rPr lang="en-US" sz="1733" b="1">
                  <a:solidFill>
                    <a:srgbClr val="FFFFFF"/>
                  </a:solidFill>
                  <a:latin typeface="Trebuchet MS" pitchFamily="34" charset="0"/>
                  <a:ea typeface="Trebuchet MS" pitchFamily="34" charset="-122"/>
                  <a:cs typeface="Trebuchet MS" pitchFamily="34" charset="-120"/>
                </a:rPr>
                <a:t>2022</a:t>
              </a:r>
              <a:endParaRPr lang="en-US" sz="1733"/>
            </a:p>
          </p:txBody>
        </p:sp>
        <p:sp>
          <p:nvSpPr>
            <p:cNvPr id="21" name="Text 20">
              <a:extLst>
                <a:ext uri="{FF2B5EF4-FFF2-40B4-BE49-F238E27FC236}">
                  <a16:creationId xmlns:a16="http://schemas.microsoft.com/office/drawing/2014/main" id="{45F509AE-2F6D-1C7C-FF07-CF4F2367C143}"/>
                </a:ext>
              </a:extLst>
            </p:cNvPr>
            <p:cNvSpPr/>
            <p:nvPr/>
          </p:nvSpPr>
          <p:spPr>
            <a:xfrm>
              <a:off x="2621281" y="4830088"/>
              <a:ext cx="3291840" cy="341376"/>
            </a:xfrm>
            <a:prstGeom prst="rect">
              <a:avLst/>
            </a:prstGeom>
            <a:noFill/>
            <a:ln/>
          </p:spPr>
          <p:txBody>
            <a:bodyPr wrap="square" lIns="0" tIns="0" rIns="0" bIns="0" rtlCol="0" anchor="ctr"/>
            <a:lstStyle/>
            <a:p>
              <a:r>
                <a:rPr lang="en-US" sz="1333">
                  <a:solidFill>
                    <a:srgbClr val="C8E6E1"/>
                  </a:solidFill>
                  <a:latin typeface="Calibri" pitchFamily="34" charset="0"/>
                  <a:ea typeface="Calibri" pitchFamily="34" charset="-122"/>
                  <a:cs typeface="Calibri" pitchFamily="34" charset="-120"/>
                </a:rPr>
                <a:t>Heat pump baseline, battery-ready</a:t>
              </a:r>
              <a:endParaRPr lang="en-US" sz="1333"/>
            </a:p>
          </p:txBody>
        </p:sp>
        <p:sp>
          <p:nvSpPr>
            <p:cNvPr id="22" name="Shape 21">
              <a:extLst>
                <a:ext uri="{FF2B5EF4-FFF2-40B4-BE49-F238E27FC236}">
                  <a16:creationId xmlns:a16="http://schemas.microsoft.com/office/drawing/2014/main" id="{E45105F4-FD18-B576-26DD-9407511A919A}"/>
                </a:ext>
              </a:extLst>
            </p:cNvPr>
            <p:cNvSpPr/>
            <p:nvPr/>
          </p:nvSpPr>
          <p:spPr>
            <a:xfrm>
              <a:off x="1341121" y="5561608"/>
              <a:ext cx="219456" cy="219456"/>
            </a:xfrm>
            <a:prstGeom prst="ellipse">
              <a:avLst/>
            </a:prstGeom>
            <a:solidFill>
              <a:srgbClr val="D4870E"/>
            </a:solidFill>
            <a:ln/>
          </p:spPr>
          <p:txBody>
            <a:bodyPr/>
            <a:lstStyle/>
            <a:p>
              <a:endParaRPr lang="en-US" sz="2400"/>
            </a:p>
          </p:txBody>
        </p:sp>
        <p:sp>
          <p:nvSpPr>
            <p:cNvPr id="23" name="Text 22">
              <a:extLst>
                <a:ext uri="{FF2B5EF4-FFF2-40B4-BE49-F238E27FC236}">
                  <a16:creationId xmlns:a16="http://schemas.microsoft.com/office/drawing/2014/main" id="{558A4550-E145-C964-D708-3B7DED49DE9A}"/>
                </a:ext>
              </a:extLst>
            </p:cNvPr>
            <p:cNvSpPr/>
            <p:nvPr/>
          </p:nvSpPr>
          <p:spPr>
            <a:xfrm>
              <a:off x="1767841" y="5500648"/>
              <a:ext cx="792480" cy="341376"/>
            </a:xfrm>
            <a:prstGeom prst="rect">
              <a:avLst/>
            </a:prstGeom>
            <a:noFill/>
            <a:ln/>
          </p:spPr>
          <p:txBody>
            <a:bodyPr wrap="square" lIns="0" tIns="0" rIns="0" bIns="0" rtlCol="0" anchor="ctr"/>
            <a:lstStyle/>
            <a:p>
              <a:r>
                <a:rPr lang="en-US" sz="1733" b="1">
                  <a:solidFill>
                    <a:srgbClr val="FFFFFF"/>
                  </a:solidFill>
                  <a:latin typeface="Trebuchet MS" pitchFamily="34" charset="0"/>
                  <a:ea typeface="Trebuchet MS" pitchFamily="34" charset="-122"/>
                  <a:cs typeface="Trebuchet MS" pitchFamily="34" charset="-120"/>
                </a:rPr>
                <a:t>2025</a:t>
              </a:r>
              <a:endParaRPr lang="en-US" sz="1733"/>
            </a:p>
          </p:txBody>
        </p:sp>
        <p:sp>
          <p:nvSpPr>
            <p:cNvPr id="24" name="Text 23">
              <a:extLst>
                <a:ext uri="{FF2B5EF4-FFF2-40B4-BE49-F238E27FC236}">
                  <a16:creationId xmlns:a16="http://schemas.microsoft.com/office/drawing/2014/main" id="{1E407DEB-D1B8-8E01-37E2-349E88967C94}"/>
                </a:ext>
              </a:extLst>
            </p:cNvPr>
            <p:cNvSpPr/>
            <p:nvPr/>
          </p:nvSpPr>
          <p:spPr>
            <a:xfrm>
              <a:off x="2621281" y="5500648"/>
              <a:ext cx="3291840" cy="341376"/>
            </a:xfrm>
            <a:prstGeom prst="rect">
              <a:avLst/>
            </a:prstGeom>
            <a:noFill/>
            <a:ln/>
          </p:spPr>
          <p:txBody>
            <a:bodyPr wrap="square" lIns="0" tIns="0" rIns="0" bIns="0" rtlCol="0" anchor="ctr"/>
            <a:lstStyle/>
            <a:p>
              <a:r>
                <a:rPr lang="en-US" sz="1333">
                  <a:solidFill>
                    <a:srgbClr val="C8E6E1"/>
                  </a:solidFill>
                  <a:latin typeface="Calibri" pitchFamily="34" charset="0"/>
                  <a:ea typeface="Calibri" pitchFamily="34" charset="-122"/>
                  <a:cs typeface="Calibri" pitchFamily="34" charset="-120"/>
                </a:rPr>
                <a:t>Current — updated envelope, electric-preferred</a:t>
              </a:r>
              <a:endParaRPr lang="en-US" sz="1333"/>
            </a:p>
          </p:txBody>
        </p:sp>
      </p:grpSp>
    </p:spTree>
    <p:extLst>
      <p:ext uri="{BB962C8B-B14F-4D97-AF65-F5344CB8AC3E}">
        <p14:creationId xmlns:p14="http://schemas.microsoft.com/office/powerpoint/2010/main" val="233294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87223-5782-D28F-9097-609777A980E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04B10F-1B62-0B45-E49C-C569C1E0B208}"/>
              </a:ext>
            </a:extLst>
          </p:cNvPr>
          <p:cNvSpPr>
            <a:spLocks noGrp="1"/>
          </p:cNvSpPr>
          <p:nvPr>
            <p:ph type="sldNum" sz="quarter" idx="12"/>
          </p:nvPr>
        </p:nvSpPr>
        <p:spPr/>
        <p:txBody>
          <a:bodyPr/>
          <a:lstStyle/>
          <a:p>
            <a:fld id="{7D19FC8C-636F-4B61-98CC-E41B290838A8}" type="slidenum">
              <a:rPr lang="en-US" smtClean="0"/>
              <a:pPr/>
              <a:t>28</a:t>
            </a:fld>
            <a:endParaRPr lang="en-US"/>
          </a:p>
        </p:txBody>
      </p:sp>
      <p:sp>
        <p:nvSpPr>
          <p:cNvPr id="2" name="Title 1">
            <a:extLst>
              <a:ext uri="{FF2B5EF4-FFF2-40B4-BE49-F238E27FC236}">
                <a16:creationId xmlns:a16="http://schemas.microsoft.com/office/drawing/2014/main" id="{792E4ECA-8407-7011-C705-0038D35D87F0}"/>
              </a:ext>
            </a:extLst>
          </p:cNvPr>
          <p:cNvSpPr>
            <a:spLocks noGrp="1"/>
          </p:cNvSpPr>
          <p:nvPr>
            <p:ph type="title"/>
          </p:nvPr>
        </p:nvSpPr>
        <p:spPr/>
        <p:txBody>
          <a:bodyPr/>
          <a:lstStyle/>
          <a:p>
            <a:r>
              <a:rPr lang="en-US"/>
              <a:t>Part 6 – California Energy Code </a:t>
            </a:r>
          </a:p>
        </p:txBody>
      </p:sp>
      <p:pic>
        <p:nvPicPr>
          <p:cNvPr id="5" name="Picture 4">
            <a:extLst>
              <a:ext uri="{FF2B5EF4-FFF2-40B4-BE49-F238E27FC236}">
                <a16:creationId xmlns:a16="http://schemas.microsoft.com/office/drawing/2014/main" id="{10E34845-1580-17E8-2B37-3C9EBD50A2BF}"/>
              </a:ext>
            </a:extLst>
          </p:cNvPr>
          <p:cNvPicPr>
            <a:picLocks noChangeAspect="1"/>
          </p:cNvPicPr>
          <p:nvPr/>
        </p:nvPicPr>
        <p:blipFill>
          <a:blip r:embed="rId3"/>
          <a:srcRect l="2172" t="21497" r="67559" b="37190"/>
          <a:stretch>
            <a:fillRect/>
          </a:stretch>
        </p:blipFill>
        <p:spPr>
          <a:xfrm>
            <a:off x="420258" y="4817194"/>
            <a:ext cx="1881503" cy="1364480"/>
          </a:xfrm>
          <a:prstGeom prst="roundRect">
            <a:avLst/>
          </a:prstGeom>
          <a:ln>
            <a:solidFill>
              <a:schemeClr val="bg1">
                <a:lumMod val="65000"/>
              </a:schemeClr>
            </a:solidFill>
          </a:ln>
        </p:spPr>
      </p:pic>
      <p:pic>
        <p:nvPicPr>
          <p:cNvPr id="8" name="Picture 7">
            <a:extLst>
              <a:ext uri="{FF2B5EF4-FFF2-40B4-BE49-F238E27FC236}">
                <a16:creationId xmlns:a16="http://schemas.microsoft.com/office/drawing/2014/main" id="{DAA0511D-9F28-5452-6DCE-F810E5348867}"/>
              </a:ext>
            </a:extLst>
          </p:cNvPr>
          <p:cNvPicPr>
            <a:picLocks noChangeAspect="1"/>
          </p:cNvPicPr>
          <p:nvPr/>
        </p:nvPicPr>
        <p:blipFill>
          <a:blip r:embed="rId3"/>
          <a:srcRect l="36277" t="21114" r="36138" b="39656"/>
          <a:stretch>
            <a:fillRect/>
          </a:stretch>
        </p:blipFill>
        <p:spPr>
          <a:xfrm>
            <a:off x="2365063" y="4789483"/>
            <a:ext cx="1836457" cy="1387698"/>
          </a:xfrm>
          <a:prstGeom prst="roundRect">
            <a:avLst/>
          </a:prstGeom>
          <a:ln>
            <a:solidFill>
              <a:schemeClr val="bg1">
                <a:lumMod val="65000"/>
              </a:schemeClr>
            </a:solidFill>
          </a:ln>
        </p:spPr>
      </p:pic>
      <p:pic>
        <p:nvPicPr>
          <p:cNvPr id="10" name="Picture 9">
            <a:extLst>
              <a:ext uri="{FF2B5EF4-FFF2-40B4-BE49-F238E27FC236}">
                <a16:creationId xmlns:a16="http://schemas.microsoft.com/office/drawing/2014/main" id="{90EA9863-54C4-F3C2-71E4-26D3B91B4531}"/>
              </a:ext>
            </a:extLst>
          </p:cNvPr>
          <p:cNvPicPr>
            <a:picLocks noChangeAspect="1"/>
          </p:cNvPicPr>
          <p:nvPr/>
        </p:nvPicPr>
        <p:blipFill>
          <a:blip r:embed="rId3"/>
          <a:srcRect l="67076" t="20919" r="2021" b="38485"/>
          <a:stretch>
            <a:fillRect/>
          </a:stretch>
        </p:blipFill>
        <p:spPr>
          <a:xfrm>
            <a:off x="4264822" y="4789483"/>
            <a:ext cx="1993416" cy="1391376"/>
          </a:xfrm>
          <a:prstGeom prst="roundRect">
            <a:avLst/>
          </a:prstGeom>
          <a:ln>
            <a:solidFill>
              <a:schemeClr val="bg1">
                <a:lumMod val="65000"/>
              </a:schemeClr>
            </a:solidFill>
          </a:ln>
        </p:spPr>
      </p:pic>
      <p:pic>
        <p:nvPicPr>
          <p:cNvPr id="12" name="Picture 11">
            <a:extLst>
              <a:ext uri="{FF2B5EF4-FFF2-40B4-BE49-F238E27FC236}">
                <a16:creationId xmlns:a16="http://schemas.microsoft.com/office/drawing/2014/main" id="{E87E7DD1-0713-1506-CE0F-032FABB7A7F1}"/>
              </a:ext>
            </a:extLst>
          </p:cNvPr>
          <p:cNvPicPr>
            <a:picLocks noChangeAspect="1"/>
          </p:cNvPicPr>
          <p:nvPr/>
        </p:nvPicPr>
        <p:blipFill>
          <a:blip r:embed="rId3"/>
          <a:srcRect l="4025" t="60770" r="69116"/>
          <a:stretch>
            <a:fillRect/>
          </a:stretch>
        </p:blipFill>
        <p:spPr>
          <a:xfrm>
            <a:off x="6321540" y="4789482"/>
            <a:ext cx="1757161" cy="1363665"/>
          </a:xfrm>
          <a:prstGeom prst="roundRect">
            <a:avLst/>
          </a:prstGeom>
          <a:ln>
            <a:solidFill>
              <a:schemeClr val="bg1">
                <a:lumMod val="65000"/>
              </a:schemeClr>
            </a:solidFill>
          </a:ln>
        </p:spPr>
      </p:pic>
      <p:pic>
        <p:nvPicPr>
          <p:cNvPr id="14" name="Picture 13">
            <a:extLst>
              <a:ext uri="{FF2B5EF4-FFF2-40B4-BE49-F238E27FC236}">
                <a16:creationId xmlns:a16="http://schemas.microsoft.com/office/drawing/2014/main" id="{2592D4E0-B7B8-B649-6C21-411F080D1316}"/>
              </a:ext>
            </a:extLst>
          </p:cNvPr>
          <p:cNvPicPr>
            <a:picLocks noChangeAspect="1"/>
          </p:cNvPicPr>
          <p:nvPr/>
        </p:nvPicPr>
        <p:blipFill>
          <a:blip r:embed="rId3"/>
          <a:srcRect l="36795" t="62491" r="37279"/>
          <a:stretch>
            <a:fillRect/>
          </a:stretch>
        </p:blipFill>
        <p:spPr>
          <a:xfrm>
            <a:off x="8142003" y="4789482"/>
            <a:ext cx="1773942" cy="1363665"/>
          </a:xfrm>
          <a:prstGeom prst="roundRect">
            <a:avLst/>
          </a:prstGeom>
          <a:ln>
            <a:solidFill>
              <a:schemeClr val="bg1">
                <a:lumMod val="65000"/>
              </a:schemeClr>
            </a:solidFill>
          </a:ln>
        </p:spPr>
      </p:pic>
      <p:pic>
        <p:nvPicPr>
          <p:cNvPr id="16" name="Picture 15">
            <a:extLst>
              <a:ext uri="{FF2B5EF4-FFF2-40B4-BE49-F238E27FC236}">
                <a16:creationId xmlns:a16="http://schemas.microsoft.com/office/drawing/2014/main" id="{11484997-D16D-53E3-DE83-51C796ACC763}"/>
              </a:ext>
            </a:extLst>
          </p:cNvPr>
          <p:cNvPicPr>
            <a:picLocks noChangeAspect="1"/>
          </p:cNvPicPr>
          <p:nvPr/>
        </p:nvPicPr>
        <p:blipFill>
          <a:blip r:embed="rId3"/>
          <a:srcRect l="69358" t="61515" r="4418"/>
          <a:stretch>
            <a:fillRect/>
          </a:stretch>
        </p:blipFill>
        <p:spPr>
          <a:xfrm>
            <a:off x="9979247" y="4793991"/>
            <a:ext cx="1757161" cy="1370106"/>
          </a:xfrm>
          <a:prstGeom prst="roundRect">
            <a:avLst/>
          </a:prstGeom>
          <a:ln>
            <a:solidFill>
              <a:schemeClr val="bg1">
                <a:lumMod val="65000"/>
              </a:schemeClr>
            </a:solidFill>
          </a:ln>
        </p:spPr>
      </p:pic>
      <p:sp>
        <p:nvSpPr>
          <p:cNvPr id="19" name="Rectangle: Rounded Corners 18">
            <a:extLst>
              <a:ext uri="{FF2B5EF4-FFF2-40B4-BE49-F238E27FC236}">
                <a16:creationId xmlns:a16="http://schemas.microsoft.com/office/drawing/2014/main" id="{74498095-181B-6C23-A674-482871C6EA2E}"/>
              </a:ext>
            </a:extLst>
          </p:cNvPr>
          <p:cNvSpPr/>
          <p:nvPr/>
        </p:nvSpPr>
        <p:spPr>
          <a:xfrm>
            <a:off x="1190630" y="1178416"/>
            <a:ext cx="4293142" cy="150805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57AB7574-4A88-7CDD-73EF-FBB7556B1C4E}"/>
              </a:ext>
            </a:extLst>
          </p:cNvPr>
          <p:cNvCxnSpPr>
            <a:cxnSpLocks/>
            <a:stCxn id="19" idx="1"/>
          </p:cNvCxnSpPr>
          <p:nvPr/>
        </p:nvCxnSpPr>
        <p:spPr>
          <a:xfrm flipH="1" flipV="1">
            <a:off x="-10510" y="1926729"/>
            <a:ext cx="1201140" cy="571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29A5832-8A70-1F90-CB6D-210A26E58420}"/>
              </a:ext>
            </a:extLst>
          </p:cNvPr>
          <p:cNvSpPr txBox="1"/>
          <p:nvPr/>
        </p:nvSpPr>
        <p:spPr>
          <a:xfrm>
            <a:off x="1166981" y="1265010"/>
            <a:ext cx="4183117" cy="1323439"/>
          </a:xfrm>
          <a:prstGeom prst="rect">
            <a:avLst/>
          </a:prstGeom>
          <a:noFill/>
        </p:spPr>
        <p:txBody>
          <a:bodyPr wrap="square" rtlCol="0">
            <a:spAutoFit/>
          </a:bodyPr>
          <a:lstStyle/>
          <a:p>
            <a:pPr algn="ctr"/>
            <a:r>
              <a:rPr lang="en-US" sz="1600">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California's Energy Efficiency Standards for Residential and Nonresidential Buildings. It establishes energy efficiency requirements for new construction and alterations to existing buildings.</a:t>
            </a:r>
            <a:endParaRPr lang="en-US" sz="14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7" name="Rectangle: Rounded Corners 26">
            <a:extLst>
              <a:ext uri="{FF2B5EF4-FFF2-40B4-BE49-F238E27FC236}">
                <a16:creationId xmlns:a16="http://schemas.microsoft.com/office/drawing/2014/main" id="{FD80AAA8-FFD2-5366-501A-35971259A1DC}"/>
              </a:ext>
            </a:extLst>
          </p:cNvPr>
          <p:cNvSpPr/>
          <p:nvPr/>
        </p:nvSpPr>
        <p:spPr>
          <a:xfrm>
            <a:off x="1166981" y="2885174"/>
            <a:ext cx="4316791" cy="166995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1E18DB44-6FA7-924B-12EB-DC253216C691}"/>
              </a:ext>
            </a:extLst>
          </p:cNvPr>
          <p:cNvCxnSpPr>
            <a:cxnSpLocks/>
            <a:stCxn id="27" idx="1"/>
          </p:cNvCxnSpPr>
          <p:nvPr/>
        </p:nvCxnSpPr>
        <p:spPr>
          <a:xfrm flipH="1">
            <a:off x="-10510" y="3720152"/>
            <a:ext cx="117749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E2E99F8-D7E1-E3F2-24CD-A2C39826EFFB}"/>
              </a:ext>
            </a:extLst>
          </p:cNvPr>
          <p:cNvSpPr txBox="1"/>
          <p:nvPr/>
        </p:nvSpPr>
        <p:spPr>
          <a:xfrm>
            <a:off x="1305911" y="2912884"/>
            <a:ext cx="4025628" cy="1569660"/>
          </a:xfrm>
          <a:prstGeom prst="rect">
            <a:avLst/>
          </a:prstGeom>
          <a:noFill/>
        </p:spPr>
        <p:txBody>
          <a:bodyPr wrap="square" rtlCol="0">
            <a:spAutoFit/>
          </a:bodyPr>
          <a:lstStyle/>
          <a:p>
            <a:pPr algn="ctr"/>
            <a:r>
              <a:rPr lang="en-US" sz="1600" b="1">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Primary Goals</a:t>
            </a:r>
          </a:p>
          <a:p>
            <a:endParaRPr lang="en-US" sz="1600" b="1">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endParaRPr>
          </a:p>
          <a:p>
            <a:r>
              <a:rPr lang="en-US" sz="160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sym typeface="Wingdings" panose="05000000000000000000" pitchFamily="2" charset="2"/>
              </a:rPr>
              <a:t></a:t>
            </a:r>
            <a:r>
              <a:rPr lang="en-US" sz="1600">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sym typeface="Wingdings" panose="05000000000000000000" pitchFamily="2" charset="2"/>
              </a:rPr>
              <a:t> </a:t>
            </a:r>
            <a:r>
              <a:rPr lang="en-US" sz="1600">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Reduce energy consumption</a:t>
            </a:r>
          </a:p>
          <a:p>
            <a:r>
              <a:rPr lang="en-US" sz="160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sym typeface="Wingdings" panose="05000000000000000000" pitchFamily="2" charset="2"/>
              </a:rPr>
              <a:t></a:t>
            </a:r>
            <a:r>
              <a:rPr lang="en-US" sz="1600">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sym typeface="Wingdings" panose="05000000000000000000" pitchFamily="2" charset="2"/>
              </a:rPr>
              <a:t> </a:t>
            </a:r>
            <a:r>
              <a:rPr lang="en-US" sz="1600">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Lower greenhouse gas emissions</a:t>
            </a:r>
          </a:p>
          <a:p>
            <a:r>
              <a:rPr lang="en-US" sz="160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sym typeface="Wingdings" panose="05000000000000000000" pitchFamily="2" charset="2"/>
              </a:rPr>
              <a:t></a:t>
            </a:r>
            <a:r>
              <a:rPr lang="en-US" sz="1600">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sym typeface="Wingdings" panose="05000000000000000000" pitchFamily="2" charset="2"/>
              </a:rPr>
              <a:t> </a:t>
            </a:r>
            <a:r>
              <a:rPr lang="en-US" sz="1600">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Improve building performance</a:t>
            </a:r>
          </a:p>
          <a:p>
            <a:r>
              <a:rPr lang="en-US" sz="160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sym typeface="Wingdings" panose="05000000000000000000" pitchFamily="2" charset="2"/>
              </a:rPr>
              <a:t></a:t>
            </a:r>
            <a:r>
              <a:rPr lang="en-US" sz="1600">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sym typeface="Wingdings" panose="05000000000000000000" pitchFamily="2" charset="2"/>
              </a:rPr>
              <a:t> </a:t>
            </a:r>
            <a:r>
              <a:rPr lang="en-US" sz="1600">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Reduce utility costs for occupants</a:t>
            </a:r>
            <a:endParaRPr lang="en-US" sz="14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6" name="Rectangle: Rounded Corners 35">
            <a:extLst>
              <a:ext uri="{FF2B5EF4-FFF2-40B4-BE49-F238E27FC236}">
                <a16:creationId xmlns:a16="http://schemas.microsoft.com/office/drawing/2014/main" id="{74E2ED7C-FCE8-906D-FD8F-DB9858CD9250}"/>
              </a:ext>
            </a:extLst>
          </p:cNvPr>
          <p:cNvSpPr/>
          <p:nvPr/>
        </p:nvSpPr>
        <p:spPr>
          <a:xfrm>
            <a:off x="6077275" y="1147622"/>
            <a:ext cx="5171089" cy="340750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1213F6D0-4909-153D-7414-3C2B4D3D6F79}"/>
              </a:ext>
            </a:extLst>
          </p:cNvPr>
          <p:cNvSpPr txBox="1"/>
          <p:nvPr/>
        </p:nvSpPr>
        <p:spPr>
          <a:xfrm>
            <a:off x="6172201" y="1130847"/>
            <a:ext cx="5171089" cy="3508653"/>
          </a:xfrm>
          <a:prstGeom prst="rect">
            <a:avLst/>
          </a:prstGeom>
          <a:noFill/>
        </p:spPr>
        <p:txBody>
          <a:bodyPr wrap="square" rtlCol="0">
            <a:spAutoFit/>
          </a:bodyPr>
          <a:lstStyle/>
          <a:p>
            <a:pPr algn="ctr"/>
            <a:r>
              <a:rPr lang="en-US" sz="1600" b="1">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Who Must Comply</a:t>
            </a:r>
          </a:p>
          <a:p>
            <a:pPr algn="ctr"/>
            <a:endParaRPr lang="en-US" sz="1600" b="1">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endParaRPr>
          </a:p>
          <a:p>
            <a:r>
              <a:rPr lang="en-US" sz="1600">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Building Types</a:t>
            </a:r>
          </a:p>
          <a:p>
            <a:pPr marL="285750" indent="-285750">
              <a:buFont typeface="Wingdings" panose="05000000000000000000" pitchFamily="2" charset="2"/>
              <a:buChar char="à"/>
            </a:pPr>
            <a:r>
              <a:rPr lang="en-US" sz="1600">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sym typeface="Wingdings" panose="05000000000000000000" pitchFamily="2" charset="2"/>
              </a:rPr>
              <a:t>New residential construction (single &amp; multifamily)</a:t>
            </a:r>
          </a:p>
          <a:p>
            <a:pPr marL="285750" indent="-285750">
              <a:buFont typeface="Wingdings" panose="05000000000000000000" pitchFamily="2" charset="2"/>
              <a:buChar char="à"/>
            </a:pPr>
            <a:r>
              <a:rPr lang="en-US" sz="1600">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New nonresidential buildings</a:t>
            </a:r>
          </a:p>
          <a:p>
            <a:pPr marL="285750" indent="-285750">
              <a:buFont typeface="Wingdings" panose="05000000000000000000" pitchFamily="2" charset="2"/>
              <a:buChar char="à"/>
            </a:pPr>
            <a:r>
              <a:rPr lang="en-US" sz="1600">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Additions and alterations to existing buildings</a:t>
            </a:r>
          </a:p>
          <a:p>
            <a:pPr marL="285750" indent="-285750">
              <a:buFont typeface="Wingdings" panose="05000000000000000000" pitchFamily="2" charset="2"/>
              <a:buChar char="à"/>
            </a:pPr>
            <a:r>
              <a:rPr lang="en-US" sz="1600">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Tenant improvements</a:t>
            </a:r>
          </a:p>
          <a:p>
            <a:pPr marL="285750" indent="-285750">
              <a:buFont typeface="Wingdings" panose="05000000000000000000" pitchFamily="2" charset="2"/>
              <a:buChar char="à"/>
            </a:pPr>
            <a:endParaRPr lang="en-US" sz="1600">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endParaRPr>
          </a:p>
          <a:p>
            <a:r>
              <a:rPr lang="en-US" sz="1600">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Key Stakeholders</a:t>
            </a:r>
          </a:p>
          <a:p>
            <a:pPr marL="285750" indent="-285750">
              <a:buFont typeface="Wingdings" panose="05000000000000000000" pitchFamily="2" charset="2"/>
              <a:buChar char="à"/>
            </a:pPr>
            <a:r>
              <a:rPr lang="en-US" sz="1600">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sym typeface="Wingdings" panose="05000000000000000000" pitchFamily="2" charset="2"/>
              </a:rPr>
              <a:t>Architects &amp; Engineers</a:t>
            </a:r>
          </a:p>
          <a:p>
            <a:pPr marL="285750" indent="-285750">
              <a:buFont typeface="Wingdings" panose="05000000000000000000" pitchFamily="2" charset="2"/>
              <a:buChar char="à"/>
            </a:pPr>
            <a:r>
              <a:rPr lang="en-US" sz="1600">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Builders &amp; Contractors</a:t>
            </a:r>
          </a:p>
          <a:p>
            <a:pPr marL="285750" indent="-285750">
              <a:buFont typeface="Wingdings" panose="05000000000000000000" pitchFamily="2" charset="2"/>
              <a:buChar char="à"/>
            </a:pPr>
            <a:r>
              <a:rPr lang="en-US" sz="1600">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Building Officials &amp; Inspectors</a:t>
            </a:r>
          </a:p>
          <a:p>
            <a:pPr marL="285750" indent="-285750">
              <a:buFont typeface="Wingdings" panose="05000000000000000000" pitchFamily="2" charset="2"/>
              <a:buChar char="à"/>
            </a:pPr>
            <a:r>
              <a:rPr lang="en-US" sz="1600">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Energy Consultants</a:t>
            </a:r>
          </a:p>
          <a:p>
            <a:pPr algn="ctr"/>
            <a:endParaRPr lang="en-US" sz="1400"/>
          </a:p>
        </p:txBody>
      </p:sp>
      <p:cxnSp>
        <p:nvCxnSpPr>
          <p:cNvPr id="42" name="Straight Connector 41">
            <a:extLst>
              <a:ext uri="{FF2B5EF4-FFF2-40B4-BE49-F238E27FC236}">
                <a16:creationId xmlns:a16="http://schemas.microsoft.com/office/drawing/2014/main" id="{7EBAFDE4-CEE8-8397-DBDB-B62189594712}"/>
              </a:ext>
            </a:extLst>
          </p:cNvPr>
          <p:cNvCxnSpPr>
            <a:cxnSpLocks/>
          </p:cNvCxnSpPr>
          <p:nvPr/>
        </p:nvCxnSpPr>
        <p:spPr>
          <a:xfrm flipH="1">
            <a:off x="11248364" y="2075283"/>
            <a:ext cx="93312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E276EEF-C635-A9A6-42FF-E0AB76794D42}"/>
              </a:ext>
            </a:extLst>
          </p:cNvPr>
          <p:cNvCxnSpPr>
            <a:cxnSpLocks/>
          </p:cNvCxnSpPr>
          <p:nvPr/>
        </p:nvCxnSpPr>
        <p:spPr>
          <a:xfrm flipH="1">
            <a:off x="11248364" y="3663043"/>
            <a:ext cx="93312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0095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3"/>
          <p:cNvSpPr/>
          <p:nvPr/>
        </p:nvSpPr>
        <p:spPr>
          <a:xfrm>
            <a:off x="679938" y="895501"/>
            <a:ext cx="10972800" cy="426720"/>
          </a:xfrm>
          <a:prstGeom prst="rect">
            <a:avLst/>
          </a:prstGeom>
          <a:noFill/>
          <a:ln/>
        </p:spPr>
        <p:txBody>
          <a:bodyPr wrap="square" lIns="0" tIns="0" rIns="0" bIns="0" rtlCol="0" anchor="ctr"/>
          <a:lstStyle/>
          <a:p>
            <a:r>
              <a:rPr lang="en-US" sz="1733">
                <a:solidFill>
                  <a:srgbClr val="6B7B78"/>
                </a:solidFill>
                <a:latin typeface="Calibri" pitchFamily="34" charset="0"/>
                <a:ea typeface="Calibri" pitchFamily="34" charset="-122"/>
                <a:cs typeface="Calibri" pitchFamily="34" charset="-120"/>
              </a:rPr>
              <a:t>Prescriptive = follow a checklist.                                                           Performance = use a model.</a:t>
            </a:r>
            <a:endParaRPr lang="en-US" sz="1733"/>
          </a:p>
        </p:txBody>
      </p:sp>
      <p:sp>
        <p:nvSpPr>
          <p:cNvPr id="7" name="Shape 4"/>
          <p:cNvSpPr/>
          <p:nvPr/>
        </p:nvSpPr>
        <p:spPr>
          <a:xfrm>
            <a:off x="609600" y="1883507"/>
            <a:ext cx="5242560" cy="3657600"/>
          </a:xfrm>
          <a:prstGeom prst="rect">
            <a:avLst/>
          </a:prstGeom>
          <a:solidFill>
            <a:srgbClr val="FFFFFF"/>
          </a:solidFill>
          <a:ln/>
          <a:effectLst>
            <a:outerShdw blurRad="38100" dist="12700" dir="8100000" algn="bl" rotWithShape="0">
              <a:srgbClr val="000000">
                <a:alpha val="6000"/>
              </a:srgbClr>
            </a:outerShdw>
          </a:effectLst>
        </p:spPr>
        <p:txBody>
          <a:bodyPr/>
          <a:lstStyle/>
          <a:p>
            <a:endParaRPr lang="en-US" sz="2400"/>
          </a:p>
        </p:txBody>
      </p:sp>
      <p:sp>
        <p:nvSpPr>
          <p:cNvPr id="8" name="Shape 5"/>
          <p:cNvSpPr/>
          <p:nvPr/>
        </p:nvSpPr>
        <p:spPr>
          <a:xfrm>
            <a:off x="609600" y="1883507"/>
            <a:ext cx="5242560" cy="60960"/>
          </a:xfrm>
          <a:prstGeom prst="rect">
            <a:avLst/>
          </a:prstGeom>
          <a:solidFill>
            <a:srgbClr val="0A8A7A"/>
          </a:solidFill>
          <a:ln/>
        </p:spPr>
        <p:txBody>
          <a:bodyPr/>
          <a:lstStyle/>
          <a:p>
            <a:endParaRPr lang="en-US" sz="2400"/>
          </a:p>
        </p:txBody>
      </p:sp>
      <p:sp>
        <p:nvSpPr>
          <p:cNvPr id="9" name="Text 6"/>
          <p:cNvSpPr/>
          <p:nvPr/>
        </p:nvSpPr>
        <p:spPr>
          <a:xfrm>
            <a:off x="853440" y="2127347"/>
            <a:ext cx="4754880" cy="426720"/>
          </a:xfrm>
          <a:prstGeom prst="rect">
            <a:avLst/>
          </a:prstGeom>
          <a:noFill/>
          <a:ln/>
        </p:spPr>
        <p:txBody>
          <a:bodyPr wrap="square" lIns="0" tIns="0" rIns="0" bIns="0" rtlCol="0" anchor="ctr"/>
          <a:lstStyle/>
          <a:p>
            <a:r>
              <a:rPr lang="en-US" sz="2000" b="1">
                <a:solidFill>
                  <a:srgbClr val="0A8A7A"/>
                </a:solidFill>
                <a:latin typeface="Trebuchet MS" pitchFamily="34" charset="0"/>
                <a:ea typeface="Trebuchet MS" pitchFamily="34" charset="-122"/>
                <a:cs typeface="Trebuchet MS" pitchFamily="34" charset="-120"/>
              </a:rPr>
              <a:t>Prescriptive Path</a:t>
            </a:r>
            <a:endParaRPr lang="en-US" sz="2000"/>
          </a:p>
        </p:txBody>
      </p:sp>
      <p:sp>
        <p:nvSpPr>
          <p:cNvPr id="10" name="Text 7"/>
          <p:cNvSpPr/>
          <p:nvPr/>
        </p:nvSpPr>
        <p:spPr>
          <a:xfrm>
            <a:off x="853440" y="2736947"/>
            <a:ext cx="4754880" cy="1463040"/>
          </a:xfrm>
          <a:prstGeom prst="rect">
            <a:avLst/>
          </a:prstGeom>
          <a:noFill/>
          <a:ln/>
        </p:spPr>
        <p:txBody>
          <a:bodyPr wrap="square" lIns="0" tIns="0" rIns="0" bIns="0" rtlCol="0" anchor="ctr"/>
          <a:lstStyle/>
          <a:p>
            <a:pPr marL="457189" indent="-457189">
              <a:buSzPct val="100000"/>
              <a:buChar char="•"/>
            </a:pPr>
            <a:r>
              <a:rPr lang="en-US" sz="1467">
                <a:solidFill>
                  <a:srgbClr val="1C2B2A"/>
                </a:solidFill>
                <a:latin typeface="Calibri" pitchFamily="34" charset="0"/>
                <a:ea typeface="Calibri" pitchFamily="34" charset="-122"/>
                <a:cs typeface="Calibri" pitchFamily="34" charset="-120"/>
              </a:rPr>
              <a:t>Follow a checklist of mandatory measures</a:t>
            </a:r>
            <a:endParaRPr lang="en-US" sz="1467"/>
          </a:p>
          <a:p>
            <a:pPr marL="457189" indent="-457189">
              <a:buSzPct val="100000"/>
              <a:buChar char="•"/>
            </a:pPr>
            <a:r>
              <a:rPr lang="en-US" sz="1467">
                <a:solidFill>
                  <a:srgbClr val="1C2B2A"/>
                </a:solidFill>
                <a:latin typeface="Calibri" pitchFamily="34" charset="0"/>
                <a:ea typeface="Calibri" pitchFamily="34" charset="-122"/>
                <a:cs typeface="Calibri" pitchFamily="34" charset="-120"/>
              </a:rPr>
              <a:t>No energy modeling required</a:t>
            </a:r>
            <a:endParaRPr lang="en-US" sz="1467"/>
          </a:p>
          <a:p>
            <a:pPr marL="457189" indent="-457189">
              <a:buSzPct val="100000"/>
              <a:buChar char="•"/>
            </a:pPr>
            <a:r>
              <a:rPr lang="en-US" sz="1467">
                <a:solidFill>
                  <a:srgbClr val="1C2B2A"/>
                </a:solidFill>
                <a:latin typeface="Calibri" pitchFamily="34" charset="0"/>
                <a:ea typeface="Calibri" pitchFamily="34" charset="-122"/>
                <a:cs typeface="Calibri" pitchFamily="34" charset="-120"/>
              </a:rPr>
              <a:t>No trade-offs between systems</a:t>
            </a:r>
            <a:endParaRPr lang="en-US" sz="1467"/>
          </a:p>
          <a:p>
            <a:pPr marL="457189" indent="-457189">
              <a:buSzPct val="100000"/>
              <a:buChar char="•"/>
            </a:pPr>
            <a:r>
              <a:rPr lang="en-US" sz="1467">
                <a:solidFill>
                  <a:srgbClr val="1C2B2A"/>
                </a:solidFill>
                <a:latin typeface="Calibri" pitchFamily="34" charset="0"/>
                <a:ea typeface="Calibri" pitchFamily="34" charset="-122"/>
                <a:cs typeface="Calibri" pitchFamily="34" charset="-120"/>
              </a:rPr>
              <a:t>Simpler but less flexible</a:t>
            </a:r>
            <a:endParaRPr lang="en-US" sz="1467"/>
          </a:p>
        </p:txBody>
      </p:sp>
      <p:sp>
        <p:nvSpPr>
          <p:cNvPr id="11" name="Shape 8"/>
          <p:cNvSpPr/>
          <p:nvPr/>
        </p:nvSpPr>
        <p:spPr>
          <a:xfrm>
            <a:off x="853440" y="4443827"/>
            <a:ext cx="4754880" cy="670560"/>
          </a:xfrm>
          <a:prstGeom prst="rect">
            <a:avLst/>
          </a:prstGeom>
          <a:solidFill>
            <a:srgbClr val="0A8A7A"/>
          </a:solidFill>
          <a:ln/>
        </p:spPr>
        <p:txBody>
          <a:bodyPr/>
          <a:lstStyle/>
          <a:p>
            <a:endParaRPr lang="en-US" sz="2400"/>
          </a:p>
        </p:txBody>
      </p:sp>
      <p:sp>
        <p:nvSpPr>
          <p:cNvPr id="12" name="Text 9"/>
          <p:cNvSpPr/>
          <p:nvPr/>
        </p:nvSpPr>
        <p:spPr>
          <a:xfrm>
            <a:off x="1036320" y="4443827"/>
            <a:ext cx="4389120" cy="670560"/>
          </a:xfrm>
          <a:prstGeom prst="rect">
            <a:avLst/>
          </a:prstGeom>
          <a:noFill/>
          <a:ln/>
        </p:spPr>
        <p:txBody>
          <a:bodyPr wrap="square" lIns="0" tIns="0" rIns="0" bIns="0" rtlCol="0" anchor="ctr"/>
          <a:lstStyle/>
          <a:p>
            <a:r>
              <a:rPr lang="en-US" sz="1333">
                <a:solidFill>
                  <a:srgbClr val="FFFFFF"/>
                </a:solidFill>
                <a:latin typeface="Calibri" pitchFamily="34" charset="0"/>
                <a:ea typeface="Calibri" pitchFamily="34" charset="-122"/>
                <a:cs typeface="Calibri" pitchFamily="34" charset="-120"/>
              </a:rPr>
              <a:t>Best for: simple buildings, tight budgets</a:t>
            </a:r>
            <a:endParaRPr lang="en-US" sz="1333"/>
          </a:p>
        </p:txBody>
      </p:sp>
      <p:sp>
        <p:nvSpPr>
          <p:cNvPr id="13" name="Shape 10"/>
          <p:cNvSpPr/>
          <p:nvPr/>
        </p:nvSpPr>
        <p:spPr>
          <a:xfrm>
            <a:off x="6339840" y="1883507"/>
            <a:ext cx="5242560" cy="3657600"/>
          </a:xfrm>
          <a:prstGeom prst="rect">
            <a:avLst/>
          </a:prstGeom>
          <a:solidFill>
            <a:srgbClr val="FFFFFF"/>
          </a:solidFill>
          <a:ln/>
          <a:effectLst>
            <a:outerShdw blurRad="38100" dist="12700" dir="8100000" algn="bl" rotWithShape="0">
              <a:srgbClr val="000000">
                <a:alpha val="6000"/>
              </a:srgbClr>
            </a:outerShdw>
          </a:effectLst>
        </p:spPr>
        <p:txBody>
          <a:bodyPr/>
          <a:lstStyle/>
          <a:p>
            <a:endParaRPr lang="en-US" sz="2400"/>
          </a:p>
        </p:txBody>
      </p:sp>
      <p:sp>
        <p:nvSpPr>
          <p:cNvPr id="14" name="Shape 11"/>
          <p:cNvSpPr/>
          <p:nvPr/>
        </p:nvSpPr>
        <p:spPr>
          <a:xfrm>
            <a:off x="6339840" y="1883507"/>
            <a:ext cx="5242560" cy="60960"/>
          </a:xfrm>
          <a:prstGeom prst="rect">
            <a:avLst/>
          </a:prstGeom>
          <a:solidFill>
            <a:srgbClr val="E8912D"/>
          </a:solidFill>
          <a:ln/>
        </p:spPr>
        <p:txBody>
          <a:bodyPr/>
          <a:lstStyle/>
          <a:p>
            <a:endParaRPr lang="en-US" sz="2400"/>
          </a:p>
        </p:txBody>
      </p:sp>
      <p:sp>
        <p:nvSpPr>
          <p:cNvPr id="15" name="Text 12"/>
          <p:cNvSpPr/>
          <p:nvPr/>
        </p:nvSpPr>
        <p:spPr>
          <a:xfrm>
            <a:off x="6583680" y="2127347"/>
            <a:ext cx="4754880" cy="426720"/>
          </a:xfrm>
          <a:prstGeom prst="rect">
            <a:avLst/>
          </a:prstGeom>
          <a:noFill/>
          <a:ln/>
        </p:spPr>
        <p:txBody>
          <a:bodyPr wrap="square" lIns="0" tIns="0" rIns="0" bIns="0" rtlCol="0" anchor="ctr"/>
          <a:lstStyle/>
          <a:p>
            <a:r>
              <a:rPr lang="en-US" sz="2000" b="1">
                <a:solidFill>
                  <a:srgbClr val="E8912D"/>
                </a:solidFill>
                <a:latin typeface="Trebuchet MS" pitchFamily="34" charset="0"/>
                <a:ea typeface="Trebuchet MS" pitchFamily="34" charset="-122"/>
                <a:cs typeface="Trebuchet MS" pitchFamily="34" charset="-120"/>
              </a:rPr>
              <a:t>Performance Path</a:t>
            </a:r>
            <a:endParaRPr lang="en-US" sz="2000"/>
          </a:p>
        </p:txBody>
      </p:sp>
      <p:sp>
        <p:nvSpPr>
          <p:cNvPr id="16" name="Text 13"/>
          <p:cNvSpPr/>
          <p:nvPr/>
        </p:nvSpPr>
        <p:spPr>
          <a:xfrm>
            <a:off x="6583680" y="2736947"/>
            <a:ext cx="4754880" cy="1463040"/>
          </a:xfrm>
          <a:prstGeom prst="rect">
            <a:avLst/>
          </a:prstGeom>
          <a:noFill/>
          <a:ln/>
        </p:spPr>
        <p:txBody>
          <a:bodyPr wrap="square" lIns="0" tIns="0" rIns="0" bIns="0" rtlCol="0" anchor="ctr"/>
          <a:lstStyle/>
          <a:p>
            <a:pPr marL="457189" indent="-457189">
              <a:buSzPct val="100000"/>
              <a:buChar char="•"/>
            </a:pPr>
            <a:r>
              <a:rPr lang="en-US" sz="1467">
                <a:solidFill>
                  <a:srgbClr val="1C2B2A"/>
                </a:solidFill>
                <a:latin typeface="Calibri" pitchFamily="34" charset="0"/>
                <a:ea typeface="Calibri" pitchFamily="34" charset="-122"/>
                <a:cs typeface="Calibri" pitchFamily="34" charset="-120"/>
              </a:rPr>
              <a:t>Use a model to prove total energy ≤ code budget</a:t>
            </a:r>
            <a:endParaRPr lang="en-US" sz="1467"/>
          </a:p>
          <a:p>
            <a:pPr marL="457189" indent="-457189">
              <a:buSzPct val="100000"/>
              <a:buChar char="•"/>
            </a:pPr>
            <a:r>
              <a:rPr lang="en-US" sz="1467">
                <a:solidFill>
                  <a:srgbClr val="1C2B2A"/>
                </a:solidFill>
                <a:latin typeface="Calibri" pitchFamily="34" charset="0"/>
                <a:ea typeface="Calibri" pitchFamily="34" charset="-122"/>
                <a:cs typeface="Calibri" pitchFamily="34" charset="-120"/>
              </a:rPr>
              <a:t>Trade-offs allowed (better HVAC offsets weaker envelope)</a:t>
            </a:r>
            <a:endParaRPr lang="en-US" sz="1467"/>
          </a:p>
          <a:p>
            <a:pPr marL="457189" indent="-457189">
              <a:buSzPct val="100000"/>
              <a:buChar char="•"/>
            </a:pPr>
            <a:r>
              <a:rPr lang="en-US" sz="1467">
                <a:solidFill>
                  <a:srgbClr val="1C2B2A"/>
                </a:solidFill>
                <a:latin typeface="Calibri" pitchFamily="34" charset="0"/>
                <a:ea typeface="Calibri" pitchFamily="34" charset="-122"/>
                <a:cs typeface="Calibri" pitchFamily="34" charset="-120"/>
              </a:rPr>
              <a:t>Requires approved software (CBECC, </a:t>
            </a:r>
            <a:r>
              <a:rPr lang="en-US" sz="1467" err="1">
                <a:solidFill>
                  <a:srgbClr val="1C2B2A"/>
                </a:solidFill>
                <a:latin typeface="Calibri" pitchFamily="34" charset="0"/>
                <a:ea typeface="Calibri" pitchFamily="34" charset="-122"/>
                <a:cs typeface="Calibri" pitchFamily="34" charset="-120"/>
              </a:rPr>
              <a:t>EnergyPro</a:t>
            </a:r>
            <a:r>
              <a:rPr lang="en-US" sz="1467">
                <a:solidFill>
                  <a:srgbClr val="1C2B2A"/>
                </a:solidFill>
                <a:latin typeface="Calibri" pitchFamily="34" charset="0"/>
                <a:ea typeface="Calibri" pitchFamily="34" charset="-122"/>
                <a:cs typeface="Calibri" pitchFamily="34" charset="-120"/>
              </a:rPr>
              <a:t>, IES-VE)</a:t>
            </a:r>
            <a:endParaRPr lang="en-US" sz="1467"/>
          </a:p>
          <a:p>
            <a:pPr marL="457189" indent="-457189">
              <a:buSzPct val="100000"/>
              <a:buChar char="•"/>
            </a:pPr>
            <a:r>
              <a:rPr lang="en-US" sz="1467">
                <a:solidFill>
                  <a:srgbClr val="1C2B2A"/>
                </a:solidFill>
                <a:latin typeface="Calibri" pitchFamily="34" charset="0"/>
                <a:ea typeface="Calibri" pitchFamily="34" charset="-122"/>
                <a:cs typeface="Calibri" pitchFamily="34" charset="-120"/>
              </a:rPr>
              <a:t>This is where energy modelers are essential</a:t>
            </a:r>
            <a:endParaRPr lang="en-US" sz="1467"/>
          </a:p>
        </p:txBody>
      </p:sp>
      <p:sp>
        <p:nvSpPr>
          <p:cNvPr id="17" name="Shape 14"/>
          <p:cNvSpPr/>
          <p:nvPr/>
        </p:nvSpPr>
        <p:spPr>
          <a:xfrm>
            <a:off x="6583680" y="4443827"/>
            <a:ext cx="4754880" cy="670560"/>
          </a:xfrm>
          <a:prstGeom prst="rect">
            <a:avLst/>
          </a:prstGeom>
          <a:solidFill>
            <a:srgbClr val="E8912D"/>
          </a:solidFill>
          <a:ln/>
        </p:spPr>
        <p:txBody>
          <a:bodyPr/>
          <a:lstStyle/>
          <a:p>
            <a:endParaRPr lang="en-US" sz="2400"/>
          </a:p>
        </p:txBody>
      </p:sp>
      <p:sp>
        <p:nvSpPr>
          <p:cNvPr id="18" name="Text 15"/>
          <p:cNvSpPr/>
          <p:nvPr/>
        </p:nvSpPr>
        <p:spPr>
          <a:xfrm>
            <a:off x="6766560" y="4443827"/>
            <a:ext cx="4389120" cy="670560"/>
          </a:xfrm>
          <a:prstGeom prst="rect">
            <a:avLst/>
          </a:prstGeom>
          <a:noFill/>
          <a:ln/>
        </p:spPr>
        <p:txBody>
          <a:bodyPr wrap="square" lIns="0" tIns="0" rIns="0" bIns="0" rtlCol="0" anchor="ctr"/>
          <a:lstStyle/>
          <a:p>
            <a:r>
              <a:rPr lang="en-US" sz="1333">
                <a:solidFill>
                  <a:srgbClr val="FFFFFF"/>
                </a:solidFill>
                <a:latin typeface="Calibri" pitchFamily="34" charset="0"/>
                <a:ea typeface="Calibri" pitchFamily="34" charset="-122"/>
                <a:cs typeface="Calibri" pitchFamily="34" charset="-120"/>
              </a:rPr>
              <a:t>Best for: complex buildings, innovative designs</a:t>
            </a:r>
            <a:endParaRPr lang="en-US" sz="1333"/>
          </a:p>
        </p:txBody>
      </p:sp>
      <p:sp>
        <p:nvSpPr>
          <p:cNvPr id="2" name="Title 1">
            <a:extLst>
              <a:ext uri="{FF2B5EF4-FFF2-40B4-BE49-F238E27FC236}">
                <a16:creationId xmlns:a16="http://schemas.microsoft.com/office/drawing/2014/main" id="{E5700407-0AC4-71F6-21A0-D95A645A207B}"/>
              </a:ext>
            </a:extLst>
          </p:cNvPr>
          <p:cNvSpPr>
            <a:spLocks noGrp="1"/>
          </p:cNvSpPr>
          <p:nvPr>
            <p:ph type="title"/>
          </p:nvPr>
        </p:nvSpPr>
        <p:spPr>
          <a:xfrm>
            <a:off x="838200" y="135444"/>
            <a:ext cx="10317480" cy="729577"/>
          </a:xfrm>
        </p:spPr>
        <p:txBody>
          <a:bodyPr>
            <a:normAutofit/>
          </a:bodyPr>
          <a:lstStyle/>
          <a:p>
            <a:r>
              <a:rPr lang="en-US"/>
              <a:t>Two paths to prove code compliance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9814C-79A0-0582-9337-D9B0AE449D9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14BBEAB-65E2-C154-9F7D-BF3891028B0A}"/>
              </a:ext>
            </a:extLst>
          </p:cNvPr>
          <p:cNvSpPr>
            <a:spLocks noGrp="1"/>
          </p:cNvSpPr>
          <p:nvPr>
            <p:ph type="title"/>
          </p:nvPr>
        </p:nvSpPr>
        <p:spPr/>
        <p:txBody>
          <a:bodyPr/>
          <a:lstStyle/>
          <a:p>
            <a:r>
              <a:rPr lang="en-US"/>
              <a:t>Overarching Goal of Project Engagement</a:t>
            </a:r>
          </a:p>
        </p:txBody>
      </p:sp>
      <p:grpSp>
        <p:nvGrpSpPr>
          <p:cNvPr id="25" name="Group 24">
            <a:extLst>
              <a:ext uri="{FF2B5EF4-FFF2-40B4-BE49-F238E27FC236}">
                <a16:creationId xmlns:a16="http://schemas.microsoft.com/office/drawing/2014/main" id="{6BF34722-5466-30FD-9219-78B66B384273}"/>
              </a:ext>
            </a:extLst>
          </p:cNvPr>
          <p:cNvGrpSpPr/>
          <p:nvPr/>
        </p:nvGrpSpPr>
        <p:grpSpPr>
          <a:xfrm>
            <a:off x="7467600" y="1820704"/>
            <a:ext cx="3621110" cy="3682471"/>
            <a:chOff x="1357384" y="1820704"/>
            <a:chExt cx="3621110" cy="3682471"/>
          </a:xfrm>
        </p:grpSpPr>
        <p:sp>
          <p:nvSpPr>
            <p:cNvPr id="10" name="Rectangle: Rounded Corners 9">
              <a:extLst>
                <a:ext uri="{FF2B5EF4-FFF2-40B4-BE49-F238E27FC236}">
                  <a16:creationId xmlns:a16="http://schemas.microsoft.com/office/drawing/2014/main" id="{B22BD88A-5F20-0689-2E68-0B72A90C8ECF}"/>
                </a:ext>
              </a:extLst>
            </p:cNvPr>
            <p:cNvSpPr/>
            <p:nvPr/>
          </p:nvSpPr>
          <p:spPr>
            <a:xfrm>
              <a:off x="1357384" y="1820704"/>
              <a:ext cx="3621110" cy="3682471"/>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b="1"/>
                <a:t>BEM Careers</a:t>
              </a:r>
            </a:p>
          </p:txBody>
        </p:sp>
        <p:sp>
          <p:nvSpPr>
            <p:cNvPr id="11" name="Rectangle: Rounded Corners 10">
              <a:extLst>
                <a:ext uri="{FF2B5EF4-FFF2-40B4-BE49-F238E27FC236}">
                  <a16:creationId xmlns:a16="http://schemas.microsoft.com/office/drawing/2014/main" id="{6A9055F0-9B78-BCDC-E1AF-36FF7E2476FF}"/>
                </a:ext>
              </a:extLst>
            </p:cNvPr>
            <p:cNvSpPr/>
            <p:nvPr/>
          </p:nvSpPr>
          <p:spPr>
            <a:xfrm>
              <a:off x="1676314" y="2419203"/>
              <a:ext cx="841130" cy="518614"/>
            </a:xfrm>
            <a:prstGeom prst="roundRect">
              <a:avLst/>
            </a:prstGeom>
            <a:solidFill>
              <a:srgbClr val="0D6B5E"/>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a:solidFill>
                    <a:schemeClr val="bg1"/>
                  </a:solidFill>
                </a:rPr>
                <a:t>T24 Modeler</a:t>
              </a:r>
            </a:p>
          </p:txBody>
        </p:sp>
        <p:sp>
          <p:nvSpPr>
            <p:cNvPr id="12" name="Rectangle: Rounded Corners 11">
              <a:extLst>
                <a:ext uri="{FF2B5EF4-FFF2-40B4-BE49-F238E27FC236}">
                  <a16:creationId xmlns:a16="http://schemas.microsoft.com/office/drawing/2014/main" id="{E806BA1D-866F-D02B-FA07-75880624FB59}"/>
                </a:ext>
              </a:extLst>
            </p:cNvPr>
            <p:cNvSpPr/>
            <p:nvPr/>
          </p:nvSpPr>
          <p:spPr>
            <a:xfrm>
              <a:off x="2747374" y="2419203"/>
              <a:ext cx="841130" cy="518614"/>
            </a:xfrm>
            <a:prstGeom prst="roundRect">
              <a:avLst/>
            </a:prstGeom>
            <a:solidFill>
              <a:srgbClr val="0D6B5E"/>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a:solidFill>
                    <a:schemeClr val="bg1"/>
                  </a:solidFill>
                </a:rPr>
                <a:t>City Plans Reviewer</a:t>
              </a:r>
            </a:p>
          </p:txBody>
        </p:sp>
        <p:sp>
          <p:nvSpPr>
            <p:cNvPr id="13" name="Rectangle: Rounded Corners 12">
              <a:extLst>
                <a:ext uri="{FF2B5EF4-FFF2-40B4-BE49-F238E27FC236}">
                  <a16:creationId xmlns:a16="http://schemas.microsoft.com/office/drawing/2014/main" id="{96B4083F-5130-4253-D37E-F791D30911A5}"/>
                </a:ext>
              </a:extLst>
            </p:cNvPr>
            <p:cNvSpPr/>
            <p:nvPr/>
          </p:nvSpPr>
          <p:spPr>
            <a:xfrm>
              <a:off x="3743661" y="2419203"/>
              <a:ext cx="841130" cy="518614"/>
            </a:xfrm>
            <a:prstGeom prst="roundRect">
              <a:avLst/>
            </a:prstGeom>
            <a:solidFill>
              <a:srgbClr val="0D6B5E"/>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a:solidFill>
                    <a:schemeClr val="bg1"/>
                  </a:solidFill>
                </a:rPr>
                <a:t>Building Inspector</a:t>
              </a:r>
            </a:p>
          </p:txBody>
        </p:sp>
        <p:sp>
          <p:nvSpPr>
            <p:cNvPr id="14" name="Rectangle: Rounded Corners 13">
              <a:extLst>
                <a:ext uri="{FF2B5EF4-FFF2-40B4-BE49-F238E27FC236}">
                  <a16:creationId xmlns:a16="http://schemas.microsoft.com/office/drawing/2014/main" id="{4E76563B-A1B0-BA65-484B-E512CE7A0FBB}"/>
                </a:ext>
              </a:extLst>
            </p:cNvPr>
            <p:cNvSpPr/>
            <p:nvPr/>
          </p:nvSpPr>
          <p:spPr>
            <a:xfrm>
              <a:off x="1676314" y="3134870"/>
              <a:ext cx="841130" cy="518614"/>
            </a:xfrm>
            <a:prstGeom prst="roundRect">
              <a:avLst/>
            </a:prstGeom>
            <a:solidFill>
              <a:srgbClr val="0D6B5E"/>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t"/>
            <a:lstStyle/>
            <a:p>
              <a:r>
                <a:rPr lang="en-US" sz="1200">
                  <a:solidFill>
                    <a:schemeClr val="bg1"/>
                  </a:solidFill>
                </a:rPr>
                <a:t>Mech. Engineer</a:t>
              </a:r>
            </a:p>
          </p:txBody>
        </p:sp>
        <p:sp>
          <p:nvSpPr>
            <p:cNvPr id="15" name="Rectangle: Rounded Corners 14">
              <a:extLst>
                <a:ext uri="{FF2B5EF4-FFF2-40B4-BE49-F238E27FC236}">
                  <a16:creationId xmlns:a16="http://schemas.microsoft.com/office/drawing/2014/main" id="{BA69D2F2-5042-52CB-122B-9AE9D8F28487}"/>
                </a:ext>
              </a:extLst>
            </p:cNvPr>
            <p:cNvSpPr/>
            <p:nvPr/>
          </p:nvSpPr>
          <p:spPr>
            <a:xfrm>
              <a:off x="2747374" y="3134870"/>
              <a:ext cx="841130" cy="518614"/>
            </a:xfrm>
            <a:prstGeom prst="roundRect">
              <a:avLst/>
            </a:prstGeom>
            <a:solidFill>
              <a:srgbClr val="0D6B5E"/>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a:solidFill>
                    <a:schemeClr val="bg1"/>
                  </a:solidFill>
                </a:rPr>
                <a:t>Product Analyst</a:t>
              </a:r>
            </a:p>
          </p:txBody>
        </p:sp>
        <p:sp>
          <p:nvSpPr>
            <p:cNvPr id="16" name="Rectangle: Rounded Corners 15">
              <a:extLst>
                <a:ext uri="{FF2B5EF4-FFF2-40B4-BE49-F238E27FC236}">
                  <a16:creationId xmlns:a16="http://schemas.microsoft.com/office/drawing/2014/main" id="{C5E4E09F-A191-0A25-6BCE-5A1352358057}"/>
                </a:ext>
              </a:extLst>
            </p:cNvPr>
            <p:cNvSpPr/>
            <p:nvPr/>
          </p:nvSpPr>
          <p:spPr>
            <a:xfrm>
              <a:off x="3743661" y="3134870"/>
              <a:ext cx="841130" cy="518614"/>
            </a:xfrm>
            <a:prstGeom prst="roundRect">
              <a:avLst/>
            </a:prstGeom>
            <a:solidFill>
              <a:srgbClr val="0D6B5E"/>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a:solidFill>
                    <a:schemeClr val="bg1"/>
                  </a:solidFill>
                </a:rPr>
                <a:t>Energy Engineer</a:t>
              </a:r>
            </a:p>
          </p:txBody>
        </p:sp>
        <p:sp>
          <p:nvSpPr>
            <p:cNvPr id="17" name="Rectangle: Rounded Corners 16">
              <a:extLst>
                <a:ext uri="{FF2B5EF4-FFF2-40B4-BE49-F238E27FC236}">
                  <a16:creationId xmlns:a16="http://schemas.microsoft.com/office/drawing/2014/main" id="{E1516B56-62AE-5F10-C0DD-CF3AA7C2BF1D}"/>
                </a:ext>
              </a:extLst>
            </p:cNvPr>
            <p:cNvSpPr/>
            <p:nvPr/>
          </p:nvSpPr>
          <p:spPr>
            <a:xfrm>
              <a:off x="1676314" y="3837691"/>
              <a:ext cx="841130" cy="518614"/>
            </a:xfrm>
            <a:prstGeom prst="roundRect">
              <a:avLst/>
            </a:prstGeom>
            <a:solidFill>
              <a:srgbClr val="0D6B5E"/>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a:solidFill>
                    <a:schemeClr val="bg1"/>
                  </a:solidFill>
                </a:rPr>
                <a:t>Utility Data Sci</a:t>
              </a:r>
            </a:p>
          </p:txBody>
        </p:sp>
        <p:sp>
          <p:nvSpPr>
            <p:cNvPr id="18" name="Rectangle: Rounded Corners 17">
              <a:extLst>
                <a:ext uri="{FF2B5EF4-FFF2-40B4-BE49-F238E27FC236}">
                  <a16:creationId xmlns:a16="http://schemas.microsoft.com/office/drawing/2014/main" id="{F4185725-6C67-6523-BB81-5F936FD5D246}"/>
                </a:ext>
              </a:extLst>
            </p:cNvPr>
            <p:cNvSpPr/>
            <p:nvPr/>
          </p:nvSpPr>
          <p:spPr>
            <a:xfrm>
              <a:off x="2747374" y="3837691"/>
              <a:ext cx="841130" cy="518614"/>
            </a:xfrm>
            <a:prstGeom prst="roundRect">
              <a:avLst/>
            </a:prstGeom>
            <a:solidFill>
              <a:srgbClr val="0D6B5E"/>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a:solidFill>
                    <a:schemeClr val="bg1"/>
                  </a:solidFill>
                </a:rPr>
                <a:t>Software Dev</a:t>
              </a:r>
            </a:p>
          </p:txBody>
        </p:sp>
        <p:sp>
          <p:nvSpPr>
            <p:cNvPr id="19" name="Rectangle: Rounded Corners 18">
              <a:extLst>
                <a:ext uri="{FF2B5EF4-FFF2-40B4-BE49-F238E27FC236}">
                  <a16:creationId xmlns:a16="http://schemas.microsoft.com/office/drawing/2014/main" id="{84D548FA-DD96-FD7D-C78E-C68833E4BEB2}"/>
                </a:ext>
              </a:extLst>
            </p:cNvPr>
            <p:cNvSpPr/>
            <p:nvPr/>
          </p:nvSpPr>
          <p:spPr>
            <a:xfrm>
              <a:off x="3743661" y="3837691"/>
              <a:ext cx="841130" cy="518614"/>
            </a:xfrm>
            <a:prstGeom prst="roundRect">
              <a:avLst/>
            </a:prstGeom>
            <a:solidFill>
              <a:srgbClr val="0D6B5E"/>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a:solidFill>
                    <a:schemeClr val="bg1"/>
                  </a:solidFill>
                </a:rPr>
                <a:t>Efficiency Research</a:t>
              </a:r>
            </a:p>
          </p:txBody>
        </p:sp>
        <p:sp>
          <p:nvSpPr>
            <p:cNvPr id="20" name="Rectangle: Rounded Corners 19">
              <a:extLst>
                <a:ext uri="{FF2B5EF4-FFF2-40B4-BE49-F238E27FC236}">
                  <a16:creationId xmlns:a16="http://schemas.microsoft.com/office/drawing/2014/main" id="{CB807AEB-98EF-C114-1059-4F1E13B7FED2}"/>
                </a:ext>
              </a:extLst>
            </p:cNvPr>
            <p:cNvSpPr/>
            <p:nvPr/>
          </p:nvSpPr>
          <p:spPr>
            <a:xfrm>
              <a:off x="1676314" y="4567349"/>
              <a:ext cx="841130" cy="518614"/>
            </a:xfrm>
            <a:prstGeom prst="roundRect">
              <a:avLst/>
            </a:prstGeom>
            <a:solidFill>
              <a:srgbClr val="0D6B5E"/>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t"/>
            <a:lstStyle/>
            <a:p>
              <a:r>
                <a:rPr lang="en-US" sz="1200">
                  <a:solidFill>
                    <a:schemeClr val="bg1"/>
                  </a:solidFill>
                </a:rPr>
                <a:t>LEED Reviewer</a:t>
              </a:r>
            </a:p>
          </p:txBody>
        </p:sp>
        <p:sp>
          <p:nvSpPr>
            <p:cNvPr id="21" name="Rectangle: Rounded Corners 20">
              <a:extLst>
                <a:ext uri="{FF2B5EF4-FFF2-40B4-BE49-F238E27FC236}">
                  <a16:creationId xmlns:a16="http://schemas.microsoft.com/office/drawing/2014/main" id="{57FEA913-C466-13A6-ABD6-953175DEC12D}"/>
                </a:ext>
              </a:extLst>
            </p:cNvPr>
            <p:cNvSpPr/>
            <p:nvPr/>
          </p:nvSpPr>
          <p:spPr>
            <a:xfrm>
              <a:off x="2747374" y="4567349"/>
              <a:ext cx="841130" cy="518614"/>
            </a:xfrm>
            <a:prstGeom prst="roundRect">
              <a:avLst/>
            </a:prstGeom>
            <a:solidFill>
              <a:srgbClr val="0D6B5E"/>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t"/>
            <a:lstStyle/>
            <a:p>
              <a:r>
                <a:rPr lang="en-US" sz="1200">
                  <a:solidFill>
                    <a:schemeClr val="bg1"/>
                  </a:solidFill>
                </a:rPr>
                <a:t>Green </a:t>
              </a:r>
              <a:r>
                <a:rPr lang="en-US" sz="1200" err="1">
                  <a:solidFill>
                    <a:schemeClr val="bg1"/>
                  </a:solidFill>
                </a:rPr>
                <a:t>Bld</a:t>
              </a:r>
              <a:r>
                <a:rPr lang="en-US" sz="1200">
                  <a:solidFill>
                    <a:schemeClr val="bg1"/>
                  </a:solidFill>
                </a:rPr>
                <a:t> Designer</a:t>
              </a:r>
            </a:p>
          </p:txBody>
        </p:sp>
        <p:sp>
          <p:nvSpPr>
            <p:cNvPr id="22" name="Rectangle: Rounded Corners 21">
              <a:extLst>
                <a:ext uri="{FF2B5EF4-FFF2-40B4-BE49-F238E27FC236}">
                  <a16:creationId xmlns:a16="http://schemas.microsoft.com/office/drawing/2014/main" id="{EA891DD5-868B-D772-14B3-9A24A8099F80}"/>
                </a:ext>
              </a:extLst>
            </p:cNvPr>
            <p:cNvSpPr/>
            <p:nvPr/>
          </p:nvSpPr>
          <p:spPr>
            <a:xfrm>
              <a:off x="3743661" y="4567349"/>
              <a:ext cx="841130" cy="518614"/>
            </a:xfrm>
            <a:prstGeom prst="roundRect">
              <a:avLst/>
            </a:prstGeom>
            <a:solidFill>
              <a:srgbClr val="0D6B5E"/>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a:solidFill>
                    <a:schemeClr val="bg1"/>
                  </a:solidFill>
                </a:rPr>
                <a:t>Other?</a:t>
              </a:r>
            </a:p>
          </p:txBody>
        </p:sp>
      </p:grpSp>
      <p:grpSp>
        <p:nvGrpSpPr>
          <p:cNvPr id="5" name="Group 4">
            <a:extLst>
              <a:ext uri="{FF2B5EF4-FFF2-40B4-BE49-F238E27FC236}">
                <a16:creationId xmlns:a16="http://schemas.microsoft.com/office/drawing/2014/main" id="{54E6B798-DE2F-BF44-6D23-51CAAFE66FFD}"/>
              </a:ext>
            </a:extLst>
          </p:cNvPr>
          <p:cNvGrpSpPr/>
          <p:nvPr/>
        </p:nvGrpSpPr>
        <p:grpSpPr>
          <a:xfrm>
            <a:off x="856325" y="1820704"/>
            <a:ext cx="3621110" cy="3757725"/>
            <a:chOff x="7203047" y="1820704"/>
            <a:chExt cx="3621110" cy="3757725"/>
          </a:xfrm>
        </p:grpSpPr>
        <p:sp>
          <p:nvSpPr>
            <p:cNvPr id="6" name="Oval 5">
              <a:extLst>
                <a:ext uri="{FF2B5EF4-FFF2-40B4-BE49-F238E27FC236}">
                  <a16:creationId xmlns:a16="http://schemas.microsoft.com/office/drawing/2014/main" id="{3B6764FA-3A12-4359-FE11-181850286D09}"/>
                </a:ext>
              </a:extLst>
            </p:cNvPr>
            <p:cNvSpPr/>
            <p:nvPr/>
          </p:nvSpPr>
          <p:spPr>
            <a:xfrm>
              <a:off x="7203047" y="1820704"/>
              <a:ext cx="3621110" cy="3757725"/>
            </a:xfrm>
            <a:prstGeom prst="ellipse">
              <a:avLst/>
            </a:prstGeom>
            <a:solidFill>
              <a:srgbClr val="00B0F0"/>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8246585-3547-5BCF-A8A0-E7A8A11C5C82}"/>
                </a:ext>
              </a:extLst>
            </p:cNvPr>
            <p:cNvSpPr/>
            <p:nvPr/>
          </p:nvSpPr>
          <p:spPr>
            <a:xfrm>
              <a:off x="8528931" y="3241329"/>
              <a:ext cx="969342" cy="969702"/>
            </a:xfrm>
            <a:prstGeom prst="ellipse">
              <a:avLst/>
            </a:prstGeom>
            <a:solidFill>
              <a:srgbClr val="0D6B5E"/>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400">
                  <a:latin typeface="Open Sans" panose="020B0606030504020204" pitchFamily="34" charset="0"/>
                  <a:ea typeface="Open Sans" panose="020B0606030504020204" pitchFamily="34" charset="0"/>
                  <a:cs typeface="Open Sans" panose="020B0606030504020204" pitchFamily="34" charset="0"/>
                </a:rPr>
                <a:t>Existing BEM courses</a:t>
              </a:r>
            </a:p>
          </p:txBody>
        </p:sp>
        <p:sp>
          <p:nvSpPr>
            <p:cNvPr id="8" name="TextBox 7">
              <a:extLst>
                <a:ext uri="{FF2B5EF4-FFF2-40B4-BE49-F238E27FC236}">
                  <a16:creationId xmlns:a16="http://schemas.microsoft.com/office/drawing/2014/main" id="{52E3A81C-A843-5208-B4B6-B7F86C9EAA2A}"/>
                </a:ext>
              </a:extLst>
            </p:cNvPr>
            <p:cNvSpPr txBox="1"/>
            <p:nvPr/>
          </p:nvSpPr>
          <p:spPr>
            <a:xfrm>
              <a:off x="8287396" y="2258183"/>
              <a:ext cx="739025" cy="338554"/>
            </a:xfrm>
            <a:prstGeom prst="rect">
              <a:avLst/>
            </a:prstGeom>
            <a:noFill/>
          </p:spPr>
          <p:txBody>
            <a:bodyPr wrap="square" rtlCol="0">
              <a:spAutoFit/>
            </a:bodyPr>
            <a:lstStyle/>
            <a:p>
              <a:r>
                <a:rPr lang="en-US" sz="1600">
                  <a:latin typeface="Open Sans" panose="020B0606030504020204" pitchFamily="34" charset="0"/>
                  <a:ea typeface="Open Sans" panose="020B0606030504020204" pitchFamily="34" charset="0"/>
                  <a:cs typeface="Open Sans" panose="020B0606030504020204" pitchFamily="34" charset="0"/>
                </a:rPr>
                <a:t>Math </a:t>
              </a:r>
            </a:p>
          </p:txBody>
        </p:sp>
        <p:sp>
          <p:nvSpPr>
            <p:cNvPr id="9" name="TextBox 8">
              <a:extLst>
                <a:ext uri="{FF2B5EF4-FFF2-40B4-BE49-F238E27FC236}">
                  <a16:creationId xmlns:a16="http://schemas.microsoft.com/office/drawing/2014/main" id="{B0A2C6EE-2746-DB07-8C6A-2811F9460A42}"/>
                </a:ext>
              </a:extLst>
            </p:cNvPr>
            <p:cNvSpPr txBox="1"/>
            <p:nvPr/>
          </p:nvSpPr>
          <p:spPr>
            <a:xfrm>
              <a:off x="7464648" y="2606653"/>
              <a:ext cx="1081434" cy="584775"/>
            </a:xfrm>
            <a:prstGeom prst="rect">
              <a:avLst/>
            </a:prstGeom>
            <a:noFill/>
          </p:spPr>
          <p:txBody>
            <a:bodyPr wrap="square" rtlCol="0">
              <a:spAutoFit/>
            </a:bodyPr>
            <a:lstStyle/>
            <a:p>
              <a:r>
                <a:rPr lang="en-US" sz="1600">
                  <a:latin typeface="Open Sans" panose="020B0606030504020204" pitchFamily="34" charset="0"/>
                  <a:ea typeface="Open Sans" panose="020B0606030504020204" pitchFamily="34" charset="0"/>
                  <a:cs typeface="Open Sans" panose="020B0606030504020204" pitchFamily="34" charset="0"/>
                </a:rPr>
                <a:t>Mech / Civil Eng</a:t>
              </a:r>
            </a:p>
          </p:txBody>
        </p:sp>
        <p:sp>
          <p:nvSpPr>
            <p:cNvPr id="23" name="TextBox 22">
              <a:extLst>
                <a:ext uri="{FF2B5EF4-FFF2-40B4-BE49-F238E27FC236}">
                  <a16:creationId xmlns:a16="http://schemas.microsoft.com/office/drawing/2014/main" id="{BEA4225A-80D3-00ED-3817-774D5AA4C91B}"/>
                </a:ext>
              </a:extLst>
            </p:cNvPr>
            <p:cNvSpPr txBox="1"/>
            <p:nvPr/>
          </p:nvSpPr>
          <p:spPr>
            <a:xfrm>
              <a:off x="9249008" y="2333881"/>
              <a:ext cx="1153236" cy="584775"/>
            </a:xfrm>
            <a:prstGeom prst="rect">
              <a:avLst/>
            </a:prstGeom>
            <a:noFill/>
          </p:spPr>
          <p:txBody>
            <a:bodyPr wrap="square" rtlCol="0">
              <a:spAutoFit/>
            </a:bodyPr>
            <a:lstStyle/>
            <a:p>
              <a:r>
                <a:rPr lang="en-US" sz="1600">
                  <a:latin typeface="Open Sans" panose="020B0606030504020204" pitchFamily="34" charset="0"/>
                  <a:ea typeface="Open Sans" panose="020B0606030504020204" pitchFamily="34" charset="0"/>
                  <a:cs typeface="Open Sans" panose="020B0606030504020204" pitchFamily="34" charset="0"/>
                </a:rPr>
                <a:t>Env Science</a:t>
              </a:r>
            </a:p>
          </p:txBody>
        </p:sp>
        <p:sp>
          <p:nvSpPr>
            <p:cNvPr id="24" name="TextBox 23">
              <a:extLst>
                <a:ext uri="{FF2B5EF4-FFF2-40B4-BE49-F238E27FC236}">
                  <a16:creationId xmlns:a16="http://schemas.microsoft.com/office/drawing/2014/main" id="{DED27DEF-8AB3-8273-65F1-07782F023041}"/>
                </a:ext>
              </a:extLst>
            </p:cNvPr>
            <p:cNvSpPr txBox="1"/>
            <p:nvPr/>
          </p:nvSpPr>
          <p:spPr>
            <a:xfrm>
              <a:off x="8287396" y="4961986"/>
              <a:ext cx="1452411" cy="338554"/>
            </a:xfrm>
            <a:prstGeom prst="rect">
              <a:avLst/>
            </a:prstGeom>
            <a:noFill/>
          </p:spPr>
          <p:txBody>
            <a:bodyPr wrap="square" rtlCol="0">
              <a:spAutoFit/>
            </a:bodyPr>
            <a:lstStyle/>
            <a:p>
              <a:r>
                <a:rPr lang="en-US" sz="1600">
                  <a:latin typeface="Open Sans" panose="020B0606030504020204" pitchFamily="34" charset="0"/>
                  <a:ea typeface="Open Sans" panose="020B0606030504020204" pitchFamily="34" charset="0"/>
                  <a:cs typeface="Open Sans" panose="020B0606030504020204" pitchFamily="34" charset="0"/>
                </a:rPr>
                <a:t>Architecture</a:t>
              </a:r>
            </a:p>
          </p:txBody>
        </p:sp>
        <p:sp>
          <p:nvSpPr>
            <p:cNvPr id="27" name="TextBox 26">
              <a:extLst>
                <a:ext uri="{FF2B5EF4-FFF2-40B4-BE49-F238E27FC236}">
                  <a16:creationId xmlns:a16="http://schemas.microsoft.com/office/drawing/2014/main" id="{7F9F6110-8570-A84A-1EEA-22A9FE9E0A54}"/>
                </a:ext>
              </a:extLst>
            </p:cNvPr>
            <p:cNvSpPr txBox="1"/>
            <p:nvPr/>
          </p:nvSpPr>
          <p:spPr>
            <a:xfrm>
              <a:off x="7298117" y="3299704"/>
              <a:ext cx="1153236" cy="584775"/>
            </a:xfrm>
            <a:prstGeom prst="rect">
              <a:avLst/>
            </a:prstGeom>
            <a:noFill/>
          </p:spPr>
          <p:txBody>
            <a:bodyPr wrap="square" rtlCol="0">
              <a:spAutoFit/>
            </a:bodyPr>
            <a:lstStyle/>
            <a:p>
              <a:r>
                <a:rPr lang="en-US" sz="1600">
                  <a:latin typeface="Open Sans" panose="020B0606030504020204" pitchFamily="34" charset="0"/>
                  <a:ea typeface="Open Sans" panose="020B0606030504020204" pitchFamily="34" charset="0"/>
                  <a:cs typeface="Open Sans" panose="020B0606030504020204" pitchFamily="34" charset="0"/>
                </a:rPr>
                <a:t>Political</a:t>
              </a:r>
            </a:p>
            <a:p>
              <a:r>
                <a:rPr lang="en-US" sz="1600">
                  <a:latin typeface="Open Sans" panose="020B0606030504020204" pitchFamily="34" charset="0"/>
                  <a:ea typeface="Open Sans" panose="020B0606030504020204" pitchFamily="34" charset="0"/>
                  <a:cs typeface="Open Sans" panose="020B0606030504020204" pitchFamily="34" charset="0"/>
                </a:rPr>
                <a:t>Science</a:t>
              </a:r>
            </a:p>
          </p:txBody>
        </p:sp>
        <p:sp>
          <p:nvSpPr>
            <p:cNvPr id="28" name="TextBox 27">
              <a:extLst>
                <a:ext uri="{FF2B5EF4-FFF2-40B4-BE49-F238E27FC236}">
                  <a16:creationId xmlns:a16="http://schemas.microsoft.com/office/drawing/2014/main" id="{504AA491-86E9-BECE-2DDD-102A4468EC39}"/>
                </a:ext>
              </a:extLst>
            </p:cNvPr>
            <p:cNvSpPr txBox="1"/>
            <p:nvPr/>
          </p:nvSpPr>
          <p:spPr>
            <a:xfrm>
              <a:off x="9348839" y="4260932"/>
              <a:ext cx="1153236" cy="584775"/>
            </a:xfrm>
            <a:prstGeom prst="rect">
              <a:avLst/>
            </a:prstGeom>
            <a:noFill/>
          </p:spPr>
          <p:txBody>
            <a:bodyPr wrap="square" rtlCol="0">
              <a:spAutoFit/>
            </a:bodyPr>
            <a:lstStyle/>
            <a:p>
              <a:r>
                <a:rPr lang="en-US" sz="1600">
                  <a:latin typeface="Open Sans" panose="020B0606030504020204" pitchFamily="34" charset="0"/>
                  <a:ea typeface="Open Sans" panose="020B0606030504020204" pitchFamily="34" charset="0"/>
                  <a:cs typeface="Open Sans" panose="020B0606030504020204" pitchFamily="34" charset="0"/>
                </a:rPr>
                <a:t>Computer</a:t>
              </a:r>
            </a:p>
            <a:p>
              <a:r>
                <a:rPr lang="en-US" sz="1600">
                  <a:latin typeface="Open Sans" panose="020B0606030504020204" pitchFamily="34" charset="0"/>
                  <a:ea typeface="Open Sans" panose="020B0606030504020204" pitchFamily="34" charset="0"/>
                  <a:cs typeface="Open Sans" panose="020B0606030504020204" pitchFamily="34" charset="0"/>
                </a:rPr>
                <a:t>Science</a:t>
              </a:r>
            </a:p>
          </p:txBody>
        </p:sp>
        <p:sp>
          <p:nvSpPr>
            <p:cNvPr id="29" name="TextBox 28">
              <a:extLst>
                <a:ext uri="{FF2B5EF4-FFF2-40B4-BE49-F238E27FC236}">
                  <a16:creationId xmlns:a16="http://schemas.microsoft.com/office/drawing/2014/main" id="{452251D8-38F1-5025-2FCF-418088D7E8E7}"/>
                </a:ext>
              </a:extLst>
            </p:cNvPr>
            <p:cNvSpPr txBox="1"/>
            <p:nvPr/>
          </p:nvSpPr>
          <p:spPr>
            <a:xfrm>
              <a:off x="7464648" y="3943873"/>
              <a:ext cx="1153236" cy="338554"/>
            </a:xfrm>
            <a:prstGeom prst="rect">
              <a:avLst/>
            </a:prstGeom>
            <a:noFill/>
          </p:spPr>
          <p:txBody>
            <a:bodyPr wrap="square" rtlCol="0">
              <a:spAutoFit/>
            </a:bodyPr>
            <a:lstStyle/>
            <a:p>
              <a:r>
                <a:rPr lang="en-US" sz="1600">
                  <a:latin typeface="Open Sans" panose="020B0606030504020204" pitchFamily="34" charset="0"/>
                  <a:ea typeface="Open Sans" panose="020B0606030504020204" pitchFamily="34" charset="0"/>
                  <a:cs typeface="Open Sans" panose="020B0606030504020204" pitchFamily="34" charset="0"/>
                </a:rPr>
                <a:t>Physics</a:t>
              </a:r>
            </a:p>
          </p:txBody>
        </p:sp>
        <p:sp>
          <p:nvSpPr>
            <p:cNvPr id="30" name="TextBox 29">
              <a:extLst>
                <a:ext uri="{FF2B5EF4-FFF2-40B4-BE49-F238E27FC236}">
                  <a16:creationId xmlns:a16="http://schemas.microsoft.com/office/drawing/2014/main" id="{65D5D07D-3EFB-27F8-3B22-5E5E6ED7DA63}"/>
                </a:ext>
              </a:extLst>
            </p:cNvPr>
            <p:cNvSpPr txBox="1"/>
            <p:nvPr/>
          </p:nvSpPr>
          <p:spPr>
            <a:xfrm>
              <a:off x="7768417" y="4329819"/>
              <a:ext cx="1517325" cy="584775"/>
            </a:xfrm>
            <a:prstGeom prst="rect">
              <a:avLst/>
            </a:prstGeom>
            <a:noFill/>
          </p:spPr>
          <p:txBody>
            <a:bodyPr wrap="square" rtlCol="0">
              <a:spAutoFit/>
            </a:bodyPr>
            <a:lstStyle/>
            <a:p>
              <a:r>
                <a:rPr lang="en-US" sz="1600">
                  <a:latin typeface="Open Sans" panose="020B0606030504020204" pitchFamily="34" charset="0"/>
                  <a:ea typeface="Open Sans" panose="020B0606030504020204" pitchFamily="34" charset="0"/>
                  <a:cs typeface="Open Sans" panose="020B0606030504020204" pitchFamily="34" charset="0"/>
                </a:rPr>
                <a:t>Const. Management</a:t>
              </a:r>
            </a:p>
          </p:txBody>
        </p:sp>
        <p:sp>
          <p:nvSpPr>
            <p:cNvPr id="39" name="TextBox 38">
              <a:extLst>
                <a:ext uri="{FF2B5EF4-FFF2-40B4-BE49-F238E27FC236}">
                  <a16:creationId xmlns:a16="http://schemas.microsoft.com/office/drawing/2014/main" id="{DB6F32B5-BD2A-041D-537D-7611267A4D93}"/>
                </a:ext>
              </a:extLst>
            </p:cNvPr>
            <p:cNvSpPr txBox="1"/>
            <p:nvPr/>
          </p:nvSpPr>
          <p:spPr>
            <a:xfrm>
              <a:off x="8558645" y="1880051"/>
              <a:ext cx="1153236" cy="338554"/>
            </a:xfrm>
            <a:prstGeom prst="rect">
              <a:avLst/>
            </a:prstGeom>
            <a:noFill/>
          </p:spPr>
          <p:txBody>
            <a:bodyPr wrap="square" rtlCol="0">
              <a:spAutoFit/>
            </a:bodyPr>
            <a:lstStyle/>
            <a:p>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Degrees</a:t>
              </a:r>
            </a:p>
          </p:txBody>
        </p:sp>
      </p:grpSp>
      <p:sp>
        <p:nvSpPr>
          <p:cNvPr id="26" name="TextBox 25">
            <a:extLst>
              <a:ext uri="{FF2B5EF4-FFF2-40B4-BE49-F238E27FC236}">
                <a16:creationId xmlns:a16="http://schemas.microsoft.com/office/drawing/2014/main" id="{75FE0DDD-DF57-9147-72CB-512D890EC434}"/>
              </a:ext>
            </a:extLst>
          </p:cNvPr>
          <p:cNvSpPr txBox="1"/>
          <p:nvPr/>
        </p:nvSpPr>
        <p:spPr>
          <a:xfrm>
            <a:off x="1058686" y="1132507"/>
            <a:ext cx="10714213" cy="523220"/>
          </a:xfrm>
          <a:prstGeom prst="rect">
            <a:avLst/>
          </a:prstGeom>
          <a:noFill/>
        </p:spPr>
        <p:txBody>
          <a:bodyPr wrap="square" rtlCol="0">
            <a:spAutoFit/>
          </a:bodyPr>
          <a:lstStyle/>
          <a:p>
            <a:r>
              <a:rPr lang="en-US" sz="2800" i="1">
                <a:effectLst>
                  <a:outerShdw blurRad="38100" dist="38100" dir="2700000" algn="tl">
                    <a:srgbClr val="000000">
                      <a:alpha val="43137"/>
                    </a:srgbClr>
                  </a:outerShdw>
                </a:effectLst>
              </a:rPr>
              <a:t>To accelerate the process of people finding building energy modeling.</a:t>
            </a:r>
          </a:p>
        </p:txBody>
      </p:sp>
      <p:cxnSp>
        <p:nvCxnSpPr>
          <p:cNvPr id="32" name="Straight Arrow Connector 31">
            <a:extLst>
              <a:ext uri="{FF2B5EF4-FFF2-40B4-BE49-F238E27FC236}">
                <a16:creationId xmlns:a16="http://schemas.microsoft.com/office/drawing/2014/main" id="{33D312AA-F2B9-8904-F6B2-425FA4E56FC0}"/>
              </a:ext>
            </a:extLst>
          </p:cNvPr>
          <p:cNvCxnSpPr>
            <a:cxnSpLocks/>
          </p:cNvCxnSpPr>
          <p:nvPr/>
        </p:nvCxnSpPr>
        <p:spPr>
          <a:xfrm>
            <a:off x="3816435" y="2678510"/>
            <a:ext cx="3867125" cy="0"/>
          </a:xfrm>
          <a:prstGeom prst="straightConnector1">
            <a:avLst/>
          </a:prstGeom>
          <a:ln w="57150">
            <a:solidFill>
              <a:srgbClr val="B14133"/>
            </a:solidFill>
            <a:prstDash val="dash"/>
            <a:tailEnd type="triangle"/>
          </a:ln>
        </p:spPr>
        <p:style>
          <a:lnRef idx="1">
            <a:schemeClr val="accent4"/>
          </a:lnRef>
          <a:fillRef idx="0">
            <a:schemeClr val="accent4"/>
          </a:fillRef>
          <a:effectRef idx="0">
            <a:schemeClr val="accent4"/>
          </a:effectRef>
          <a:fontRef idx="minor">
            <a:schemeClr val="tx1"/>
          </a:fontRef>
        </p:style>
      </p:cxnSp>
      <p:cxnSp>
        <p:nvCxnSpPr>
          <p:cNvPr id="33" name="Straight Arrow Connector 32">
            <a:extLst>
              <a:ext uri="{FF2B5EF4-FFF2-40B4-BE49-F238E27FC236}">
                <a16:creationId xmlns:a16="http://schemas.microsoft.com/office/drawing/2014/main" id="{937F95C8-DD06-7919-58C9-EE58C4175E8B}"/>
              </a:ext>
            </a:extLst>
          </p:cNvPr>
          <p:cNvCxnSpPr>
            <a:cxnSpLocks/>
          </p:cNvCxnSpPr>
          <p:nvPr/>
        </p:nvCxnSpPr>
        <p:spPr>
          <a:xfrm>
            <a:off x="2675963" y="4062015"/>
            <a:ext cx="5046600" cy="0"/>
          </a:xfrm>
          <a:prstGeom prst="straightConnector1">
            <a:avLst/>
          </a:prstGeom>
          <a:ln w="57150">
            <a:solidFill>
              <a:srgbClr val="B14133"/>
            </a:solidFill>
            <a:prstDash val="dash"/>
            <a:tailEnd type="triangle"/>
          </a:ln>
        </p:spPr>
        <p:style>
          <a:lnRef idx="1">
            <a:schemeClr val="accent4"/>
          </a:lnRef>
          <a:fillRef idx="0">
            <a:schemeClr val="accent4"/>
          </a:fillRef>
          <a:effectRef idx="0">
            <a:schemeClr val="accent4"/>
          </a:effectRef>
          <a:fontRef idx="minor">
            <a:schemeClr val="tx1"/>
          </a:fontRef>
        </p:style>
      </p:cxnSp>
      <p:sp>
        <p:nvSpPr>
          <p:cNvPr id="2" name="TextBox 1">
            <a:extLst>
              <a:ext uri="{FF2B5EF4-FFF2-40B4-BE49-F238E27FC236}">
                <a16:creationId xmlns:a16="http://schemas.microsoft.com/office/drawing/2014/main" id="{DB9828D3-2F1E-FC3E-367C-9DB791D1BE54}"/>
              </a:ext>
            </a:extLst>
          </p:cNvPr>
          <p:cNvSpPr txBox="1"/>
          <p:nvPr/>
        </p:nvSpPr>
        <p:spPr>
          <a:xfrm>
            <a:off x="3070246" y="2970897"/>
            <a:ext cx="1550631" cy="584775"/>
          </a:xfrm>
          <a:prstGeom prst="rect">
            <a:avLst/>
          </a:prstGeom>
          <a:noFill/>
        </p:spPr>
        <p:txBody>
          <a:bodyPr wrap="square" rtlCol="0">
            <a:spAutoFit/>
          </a:bodyPr>
          <a:lstStyle/>
          <a:p>
            <a:r>
              <a:rPr lang="en-US" sz="1600">
                <a:latin typeface="Open Sans" panose="020B0606030504020204" pitchFamily="34" charset="0"/>
                <a:ea typeface="Open Sans" panose="020B0606030504020204" pitchFamily="34" charset="0"/>
                <a:cs typeface="Open Sans" panose="020B0606030504020204" pitchFamily="34" charset="0"/>
              </a:rPr>
              <a:t>Energy Management</a:t>
            </a:r>
          </a:p>
        </p:txBody>
      </p:sp>
    </p:spTree>
    <p:extLst>
      <p:ext uri="{BB962C8B-B14F-4D97-AF65-F5344CB8AC3E}">
        <p14:creationId xmlns:p14="http://schemas.microsoft.com/office/powerpoint/2010/main" val="5408593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
          <p:cNvSpPr/>
          <p:nvPr/>
        </p:nvSpPr>
        <p:spPr>
          <a:xfrm>
            <a:off x="396240" y="1402080"/>
            <a:ext cx="2621280" cy="3901440"/>
          </a:xfrm>
          <a:prstGeom prst="rect">
            <a:avLst/>
          </a:prstGeom>
          <a:solidFill>
            <a:srgbClr val="F8F9FA"/>
          </a:solidFill>
          <a:ln w="6350">
            <a:solidFill>
              <a:srgbClr val="E8E8E8"/>
            </a:solidFill>
            <a:prstDash val="solid"/>
          </a:ln>
        </p:spPr>
        <p:txBody>
          <a:bodyPr/>
          <a:lstStyle/>
          <a:p>
            <a:endParaRPr lang="en-US" sz="2400"/>
          </a:p>
        </p:txBody>
      </p:sp>
      <p:sp>
        <p:nvSpPr>
          <p:cNvPr id="5" name="Shape 3"/>
          <p:cNvSpPr/>
          <p:nvPr/>
        </p:nvSpPr>
        <p:spPr>
          <a:xfrm>
            <a:off x="396240" y="1402080"/>
            <a:ext cx="2621280" cy="73152"/>
          </a:xfrm>
          <a:prstGeom prst="rect">
            <a:avLst/>
          </a:prstGeom>
          <a:solidFill>
            <a:srgbClr val="1B7A6E"/>
          </a:solidFill>
          <a:ln/>
        </p:spPr>
        <p:txBody>
          <a:bodyPr/>
          <a:lstStyle/>
          <a:p>
            <a:endParaRPr lang="en-US" sz="2400"/>
          </a:p>
        </p:txBody>
      </p:sp>
      <p:sp>
        <p:nvSpPr>
          <p:cNvPr id="6" name="Shape 4"/>
          <p:cNvSpPr/>
          <p:nvPr/>
        </p:nvSpPr>
        <p:spPr>
          <a:xfrm>
            <a:off x="1188720" y="1719072"/>
            <a:ext cx="1036320" cy="1036320"/>
          </a:xfrm>
          <a:prstGeom prst="ellipse">
            <a:avLst/>
          </a:prstGeom>
          <a:solidFill>
            <a:srgbClr val="1B7A6E"/>
          </a:solidFill>
          <a:ln/>
        </p:spPr>
        <p:txBody>
          <a:bodyPr/>
          <a:lstStyle/>
          <a:p>
            <a:endParaRPr lang="en-US" sz="2400"/>
          </a:p>
        </p:txBody>
      </p:sp>
      <p:sp>
        <p:nvSpPr>
          <p:cNvPr id="7" name="Text 5"/>
          <p:cNvSpPr/>
          <p:nvPr/>
        </p:nvSpPr>
        <p:spPr>
          <a:xfrm>
            <a:off x="1188720" y="1719072"/>
            <a:ext cx="1036320" cy="1036320"/>
          </a:xfrm>
          <a:prstGeom prst="rect">
            <a:avLst/>
          </a:prstGeom>
          <a:noFill/>
          <a:ln/>
        </p:spPr>
        <p:txBody>
          <a:bodyPr wrap="square" lIns="0" tIns="0" rIns="0" bIns="0" rtlCol="0" anchor="ctr"/>
          <a:lstStyle/>
          <a:p>
            <a:pPr algn="ctr"/>
            <a:r>
              <a:rPr lang="en-US" sz="3733" b="1">
                <a:solidFill>
                  <a:srgbClr val="FFFFFF"/>
                </a:solidFill>
                <a:latin typeface="Arial" pitchFamily="34" charset="0"/>
                <a:ea typeface="Arial" pitchFamily="34" charset="-122"/>
                <a:cs typeface="Arial" pitchFamily="34" charset="-120"/>
              </a:rPr>
              <a:t>1</a:t>
            </a:r>
            <a:endParaRPr lang="en-US" sz="3733"/>
          </a:p>
        </p:txBody>
      </p:sp>
      <p:sp>
        <p:nvSpPr>
          <p:cNvPr id="8" name="Text 6"/>
          <p:cNvSpPr/>
          <p:nvPr/>
        </p:nvSpPr>
        <p:spPr>
          <a:xfrm>
            <a:off x="396240" y="2938272"/>
            <a:ext cx="2621280" cy="487680"/>
          </a:xfrm>
          <a:prstGeom prst="rect">
            <a:avLst/>
          </a:prstGeom>
          <a:noFill/>
          <a:ln/>
        </p:spPr>
        <p:txBody>
          <a:bodyPr wrap="square" lIns="0" tIns="0" rIns="0" bIns="0" rtlCol="0" anchor="t"/>
          <a:lstStyle/>
          <a:p>
            <a:pPr algn="ctr"/>
            <a:r>
              <a:rPr lang="en-US" sz="1867" b="1">
                <a:solidFill>
                  <a:srgbClr val="1B2A4A"/>
                </a:solidFill>
                <a:latin typeface="Arial" pitchFamily="34" charset="0"/>
                <a:ea typeface="Arial" pitchFamily="34" charset="-122"/>
                <a:cs typeface="Arial" pitchFamily="34" charset="-120"/>
              </a:rPr>
              <a:t>Build Geometry</a:t>
            </a:r>
            <a:endParaRPr lang="en-US" sz="1867"/>
          </a:p>
        </p:txBody>
      </p:sp>
      <p:sp>
        <p:nvSpPr>
          <p:cNvPr id="9" name="Text 7"/>
          <p:cNvSpPr/>
          <p:nvPr/>
        </p:nvSpPr>
        <p:spPr>
          <a:xfrm>
            <a:off x="518160" y="3486912"/>
            <a:ext cx="2377440" cy="731520"/>
          </a:xfrm>
          <a:prstGeom prst="rect">
            <a:avLst/>
          </a:prstGeom>
          <a:noFill/>
          <a:ln/>
        </p:spPr>
        <p:txBody>
          <a:bodyPr wrap="square" lIns="0" tIns="0" rIns="0" bIns="0" rtlCol="0" anchor="t"/>
          <a:lstStyle/>
          <a:p>
            <a:pPr algn="ctr"/>
            <a:r>
              <a:rPr lang="en-US" sz="1400">
                <a:solidFill>
                  <a:srgbClr val="666666"/>
                </a:solidFill>
                <a:latin typeface="Arial" pitchFamily="34" charset="0"/>
                <a:ea typeface="Arial" pitchFamily="34" charset="-122"/>
                <a:cs typeface="Arial" pitchFamily="34" charset="-120"/>
              </a:rPr>
              <a:t>Import or build 3D zones from</a:t>
            </a:r>
            <a:endParaRPr lang="en-US" sz="1400"/>
          </a:p>
          <a:p>
            <a:pPr algn="ctr"/>
            <a:r>
              <a:rPr lang="en-US" sz="1400">
                <a:solidFill>
                  <a:srgbClr val="666666"/>
                </a:solidFill>
                <a:latin typeface="Arial" pitchFamily="34" charset="0"/>
                <a:ea typeface="Arial" pitchFamily="34" charset="-122"/>
                <a:cs typeface="Arial" pitchFamily="34" charset="-120"/>
              </a:rPr>
              <a:t>arch plans</a:t>
            </a:r>
            <a:endParaRPr lang="en-US" sz="1400"/>
          </a:p>
        </p:txBody>
      </p:sp>
      <p:sp>
        <p:nvSpPr>
          <p:cNvPr id="10" name="Shape 8"/>
          <p:cNvSpPr/>
          <p:nvPr/>
        </p:nvSpPr>
        <p:spPr>
          <a:xfrm>
            <a:off x="1280160" y="4279392"/>
            <a:ext cx="853440" cy="853440"/>
          </a:xfrm>
          <a:prstGeom prst="ellipse">
            <a:avLst/>
          </a:prstGeom>
          <a:solidFill>
            <a:srgbClr val="1B2A4A"/>
          </a:solidFill>
          <a:ln/>
        </p:spPr>
        <p:txBody>
          <a:bodyPr/>
          <a:lstStyle/>
          <a:p>
            <a:endParaRPr lang="en-US" sz="2400"/>
          </a:p>
        </p:txBody>
      </p:sp>
      <p:pic>
        <p:nvPicPr>
          <p:cNvPr id="11" name="Image 0" descr="preencoded.png"/>
          <p:cNvPicPr>
            <a:picLocks noChangeAspect="1"/>
          </p:cNvPicPr>
          <p:nvPr/>
        </p:nvPicPr>
        <p:blipFill>
          <a:blip r:embed="rId3"/>
          <a:stretch>
            <a:fillRect/>
          </a:stretch>
        </p:blipFill>
        <p:spPr>
          <a:xfrm>
            <a:off x="1493520" y="4492752"/>
            <a:ext cx="426720" cy="426720"/>
          </a:xfrm>
          <a:prstGeom prst="rect">
            <a:avLst/>
          </a:prstGeom>
        </p:spPr>
      </p:pic>
      <p:sp>
        <p:nvSpPr>
          <p:cNvPr id="12" name="Shape 9"/>
          <p:cNvSpPr/>
          <p:nvPr/>
        </p:nvSpPr>
        <p:spPr>
          <a:xfrm>
            <a:off x="3054096" y="2090928"/>
            <a:ext cx="243840" cy="292608"/>
          </a:xfrm>
          <a:prstGeom prst="chevron">
            <a:avLst/>
          </a:prstGeom>
          <a:solidFill>
            <a:srgbClr val="1B7A6E"/>
          </a:solidFill>
          <a:ln/>
        </p:spPr>
        <p:txBody>
          <a:bodyPr/>
          <a:lstStyle/>
          <a:p>
            <a:endParaRPr lang="en-US" sz="2400"/>
          </a:p>
        </p:txBody>
      </p:sp>
      <p:sp>
        <p:nvSpPr>
          <p:cNvPr id="13" name="Shape 10"/>
          <p:cNvSpPr/>
          <p:nvPr/>
        </p:nvSpPr>
        <p:spPr>
          <a:xfrm>
            <a:off x="3322320" y="1402080"/>
            <a:ext cx="2621280" cy="3901440"/>
          </a:xfrm>
          <a:prstGeom prst="rect">
            <a:avLst/>
          </a:prstGeom>
          <a:solidFill>
            <a:srgbClr val="F8F9FA"/>
          </a:solidFill>
          <a:ln w="6350">
            <a:solidFill>
              <a:srgbClr val="E8E8E8"/>
            </a:solidFill>
            <a:prstDash val="solid"/>
          </a:ln>
        </p:spPr>
        <p:txBody>
          <a:bodyPr/>
          <a:lstStyle/>
          <a:p>
            <a:endParaRPr lang="en-US" sz="2400"/>
          </a:p>
        </p:txBody>
      </p:sp>
      <p:sp>
        <p:nvSpPr>
          <p:cNvPr id="14" name="Shape 11"/>
          <p:cNvSpPr/>
          <p:nvPr/>
        </p:nvSpPr>
        <p:spPr>
          <a:xfrm>
            <a:off x="3322320" y="1402080"/>
            <a:ext cx="2621280" cy="73152"/>
          </a:xfrm>
          <a:prstGeom prst="rect">
            <a:avLst/>
          </a:prstGeom>
          <a:solidFill>
            <a:srgbClr val="1B7A6E"/>
          </a:solidFill>
          <a:ln/>
        </p:spPr>
        <p:txBody>
          <a:bodyPr/>
          <a:lstStyle/>
          <a:p>
            <a:endParaRPr lang="en-US" sz="2400"/>
          </a:p>
        </p:txBody>
      </p:sp>
      <p:sp>
        <p:nvSpPr>
          <p:cNvPr id="15" name="Shape 12"/>
          <p:cNvSpPr/>
          <p:nvPr/>
        </p:nvSpPr>
        <p:spPr>
          <a:xfrm>
            <a:off x="4114800" y="1719072"/>
            <a:ext cx="1036320" cy="1036320"/>
          </a:xfrm>
          <a:prstGeom prst="ellipse">
            <a:avLst/>
          </a:prstGeom>
          <a:solidFill>
            <a:srgbClr val="1B7A6E"/>
          </a:solidFill>
          <a:ln/>
        </p:spPr>
        <p:txBody>
          <a:bodyPr/>
          <a:lstStyle/>
          <a:p>
            <a:endParaRPr lang="en-US" sz="2400"/>
          </a:p>
        </p:txBody>
      </p:sp>
      <p:sp>
        <p:nvSpPr>
          <p:cNvPr id="16" name="Text 13"/>
          <p:cNvSpPr/>
          <p:nvPr/>
        </p:nvSpPr>
        <p:spPr>
          <a:xfrm>
            <a:off x="4114800" y="1719072"/>
            <a:ext cx="1036320" cy="1036320"/>
          </a:xfrm>
          <a:prstGeom prst="rect">
            <a:avLst/>
          </a:prstGeom>
          <a:noFill/>
          <a:ln/>
        </p:spPr>
        <p:txBody>
          <a:bodyPr wrap="square" lIns="0" tIns="0" rIns="0" bIns="0" rtlCol="0" anchor="ctr"/>
          <a:lstStyle/>
          <a:p>
            <a:pPr algn="ctr"/>
            <a:r>
              <a:rPr lang="en-US" sz="3733" b="1">
                <a:solidFill>
                  <a:srgbClr val="FFFFFF"/>
                </a:solidFill>
                <a:latin typeface="Arial" pitchFamily="34" charset="0"/>
                <a:ea typeface="Arial" pitchFamily="34" charset="-122"/>
                <a:cs typeface="Arial" pitchFamily="34" charset="-120"/>
              </a:rPr>
              <a:t>2</a:t>
            </a:r>
            <a:endParaRPr lang="en-US" sz="3733"/>
          </a:p>
        </p:txBody>
      </p:sp>
      <p:sp>
        <p:nvSpPr>
          <p:cNvPr id="17" name="Text 14"/>
          <p:cNvSpPr/>
          <p:nvPr/>
        </p:nvSpPr>
        <p:spPr>
          <a:xfrm>
            <a:off x="3322320" y="2938272"/>
            <a:ext cx="2621280" cy="487680"/>
          </a:xfrm>
          <a:prstGeom prst="rect">
            <a:avLst/>
          </a:prstGeom>
          <a:noFill/>
          <a:ln/>
        </p:spPr>
        <p:txBody>
          <a:bodyPr wrap="square" lIns="0" tIns="0" rIns="0" bIns="0" rtlCol="0" anchor="t"/>
          <a:lstStyle/>
          <a:p>
            <a:pPr algn="ctr"/>
            <a:r>
              <a:rPr lang="en-US" sz="1867" b="1">
                <a:solidFill>
                  <a:srgbClr val="1B2A4A"/>
                </a:solidFill>
                <a:latin typeface="Arial" pitchFamily="34" charset="0"/>
                <a:ea typeface="Arial" pitchFamily="34" charset="-122"/>
                <a:cs typeface="Arial" pitchFamily="34" charset="-120"/>
              </a:rPr>
              <a:t>Assign Systems</a:t>
            </a:r>
            <a:endParaRPr lang="en-US" sz="1867"/>
          </a:p>
        </p:txBody>
      </p:sp>
      <p:sp>
        <p:nvSpPr>
          <p:cNvPr id="18" name="Text 15"/>
          <p:cNvSpPr/>
          <p:nvPr/>
        </p:nvSpPr>
        <p:spPr>
          <a:xfrm>
            <a:off x="3444240" y="3486912"/>
            <a:ext cx="2377440" cy="731520"/>
          </a:xfrm>
          <a:prstGeom prst="rect">
            <a:avLst/>
          </a:prstGeom>
          <a:noFill/>
          <a:ln/>
        </p:spPr>
        <p:txBody>
          <a:bodyPr wrap="square" lIns="0" tIns="0" rIns="0" bIns="0" rtlCol="0" anchor="t"/>
          <a:lstStyle/>
          <a:p>
            <a:pPr algn="ctr"/>
            <a:r>
              <a:rPr lang="en-US" sz="1400">
                <a:solidFill>
                  <a:srgbClr val="666666"/>
                </a:solidFill>
                <a:latin typeface="Arial" pitchFamily="34" charset="0"/>
                <a:ea typeface="Arial" pitchFamily="34" charset="-122"/>
                <a:cs typeface="Arial" pitchFamily="34" charset="-120"/>
              </a:rPr>
              <a:t>Envelope, HVAC, lighting,</a:t>
            </a:r>
            <a:endParaRPr lang="en-US" sz="1400"/>
          </a:p>
          <a:p>
            <a:pPr algn="ctr"/>
            <a:r>
              <a:rPr lang="en-US" sz="1400">
                <a:solidFill>
                  <a:srgbClr val="666666"/>
                </a:solidFill>
                <a:latin typeface="Arial" pitchFamily="34" charset="0"/>
                <a:ea typeface="Arial" pitchFamily="34" charset="-122"/>
                <a:cs typeface="Arial" pitchFamily="34" charset="-120"/>
              </a:rPr>
              <a:t>schedules</a:t>
            </a:r>
            <a:endParaRPr lang="en-US" sz="1400"/>
          </a:p>
        </p:txBody>
      </p:sp>
      <p:sp>
        <p:nvSpPr>
          <p:cNvPr id="19" name="Shape 16"/>
          <p:cNvSpPr/>
          <p:nvPr/>
        </p:nvSpPr>
        <p:spPr>
          <a:xfrm>
            <a:off x="4206240" y="4279392"/>
            <a:ext cx="853440" cy="853440"/>
          </a:xfrm>
          <a:prstGeom prst="ellipse">
            <a:avLst/>
          </a:prstGeom>
          <a:solidFill>
            <a:srgbClr val="1B2A4A"/>
          </a:solidFill>
          <a:ln/>
        </p:spPr>
        <p:txBody>
          <a:bodyPr/>
          <a:lstStyle/>
          <a:p>
            <a:endParaRPr lang="en-US" sz="2400"/>
          </a:p>
        </p:txBody>
      </p:sp>
      <p:pic>
        <p:nvPicPr>
          <p:cNvPr id="20" name="Image 1" descr="preencoded.png"/>
          <p:cNvPicPr>
            <a:picLocks noChangeAspect="1"/>
          </p:cNvPicPr>
          <p:nvPr/>
        </p:nvPicPr>
        <p:blipFill>
          <a:blip r:embed="rId4"/>
          <a:stretch>
            <a:fillRect/>
          </a:stretch>
        </p:blipFill>
        <p:spPr>
          <a:xfrm>
            <a:off x="4419600" y="4492752"/>
            <a:ext cx="426720" cy="426720"/>
          </a:xfrm>
          <a:prstGeom prst="rect">
            <a:avLst/>
          </a:prstGeom>
        </p:spPr>
      </p:pic>
      <p:sp>
        <p:nvSpPr>
          <p:cNvPr id="21" name="Shape 17"/>
          <p:cNvSpPr/>
          <p:nvPr/>
        </p:nvSpPr>
        <p:spPr>
          <a:xfrm>
            <a:off x="5980176" y="2090928"/>
            <a:ext cx="243840" cy="292608"/>
          </a:xfrm>
          <a:prstGeom prst="chevron">
            <a:avLst/>
          </a:prstGeom>
          <a:solidFill>
            <a:srgbClr val="1B7A6E"/>
          </a:solidFill>
          <a:ln/>
        </p:spPr>
        <p:txBody>
          <a:bodyPr/>
          <a:lstStyle/>
          <a:p>
            <a:endParaRPr lang="en-US" sz="2400"/>
          </a:p>
        </p:txBody>
      </p:sp>
      <p:sp>
        <p:nvSpPr>
          <p:cNvPr id="22" name="Shape 18"/>
          <p:cNvSpPr/>
          <p:nvPr/>
        </p:nvSpPr>
        <p:spPr>
          <a:xfrm>
            <a:off x="6248400" y="1402080"/>
            <a:ext cx="2621280" cy="3901440"/>
          </a:xfrm>
          <a:prstGeom prst="rect">
            <a:avLst/>
          </a:prstGeom>
          <a:solidFill>
            <a:srgbClr val="F8F9FA"/>
          </a:solidFill>
          <a:ln w="6350">
            <a:solidFill>
              <a:srgbClr val="E8E8E8"/>
            </a:solidFill>
            <a:prstDash val="solid"/>
          </a:ln>
        </p:spPr>
        <p:txBody>
          <a:bodyPr/>
          <a:lstStyle/>
          <a:p>
            <a:endParaRPr lang="en-US" sz="2400"/>
          </a:p>
        </p:txBody>
      </p:sp>
      <p:sp>
        <p:nvSpPr>
          <p:cNvPr id="23" name="Shape 19"/>
          <p:cNvSpPr/>
          <p:nvPr/>
        </p:nvSpPr>
        <p:spPr>
          <a:xfrm>
            <a:off x="6248400" y="1402080"/>
            <a:ext cx="2621280" cy="73152"/>
          </a:xfrm>
          <a:prstGeom prst="rect">
            <a:avLst/>
          </a:prstGeom>
          <a:solidFill>
            <a:srgbClr val="1B7A6E"/>
          </a:solidFill>
          <a:ln/>
        </p:spPr>
        <p:txBody>
          <a:bodyPr/>
          <a:lstStyle/>
          <a:p>
            <a:endParaRPr lang="en-US" sz="2400"/>
          </a:p>
        </p:txBody>
      </p:sp>
      <p:sp>
        <p:nvSpPr>
          <p:cNvPr id="24" name="Shape 20"/>
          <p:cNvSpPr/>
          <p:nvPr/>
        </p:nvSpPr>
        <p:spPr>
          <a:xfrm>
            <a:off x="7040880" y="1719072"/>
            <a:ext cx="1036320" cy="1036320"/>
          </a:xfrm>
          <a:prstGeom prst="ellipse">
            <a:avLst/>
          </a:prstGeom>
          <a:solidFill>
            <a:srgbClr val="1B7A6E"/>
          </a:solidFill>
          <a:ln/>
        </p:spPr>
        <p:txBody>
          <a:bodyPr/>
          <a:lstStyle/>
          <a:p>
            <a:endParaRPr lang="en-US" sz="2400"/>
          </a:p>
        </p:txBody>
      </p:sp>
      <p:sp>
        <p:nvSpPr>
          <p:cNvPr id="25" name="Text 21"/>
          <p:cNvSpPr/>
          <p:nvPr/>
        </p:nvSpPr>
        <p:spPr>
          <a:xfrm>
            <a:off x="7040880" y="1719072"/>
            <a:ext cx="1036320" cy="1036320"/>
          </a:xfrm>
          <a:prstGeom prst="rect">
            <a:avLst/>
          </a:prstGeom>
          <a:noFill/>
          <a:ln/>
        </p:spPr>
        <p:txBody>
          <a:bodyPr wrap="square" lIns="0" tIns="0" rIns="0" bIns="0" rtlCol="0" anchor="ctr"/>
          <a:lstStyle/>
          <a:p>
            <a:pPr algn="ctr"/>
            <a:r>
              <a:rPr lang="en-US" sz="3733" b="1">
                <a:solidFill>
                  <a:srgbClr val="FFFFFF"/>
                </a:solidFill>
                <a:latin typeface="Arial" pitchFamily="34" charset="0"/>
                <a:ea typeface="Arial" pitchFamily="34" charset="-122"/>
                <a:cs typeface="Arial" pitchFamily="34" charset="-120"/>
              </a:rPr>
              <a:t>3</a:t>
            </a:r>
            <a:endParaRPr lang="en-US" sz="3733"/>
          </a:p>
        </p:txBody>
      </p:sp>
      <p:sp>
        <p:nvSpPr>
          <p:cNvPr id="26" name="Text 22"/>
          <p:cNvSpPr/>
          <p:nvPr/>
        </p:nvSpPr>
        <p:spPr>
          <a:xfrm>
            <a:off x="6248400" y="2938272"/>
            <a:ext cx="2621280" cy="487680"/>
          </a:xfrm>
          <a:prstGeom prst="rect">
            <a:avLst/>
          </a:prstGeom>
          <a:noFill/>
          <a:ln/>
        </p:spPr>
        <p:txBody>
          <a:bodyPr wrap="square" lIns="0" tIns="0" rIns="0" bIns="0" rtlCol="0" anchor="t"/>
          <a:lstStyle/>
          <a:p>
            <a:pPr algn="ctr"/>
            <a:r>
              <a:rPr lang="en-US" sz="1867" b="1">
                <a:solidFill>
                  <a:srgbClr val="1B2A4A"/>
                </a:solidFill>
                <a:latin typeface="Arial" pitchFamily="34" charset="0"/>
                <a:ea typeface="Arial" pitchFamily="34" charset="-122"/>
                <a:cs typeface="Arial" pitchFamily="34" charset="-120"/>
              </a:rPr>
              <a:t>Run Simulations</a:t>
            </a:r>
            <a:endParaRPr lang="en-US" sz="1867"/>
          </a:p>
        </p:txBody>
      </p:sp>
      <p:sp>
        <p:nvSpPr>
          <p:cNvPr id="27" name="Text 23"/>
          <p:cNvSpPr/>
          <p:nvPr/>
        </p:nvSpPr>
        <p:spPr>
          <a:xfrm>
            <a:off x="6370320" y="3486912"/>
            <a:ext cx="2377440" cy="731520"/>
          </a:xfrm>
          <a:prstGeom prst="rect">
            <a:avLst/>
          </a:prstGeom>
          <a:noFill/>
          <a:ln/>
        </p:spPr>
        <p:txBody>
          <a:bodyPr wrap="square" lIns="0" tIns="0" rIns="0" bIns="0" rtlCol="0" anchor="t"/>
          <a:lstStyle/>
          <a:p>
            <a:pPr algn="ctr"/>
            <a:r>
              <a:rPr lang="en-US" sz="1400">
                <a:solidFill>
                  <a:srgbClr val="666666"/>
                </a:solidFill>
                <a:latin typeface="Arial" pitchFamily="34" charset="0"/>
                <a:ea typeface="Arial" pitchFamily="34" charset="-122"/>
                <a:cs typeface="Arial" pitchFamily="34" charset="-120"/>
              </a:rPr>
              <a:t>Standard vs. proposed, iterate to</a:t>
            </a:r>
            <a:r>
              <a:rPr lang="en-US" sz="1400"/>
              <a:t> </a:t>
            </a:r>
            <a:r>
              <a:rPr lang="en-US" sz="1400">
                <a:solidFill>
                  <a:srgbClr val="666666"/>
                </a:solidFill>
                <a:latin typeface="Arial" pitchFamily="34" charset="0"/>
                <a:ea typeface="Arial" pitchFamily="34" charset="-122"/>
                <a:cs typeface="Arial" pitchFamily="34" charset="-120"/>
              </a:rPr>
              <a:t>optimize</a:t>
            </a:r>
            <a:endParaRPr lang="en-US" sz="1400"/>
          </a:p>
        </p:txBody>
      </p:sp>
      <p:sp>
        <p:nvSpPr>
          <p:cNvPr id="28" name="Shape 24"/>
          <p:cNvSpPr/>
          <p:nvPr/>
        </p:nvSpPr>
        <p:spPr>
          <a:xfrm>
            <a:off x="7132320" y="4279392"/>
            <a:ext cx="853440" cy="853440"/>
          </a:xfrm>
          <a:prstGeom prst="ellipse">
            <a:avLst/>
          </a:prstGeom>
          <a:solidFill>
            <a:srgbClr val="1B2A4A"/>
          </a:solidFill>
          <a:ln/>
        </p:spPr>
        <p:txBody>
          <a:bodyPr/>
          <a:lstStyle/>
          <a:p>
            <a:endParaRPr lang="en-US" sz="2400"/>
          </a:p>
        </p:txBody>
      </p:sp>
      <p:pic>
        <p:nvPicPr>
          <p:cNvPr id="29" name="Image 2" descr="preencoded.png"/>
          <p:cNvPicPr>
            <a:picLocks noChangeAspect="1"/>
          </p:cNvPicPr>
          <p:nvPr/>
        </p:nvPicPr>
        <p:blipFill>
          <a:blip r:embed="rId5"/>
          <a:stretch>
            <a:fillRect/>
          </a:stretch>
        </p:blipFill>
        <p:spPr>
          <a:xfrm>
            <a:off x="7345680" y="4492752"/>
            <a:ext cx="426720" cy="426720"/>
          </a:xfrm>
          <a:prstGeom prst="rect">
            <a:avLst/>
          </a:prstGeom>
        </p:spPr>
      </p:pic>
      <p:sp>
        <p:nvSpPr>
          <p:cNvPr id="30" name="Shape 25"/>
          <p:cNvSpPr/>
          <p:nvPr/>
        </p:nvSpPr>
        <p:spPr>
          <a:xfrm>
            <a:off x="8906256" y="2090928"/>
            <a:ext cx="243840" cy="292608"/>
          </a:xfrm>
          <a:prstGeom prst="chevron">
            <a:avLst/>
          </a:prstGeom>
          <a:solidFill>
            <a:srgbClr val="1B7A6E"/>
          </a:solidFill>
          <a:ln/>
        </p:spPr>
        <p:txBody>
          <a:bodyPr/>
          <a:lstStyle/>
          <a:p>
            <a:endParaRPr lang="en-US" sz="2400"/>
          </a:p>
        </p:txBody>
      </p:sp>
      <p:sp>
        <p:nvSpPr>
          <p:cNvPr id="31" name="Shape 26"/>
          <p:cNvSpPr/>
          <p:nvPr/>
        </p:nvSpPr>
        <p:spPr>
          <a:xfrm>
            <a:off x="9174480" y="1402080"/>
            <a:ext cx="2621280" cy="3901440"/>
          </a:xfrm>
          <a:prstGeom prst="rect">
            <a:avLst/>
          </a:prstGeom>
          <a:solidFill>
            <a:srgbClr val="F8F9FA"/>
          </a:solidFill>
          <a:ln w="6350">
            <a:solidFill>
              <a:srgbClr val="E8E8E8"/>
            </a:solidFill>
            <a:prstDash val="solid"/>
          </a:ln>
        </p:spPr>
        <p:txBody>
          <a:bodyPr/>
          <a:lstStyle/>
          <a:p>
            <a:endParaRPr lang="en-US" sz="2400"/>
          </a:p>
        </p:txBody>
      </p:sp>
      <p:sp>
        <p:nvSpPr>
          <p:cNvPr id="32" name="Shape 27"/>
          <p:cNvSpPr/>
          <p:nvPr/>
        </p:nvSpPr>
        <p:spPr>
          <a:xfrm>
            <a:off x="9174480" y="1402080"/>
            <a:ext cx="2621280" cy="73152"/>
          </a:xfrm>
          <a:prstGeom prst="rect">
            <a:avLst/>
          </a:prstGeom>
          <a:solidFill>
            <a:srgbClr val="1B7A6E"/>
          </a:solidFill>
          <a:ln/>
        </p:spPr>
        <p:txBody>
          <a:bodyPr/>
          <a:lstStyle/>
          <a:p>
            <a:endParaRPr lang="en-US" sz="2400"/>
          </a:p>
        </p:txBody>
      </p:sp>
      <p:sp>
        <p:nvSpPr>
          <p:cNvPr id="33" name="Shape 28"/>
          <p:cNvSpPr/>
          <p:nvPr/>
        </p:nvSpPr>
        <p:spPr>
          <a:xfrm>
            <a:off x="9966960" y="1719072"/>
            <a:ext cx="1036320" cy="1036320"/>
          </a:xfrm>
          <a:prstGeom prst="ellipse">
            <a:avLst/>
          </a:prstGeom>
          <a:solidFill>
            <a:srgbClr val="1B7A6E"/>
          </a:solidFill>
          <a:ln/>
        </p:spPr>
        <p:txBody>
          <a:bodyPr/>
          <a:lstStyle/>
          <a:p>
            <a:endParaRPr lang="en-US" sz="2400"/>
          </a:p>
        </p:txBody>
      </p:sp>
      <p:sp>
        <p:nvSpPr>
          <p:cNvPr id="34" name="Text 29"/>
          <p:cNvSpPr/>
          <p:nvPr/>
        </p:nvSpPr>
        <p:spPr>
          <a:xfrm>
            <a:off x="9966960" y="1719072"/>
            <a:ext cx="1036320" cy="1036320"/>
          </a:xfrm>
          <a:prstGeom prst="rect">
            <a:avLst/>
          </a:prstGeom>
          <a:noFill/>
          <a:ln/>
        </p:spPr>
        <p:txBody>
          <a:bodyPr wrap="square" lIns="0" tIns="0" rIns="0" bIns="0" rtlCol="0" anchor="ctr"/>
          <a:lstStyle/>
          <a:p>
            <a:pPr algn="ctr"/>
            <a:r>
              <a:rPr lang="en-US" sz="3733" b="1">
                <a:solidFill>
                  <a:srgbClr val="FFFFFF"/>
                </a:solidFill>
                <a:latin typeface="Arial" pitchFamily="34" charset="0"/>
                <a:ea typeface="Arial" pitchFamily="34" charset="-122"/>
                <a:cs typeface="Arial" pitchFamily="34" charset="-120"/>
              </a:rPr>
              <a:t>4</a:t>
            </a:r>
            <a:endParaRPr lang="en-US" sz="3733"/>
          </a:p>
        </p:txBody>
      </p:sp>
      <p:sp>
        <p:nvSpPr>
          <p:cNvPr id="35" name="Text 30"/>
          <p:cNvSpPr/>
          <p:nvPr/>
        </p:nvSpPr>
        <p:spPr>
          <a:xfrm>
            <a:off x="9174480" y="2938272"/>
            <a:ext cx="2621280" cy="487680"/>
          </a:xfrm>
          <a:prstGeom prst="rect">
            <a:avLst/>
          </a:prstGeom>
          <a:noFill/>
          <a:ln/>
        </p:spPr>
        <p:txBody>
          <a:bodyPr wrap="square" lIns="0" tIns="0" rIns="0" bIns="0" rtlCol="0" anchor="t"/>
          <a:lstStyle/>
          <a:p>
            <a:pPr algn="ctr"/>
            <a:r>
              <a:rPr lang="en-US" sz="1867" b="1">
                <a:solidFill>
                  <a:srgbClr val="1B2A4A"/>
                </a:solidFill>
                <a:latin typeface="Arial" pitchFamily="34" charset="0"/>
                <a:ea typeface="Arial" pitchFamily="34" charset="-122"/>
                <a:cs typeface="Arial" pitchFamily="34" charset="-120"/>
              </a:rPr>
              <a:t>Document</a:t>
            </a:r>
            <a:endParaRPr lang="en-US" sz="1867"/>
          </a:p>
        </p:txBody>
      </p:sp>
      <p:sp>
        <p:nvSpPr>
          <p:cNvPr id="36" name="Text 31"/>
          <p:cNvSpPr/>
          <p:nvPr/>
        </p:nvSpPr>
        <p:spPr>
          <a:xfrm>
            <a:off x="9296400" y="3486912"/>
            <a:ext cx="2377440" cy="731520"/>
          </a:xfrm>
          <a:prstGeom prst="rect">
            <a:avLst/>
          </a:prstGeom>
          <a:noFill/>
          <a:ln/>
        </p:spPr>
        <p:txBody>
          <a:bodyPr wrap="square" lIns="0" tIns="0" rIns="0" bIns="0" rtlCol="0" anchor="t"/>
          <a:lstStyle/>
          <a:p>
            <a:pPr algn="ctr"/>
            <a:r>
              <a:rPr lang="en-US" sz="1400">
                <a:solidFill>
                  <a:srgbClr val="666666"/>
                </a:solidFill>
                <a:latin typeface="Arial" pitchFamily="34" charset="0"/>
                <a:ea typeface="Arial" pitchFamily="34" charset="-122"/>
                <a:cs typeface="Arial" pitchFamily="34" charset="-120"/>
              </a:rPr>
              <a:t>CF-1R/CF-NR forms for plan</a:t>
            </a:r>
            <a:endParaRPr lang="en-US" sz="1400"/>
          </a:p>
          <a:p>
            <a:pPr algn="ctr"/>
            <a:r>
              <a:rPr lang="en-US" sz="1400">
                <a:solidFill>
                  <a:srgbClr val="666666"/>
                </a:solidFill>
                <a:latin typeface="Arial" pitchFamily="34" charset="0"/>
                <a:ea typeface="Arial" pitchFamily="34" charset="-122"/>
                <a:cs typeface="Arial" pitchFamily="34" charset="-120"/>
              </a:rPr>
              <a:t>check</a:t>
            </a:r>
            <a:endParaRPr lang="en-US" sz="1400"/>
          </a:p>
        </p:txBody>
      </p:sp>
      <p:sp>
        <p:nvSpPr>
          <p:cNvPr id="37" name="Shape 32"/>
          <p:cNvSpPr/>
          <p:nvPr/>
        </p:nvSpPr>
        <p:spPr>
          <a:xfrm>
            <a:off x="10058400" y="4279392"/>
            <a:ext cx="853440" cy="853440"/>
          </a:xfrm>
          <a:prstGeom prst="ellipse">
            <a:avLst/>
          </a:prstGeom>
          <a:solidFill>
            <a:srgbClr val="1B2A4A"/>
          </a:solidFill>
          <a:ln/>
        </p:spPr>
        <p:txBody>
          <a:bodyPr/>
          <a:lstStyle/>
          <a:p>
            <a:endParaRPr lang="en-US" sz="2400"/>
          </a:p>
        </p:txBody>
      </p:sp>
      <p:pic>
        <p:nvPicPr>
          <p:cNvPr id="38" name="Image 3" descr="preencoded.png"/>
          <p:cNvPicPr>
            <a:picLocks noChangeAspect="1"/>
          </p:cNvPicPr>
          <p:nvPr/>
        </p:nvPicPr>
        <p:blipFill>
          <a:blip r:embed="rId6"/>
          <a:stretch>
            <a:fillRect/>
          </a:stretch>
        </p:blipFill>
        <p:spPr>
          <a:xfrm>
            <a:off x="10271760" y="4492752"/>
            <a:ext cx="426720" cy="426720"/>
          </a:xfrm>
          <a:prstGeom prst="rect">
            <a:avLst/>
          </a:prstGeom>
        </p:spPr>
      </p:pic>
      <p:sp>
        <p:nvSpPr>
          <p:cNvPr id="40" name="Title 39">
            <a:extLst>
              <a:ext uri="{FF2B5EF4-FFF2-40B4-BE49-F238E27FC236}">
                <a16:creationId xmlns:a16="http://schemas.microsoft.com/office/drawing/2014/main" id="{5901775B-728F-67AB-CC40-4B61B756C622}"/>
              </a:ext>
            </a:extLst>
          </p:cNvPr>
          <p:cNvSpPr>
            <a:spLocks noGrp="1"/>
          </p:cNvSpPr>
          <p:nvPr>
            <p:ph type="title"/>
          </p:nvPr>
        </p:nvSpPr>
        <p:spPr>
          <a:xfrm>
            <a:off x="838200" y="135444"/>
            <a:ext cx="10361246" cy="729577"/>
          </a:xfrm>
        </p:spPr>
        <p:txBody>
          <a:bodyPr>
            <a:normAutofit/>
          </a:bodyPr>
          <a:lstStyle/>
          <a:p>
            <a:r>
              <a:rPr lang="en-US"/>
              <a:t>Performance Path: 4 steps to a permit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744E383-43F2-346F-06BF-7F78C615AE7D}"/>
              </a:ext>
            </a:extLst>
          </p:cNvPr>
          <p:cNvSpPr>
            <a:spLocks noGrp="1"/>
          </p:cNvSpPr>
          <p:nvPr>
            <p:ph type="sldNum" sz="quarter" idx="12"/>
          </p:nvPr>
        </p:nvSpPr>
        <p:spPr/>
        <p:txBody>
          <a:bodyPr/>
          <a:lstStyle/>
          <a:p>
            <a:fld id="{5E94BA17-8AE8-4651-9FD9-8589E5D42325}" type="slidenum">
              <a:rPr lang="en-US" smtClean="0"/>
              <a:pPr/>
              <a:t>31</a:t>
            </a:fld>
            <a:endParaRPr lang="en-US">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 name="Title 1">
            <a:extLst>
              <a:ext uri="{FF2B5EF4-FFF2-40B4-BE49-F238E27FC236}">
                <a16:creationId xmlns:a16="http://schemas.microsoft.com/office/drawing/2014/main" id="{8B34C6D7-BFAA-1104-F141-27F24AA3C11D}"/>
              </a:ext>
            </a:extLst>
          </p:cNvPr>
          <p:cNvSpPr>
            <a:spLocks noGrp="1"/>
          </p:cNvSpPr>
          <p:nvPr>
            <p:ph type="title"/>
          </p:nvPr>
        </p:nvSpPr>
        <p:spPr>
          <a:xfrm>
            <a:off x="838200" y="135444"/>
            <a:ext cx="8900886" cy="729577"/>
          </a:xfrm>
        </p:spPr>
        <p:txBody>
          <a:bodyPr>
            <a:normAutofit/>
          </a:bodyPr>
          <a:lstStyle/>
          <a:p>
            <a:r>
              <a:rPr lang="en-US"/>
              <a:t>Performance Path</a:t>
            </a:r>
          </a:p>
        </p:txBody>
      </p:sp>
      <p:pic>
        <p:nvPicPr>
          <p:cNvPr id="6" name="Picture 5">
            <a:extLst>
              <a:ext uri="{FF2B5EF4-FFF2-40B4-BE49-F238E27FC236}">
                <a16:creationId xmlns:a16="http://schemas.microsoft.com/office/drawing/2014/main" id="{501177E4-EE56-25B1-E5A8-1CEEBBC76DFB}"/>
              </a:ext>
            </a:extLst>
          </p:cNvPr>
          <p:cNvPicPr>
            <a:picLocks noChangeAspect="1"/>
          </p:cNvPicPr>
          <p:nvPr/>
        </p:nvPicPr>
        <p:blipFill>
          <a:blip r:embed="rId3"/>
          <a:stretch>
            <a:fillRect/>
          </a:stretch>
        </p:blipFill>
        <p:spPr>
          <a:xfrm>
            <a:off x="6299182" y="1527864"/>
            <a:ext cx="3718874" cy="3141726"/>
          </a:xfrm>
          <a:prstGeom prst="rect">
            <a:avLst/>
          </a:prstGeom>
        </p:spPr>
      </p:pic>
      <p:pic>
        <p:nvPicPr>
          <p:cNvPr id="8" name="Picture 7">
            <a:extLst>
              <a:ext uri="{FF2B5EF4-FFF2-40B4-BE49-F238E27FC236}">
                <a16:creationId xmlns:a16="http://schemas.microsoft.com/office/drawing/2014/main" id="{2B2ABD3D-6C34-551B-A37D-7C95A08396A0}"/>
              </a:ext>
            </a:extLst>
          </p:cNvPr>
          <p:cNvPicPr>
            <a:picLocks noChangeAspect="1"/>
          </p:cNvPicPr>
          <p:nvPr/>
        </p:nvPicPr>
        <p:blipFill>
          <a:blip r:embed="rId4"/>
          <a:stretch>
            <a:fillRect/>
          </a:stretch>
        </p:blipFill>
        <p:spPr>
          <a:xfrm>
            <a:off x="1596553" y="1094704"/>
            <a:ext cx="4684504" cy="3745195"/>
          </a:xfrm>
          <a:prstGeom prst="rect">
            <a:avLst/>
          </a:prstGeom>
        </p:spPr>
      </p:pic>
      <p:sp>
        <p:nvSpPr>
          <p:cNvPr id="13" name="Arrow: Curved Up 12">
            <a:extLst>
              <a:ext uri="{FF2B5EF4-FFF2-40B4-BE49-F238E27FC236}">
                <a16:creationId xmlns:a16="http://schemas.microsoft.com/office/drawing/2014/main" id="{B4E2D34C-4CD7-AF27-0A0B-03754B87FA22}"/>
              </a:ext>
            </a:extLst>
          </p:cNvPr>
          <p:cNvSpPr/>
          <p:nvPr/>
        </p:nvSpPr>
        <p:spPr>
          <a:xfrm>
            <a:off x="5245875" y="4966138"/>
            <a:ext cx="1576551" cy="504496"/>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88375B67-8077-D2A1-772A-03A6A0B0E6B6}"/>
              </a:ext>
            </a:extLst>
          </p:cNvPr>
          <p:cNvSpPr txBox="1"/>
          <p:nvPr/>
        </p:nvSpPr>
        <p:spPr>
          <a:xfrm>
            <a:off x="3874275" y="5825359"/>
            <a:ext cx="4684504" cy="369332"/>
          </a:xfrm>
          <a:prstGeom prst="rect">
            <a:avLst/>
          </a:prstGeom>
          <a:noFill/>
        </p:spPr>
        <p:txBody>
          <a:bodyPr wrap="square" rtlCol="0">
            <a:spAutoFit/>
          </a:bodyPr>
          <a:lstStyle/>
          <a:p>
            <a:r>
              <a:rPr lang="en-US">
                <a:latin typeface="Open Sans Light" panose="020B0306030504020204" pitchFamily="34" charset="0"/>
                <a:ea typeface="Open Sans Light" panose="020B0306030504020204" pitchFamily="34" charset="0"/>
                <a:cs typeface="Open Sans Light" panose="020B0306030504020204" pitchFamily="34" charset="0"/>
              </a:rPr>
              <a:t>Building out geometry based on floorplans </a:t>
            </a:r>
          </a:p>
        </p:txBody>
      </p:sp>
    </p:spTree>
    <p:extLst>
      <p:ext uri="{BB962C8B-B14F-4D97-AF65-F5344CB8AC3E}">
        <p14:creationId xmlns:p14="http://schemas.microsoft.com/office/powerpoint/2010/main" val="23106451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B51B304-4699-67CC-F6E0-3E80E4E8FD37}"/>
              </a:ext>
            </a:extLst>
          </p:cNvPr>
          <p:cNvSpPr>
            <a:spLocks noGrp="1"/>
          </p:cNvSpPr>
          <p:nvPr>
            <p:ph type="sldNum" sz="quarter" idx="12"/>
          </p:nvPr>
        </p:nvSpPr>
        <p:spPr/>
        <p:txBody>
          <a:bodyPr/>
          <a:lstStyle/>
          <a:p>
            <a:fld id="{5E94BA17-8AE8-4651-9FD9-8589E5D42325}" type="slidenum">
              <a:rPr lang="en-US" smtClean="0"/>
              <a:pPr/>
              <a:t>32</a:t>
            </a:fld>
            <a:endParaRPr lang="en-US">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 name="Title 1">
            <a:extLst>
              <a:ext uri="{FF2B5EF4-FFF2-40B4-BE49-F238E27FC236}">
                <a16:creationId xmlns:a16="http://schemas.microsoft.com/office/drawing/2014/main" id="{395F20DA-06A8-4104-C023-0A6EBCDC4390}"/>
              </a:ext>
            </a:extLst>
          </p:cNvPr>
          <p:cNvSpPr>
            <a:spLocks noGrp="1"/>
          </p:cNvSpPr>
          <p:nvPr>
            <p:ph type="title"/>
          </p:nvPr>
        </p:nvSpPr>
        <p:spPr>
          <a:xfrm>
            <a:off x="838200" y="135444"/>
            <a:ext cx="8799286" cy="729577"/>
          </a:xfrm>
        </p:spPr>
        <p:txBody>
          <a:bodyPr>
            <a:normAutofit/>
          </a:bodyPr>
          <a:lstStyle/>
          <a:p>
            <a:r>
              <a:rPr lang="en-US"/>
              <a:t>Prescriptive Path</a:t>
            </a:r>
          </a:p>
        </p:txBody>
      </p:sp>
      <p:pic>
        <p:nvPicPr>
          <p:cNvPr id="6" name="Picture 5">
            <a:extLst>
              <a:ext uri="{FF2B5EF4-FFF2-40B4-BE49-F238E27FC236}">
                <a16:creationId xmlns:a16="http://schemas.microsoft.com/office/drawing/2014/main" id="{8676949D-D4AB-5F3F-92B5-25A9C32BDDC1}"/>
              </a:ext>
            </a:extLst>
          </p:cNvPr>
          <p:cNvPicPr>
            <a:picLocks noChangeAspect="1"/>
          </p:cNvPicPr>
          <p:nvPr/>
        </p:nvPicPr>
        <p:blipFill>
          <a:blip r:embed="rId3"/>
          <a:stretch>
            <a:fillRect/>
          </a:stretch>
        </p:blipFill>
        <p:spPr>
          <a:xfrm>
            <a:off x="856325" y="2219800"/>
            <a:ext cx="5175465" cy="3893605"/>
          </a:xfrm>
          <a:prstGeom prst="rect">
            <a:avLst/>
          </a:prstGeom>
        </p:spPr>
      </p:pic>
      <p:pic>
        <p:nvPicPr>
          <p:cNvPr id="8" name="Picture 7">
            <a:extLst>
              <a:ext uri="{FF2B5EF4-FFF2-40B4-BE49-F238E27FC236}">
                <a16:creationId xmlns:a16="http://schemas.microsoft.com/office/drawing/2014/main" id="{F26E721B-C917-8BB5-DE00-ED11B221BDA4}"/>
              </a:ext>
            </a:extLst>
          </p:cNvPr>
          <p:cNvPicPr>
            <a:picLocks noChangeAspect="1"/>
          </p:cNvPicPr>
          <p:nvPr/>
        </p:nvPicPr>
        <p:blipFill>
          <a:blip r:embed="rId4"/>
          <a:stretch>
            <a:fillRect/>
          </a:stretch>
        </p:blipFill>
        <p:spPr>
          <a:xfrm>
            <a:off x="6893536" y="4028677"/>
            <a:ext cx="3492664" cy="2510235"/>
          </a:xfrm>
          <a:prstGeom prst="rect">
            <a:avLst/>
          </a:prstGeom>
        </p:spPr>
      </p:pic>
      <p:pic>
        <p:nvPicPr>
          <p:cNvPr id="10" name="Picture 9">
            <a:extLst>
              <a:ext uri="{FF2B5EF4-FFF2-40B4-BE49-F238E27FC236}">
                <a16:creationId xmlns:a16="http://schemas.microsoft.com/office/drawing/2014/main" id="{738A4B8A-929D-D669-61A4-369C21C847DE}"/>
              </a:ext>
            </a:extLst>
          </p:cNvPr>
          <p:cNvPicPr>
            <a:picLocks noChangeAspect="1"/>
          </p:cNvPicPr>
          <p:nvPr/>
        </p:nvPicPr>
        <p:blipFill>
          <a:blip r:embed="rId5"/>
          <a:stretch>
            <a:fillRect/>
          </a:stretch>
        </p:blipFill>
        <p:spPr>
          <a:xfrm>
            <a:off x="6160212" y="1305400"/>
            <a:ext cx="5124475" cy="2754221"/>
          </a:xfrm>
          <a:prstGeom prst="rect">
            <a:avLst/>
          </a:prstGeom>
        </p:spPr>
      </p:pic>
      <p:sp>
        <p:nvSpPr>
          <p:cNvPr id="11" name="TextBox 10">
            <a:extLst>
              <a:ext uri="{FF2B5EF4-FFF2-40B4-BE49-F238E27FC236}">
                <a16:creationId xmlns:a16="http://schemas.microsoft.com/office/drawing/2014/main" id="{ACDF99EA-7CFF-3FD0-A376-DA52CCAF1573}"/>
              </a:ext>
            </a:extLst>
          </p:cNvPr>
          <p:cNvSpPr txBox="1"/>
          <p:nvPr/>
        </p:nvSpPr>
        <p:spPr>
          <a:xfrm>
            <a:off x="914400" y="1305400"/>
            <a:ext cx="3886200" cy="369332"/>
          </a:xfrm>
          <a:prstGeom prst="rect">
            <a:avLst/>
          </a:prstGeom>
          <a:noFill/>
        </p:spPr>
        <p:txBody>
          <a:bodyPr wrap="square" rtlCol="0">
            <a:spAutoFit/>
          </a:bodyPr>
          <a:lstStyle/>
          <a:p>
            <a:r>
              <a:rPr lang="en-US">
                <a:latin typeface="Open Sans Light" panose="020B0306030504020204" pitchFamily="34" charset="0"/>
                <a:ea typeface="Open Sans Light" panose="020B0306030504020204" pitchFamily="34" charset="0"/>
                <a:cs typeface="Open Sans Light" panose="020B0306030504020204" pitchFamily="34" charset="0"/>
              </a:rPr>
              <a:t>Energy Code Ace Online Forms </a:t>
            </a:r>
          </a:p>
        </p:txBody>
      </p:sp>
    </p:spTree>
    <p:extLst>
      <p:ext uri="{BB962C8B-B14F-4D97-AF65-F5344CB8AC3E}">
        <p14:creationId xmlns:p14="http://schemas.microsoft.com/office/powerpoint/2010/main" val="33727504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3"/>
          <p:cNvSpPr/>
          <p:nvPr/>
        </p:nvSpPr>
        <p:spPr>
          <a:xfrm>
            <a:off x="781538" y="986941"/>
            <a:ext cx="10972800" cy="426720"/>
          </a:xfrm>
          <a:prstGeom prst="rect">
            <a:avLst/>
          </a:prstGeom>
          <a:noFill/>
          <a:ln/>
        </p:spPr>
        <p:txBody>
          <a:bodyPr wrap="square" lIns="0" tIns="0" rIns="0" bIns="0" rtlCol="0" anchor="ctr"/>
          <a:lstStyle/>
          <a:p>
            <a:r>
              <a:rPr lang="en-US" sz="1733">
                <a:solidFill>
                  <a:srgbClr val="6B7B78"/>
                </a:solidFill>
                <a:latin typeface="Calibri" pitchFamily="34" charset="0"/>
                <a:ea typeface="Calibri" pitchFamily="34" charset="-122"/>
                <a:cs typeface="Calibri" pitchFamily="34" charset="-120"/>
              </a:rPr>
              <a:t>Part 11 of the CCR, California's green building code.</a:t>
            </a:r>
            <a:endParaRPr lang="en-US" sz="1733"/>
          </a:p>
        </p:txBody>
      </p:sp>
      <p:sp>
        <p:nvSpPr>
          <p:cNvPr id="7" name="Shape 4"/>
          <p:cNvSpPr/>
          <p:nvPr/>
        </p:nvSpPr>
        <p:spPr>
          <a:xfrm>
            <a:off x="781538" y="1836615"/>
            <a:ext cx="6705600" cy="1828800"/>
          </a:xfrm>
          <a:prstGeom prst="rect">
            <a:avLst/>
          </a:prstGeom>
          <a:solidFill>
            <a:srgbClr val="FFFFFF"/>
          </a:solidFill>
          <a:ln/>
          <a:effectLst>
            <a:outerShdw blurRad="38100" dist="12700" dir="8100000" algn="bl" rotWithShape="0">
              <a:srgbClr val="000000">
                <a:alpha val="6000"/>
              </a:srgbClr>
            </a:outerShdw>
          </a:effectLst>
        </p:spPr>
        <p:txBody>
          <a:bodyPr/>
          <a:lstStyle/>
          <a:p>
            <a:endParaRPr lang="en-US" sz="2400"/>
          </a:p>
        </p:txBody>
      </p:sp>
      <p:sp>
        <p:nvSpPr>
          <p:cNvPr id="8" name="Shape 5"/>
          <p:cNvSpPr/>
          <p:nvPr/>
        </p:nvSpPr>
        <p:spPr>
          <a:xfrm>
            <a:off x="781538" y="1836615"/>
            <a:ext cx="6705600" cy="60960"/>
          </a:xfrm>
          <a:prstGeom prst="rect">
            <a:avLst/>
          </a:prstGeom>
          <a:solidFill>
            <a:srgbClr val="2E9E6B"/>
          </a:solidFill>
          <a:ln/>
        </p:spPr>
        <p:txBody>
          <a:bodyPr/>
          <a:lstStyle/>
          <a:p>
            <a:endParaRPr lang="en-US" sz="2400"/>
          </a:p>
        </p:txBody>
      </p:sp>
      <p:sp>
        <p:nvSpPr>
          <p:cNvPr id="9" name="Text 6"/>
          <p:cNvSpPr/>
          <p:nvPr/>
        </p:nvSpPr>
        <p:spPr>
          <a:xfrm>
            <a:off x="1025378" y="2019495"/>
            <a:ext cx="6217920" cy="365760"/>
          </a:xfrm>
          <a:prstGeom prst="rect">
            <a:avLst/>
          </a:prstGeom>
          <a:noFill/>
          <a:ln/>
        </p:spPr>
        <p:txBody>
          <a:bodyPr wrap="square" lIns="0" tIns="0" rIns="0" bIns="0" rtlCol="0" anchor="ctr"/>
          <a:lstStyle/>
          <a:p>
            <a:r>
              <a:rPr lang="en-US" sz="1867" b="1">
                <a:solidFill>
                  <a:srgbClr val="2E9E6B"/>
                </a:solidFill>
                <a:latin typeface="Trebuchet MS" pitchFamily="34" charset="0"/>
                <a:ea typeface="Trebuchet MS" pitchFamily="34" charset="-122"/>
                <a:cs typeface="Trebuchet MS" pitchFamily="34" charset="-120"/>
              </a:rPr>
              <a:t>CALGreen (Part 11)</a:t>
            </a:r>
            <a:endParaRPr lang="en-US" sz="1867"/>
          </a:p>
        </p:txBody>
      </p:sp>
      <p:sp>
        <p:nvSpPr>
          <p:cNvPr id="10" name="Text 7"/>
          <p:cNvSpPr/>
          <p:nvPr/>
        </p:nvSpPr>
        <p:spPr>
          <a:xfrm>
            <a:off x="1025378" y="2507175"/>
            <a:ext cx="6217920" cy="975360"/>
          </a:xfrm>
          <a:prstGeom prst="rect">
            <a:avLst/>
          </a:prstGeom>
          <a:noFill/>
          <a:ln/>
        </p:spPr>
        <p:txBody>
          <a:bodyPr wrap="square" lIns="0" tIns="0" rIns="0" bIns="0" rtlCol="0" anchor="ctr"/>
          <a:lstStyle/>
          <a:p>
            <a:pPr marL="457189" indent="-457189">
              <a:buSzPct val="100000"/>
              <a:buChar char="•"/>
            </a:pPr>
            <a:r>
              <a:rPr lang="en-US" sz="1467">
                <a:solidFill>
                  <a:srgbClr val="1C2B2A"/>
                </a:solidFill>
                <a:latin typeface="Calibri" pitchFamily="34" charset="0"/>
                <a:ea typeface="Calibri" pitchFamily="34" charset="-122"/>
                <a:cs typeface="Calibri" pitchFamily="34" charset="-120"/>
              </a:rPr>
              <a:t>Water efficiency &amp; conservation</a:t>
            </a:r>
            <a:endParaRPr lang="en-US" sz="1467"/>
          </a:p>
          <a:p>
            <a:pPr marL="457189" indent="-457189">
              <a:buSzPct val="100000"/>
              <a:buChar char="•"/>
            </a:pPr>
            <a:r>
              <a:rPr lang="en-US" sz="1467">
                <a:solidFill>
                  <a:srgbClr val="1C2B2A"/>
                </a:solidFill>
                <a:latin typeface="Calibri" pitchFamily="34" charset="0"/>
                <a:ea typeface="Calibri" pitchFamily="34" charset="-122"/>
                <a:cs typeface="Calibri" pitchFamily="34" charset="-120"/>
              </a:rPr>
              <a:t>Construction waste diversion (65% minimum)</a:t>
            </a:r>
            <a:endParaRPr lang="en-US" sz="1467"/>
          </a:p>
          <a:p>
            <a:pPr marL="457189" indent="-457189">
              <a:buSzPct val="100000"/>
              <a:buChar char="•"/>
            </a:pPr>
            <a:r>
              <a:rPr lang="en-US" sz="1467">
                <a:solidFill>
                  <a:srgbClr val="1C2B2A"/>
                </a:solidFill>
                <a:latin typeface="Calibri" pitchFamily="34" charset="0"/>
                <a:ea typeface="Calibri" pitchFamily="34" charset="-122"/>
                <a:cs typeface="Calibri" pitchFamily="34" charset="-120"/>
              </a:rPr>
              <a:t>Material selection &amp; indoor air quality</a:t>
            </a:r>
            <a:endParaRPr lang="en-US" sz="1467"/>
          </a:p>
          <a:p>
            <a:pPr marL="457189" indent="-457189">
              <a:buSzPct val="100000"/>
              <a:buChar char="•"/>
            </a:pPr>
            <a:r>
              <a:rPr lang="en-US" sz="1467">
                <a:solidFill>
                  <a:srgbClr val="1C2B2A"/>
                </a:solidFill>
                <a:latin typeface="Calibri" pitchFamily="34" charset="0"/>
                <a:ea typeface="Calibri" pitchFamily="34" charset="-122"/>
                <a:cs typeface="Calibri" pitchFamily="34" charset="-120"/>
              </a:rPr>
              <a:t>EV charging readiness</a:t>
            </a:r>
            <a:endParaRPr lang="en-US" sz="1467"/>
          </a:p>
        </p:txBody>
      </p:sp>
      <p:sp>
        <p:nvSpPr>
          <p:cNvPr id="11" name="Shape 8"/>
          <p:cNvSpPr/>
          <p:nvPr/>
        </p:nvSpPr>
        <p:spPr>
          <a:xfrm>
            <a:off x="781538" y="4031175"/>
            <a:ext cx="10572262" cy="1584960"/>
          </a:xfrm>
          <a:prstGeom prst="rect">
            <a:avLst/>
          </a:prstGeom>
          <a:solidFill>
            <a:srgbClr val="1B2A4A"/>
          </a:solidFill>
          <a:ln/>
        </p:spPr>
        <p:txBody>
          <a:bodyPr/>
          <a:lstStyle/>
          <a:p>
            <a:endParaRPr lang="en-US" sz="2400"/>
          </a:p>
        </p:txBody>
      </p:sp>
      <p:sp>
        <p:nvSpPr>
          <p:cNvPr id="12" name="Text 9"/>
          <p:cNvSpPr/>
          <p:nvPr/>
        </p:nvSpPr>
        <p:spPr>
          <a:xfrm>
            <a:off x="1025378" y="4153095"/>
            <a:ext cx="9283114" cy="609600"/>
          </a:xfrm>
          <a:prstGeom prst="rect">
            <a:avLst/>
          </a:prstGeom>
          <a:noFill/>
          <a:ln/>
        </p:spPr>
        <p:txBody>
          <a:bodyPr wrap="square" lIns="0" tIns="0" rIns="0" bIns="0" rtlCol="0" anchor="ctr"/>
          <a:lstStyle/>
          <a:p>
            <a:r>
              <a:rPr lang="en-US" sz="2933" b="1">
                <a:solidFill>
                  <a:srgbClr val="D4870E"/>
                </a:solidFill>
                <a:latin typeface="Trebuchet MS" pitchFamily="34" charset="0"/>
                <a:ea typeface="Trebuchet MS" pitchFamily="34" charset="-122"/>
                <a:cs typeface="Trebuchet MS" pitchFamily="34" charset="-120"/>
              </a:rPr>
              <a:t>"Codes set the floor, not the ceiling."</a:t>
            </a:r>
            <a:endParaRPr lang="en-US" sz="2933"/>
          </a:p>
        </p:txBody>
      </p:sp>
      <p:sp>
        <p:nvSpPr>
          <p:cNvPr id="13" name="Text 10"/>
          <p:cNvSpPr/>
          <p:nvPr/>
        </p:nvSpPr>
        <p:spPr>
          <a:xfrm>
            <a:off x="1025378" y="4762695"/>
            <a:ext cx="9283114" cy="609600"/>
          </a:xfrm>
          <a:prstGeom prst="rect">
            <a:avLst/>
          </a:prstGeom>
          <a:noFill/>
          <a:ln/>
        </p:spPr>
        <p:txBody>
          <a:bodyPr wrap="square" lIns="0" tIns="0" rIns="0" bIns="0" rtlCol="0" anchor="ctr"/>
          <a:lstStyle/>
          <a:p>
            <a:r>
              <a:rPr lang="en-US" sz="1600">
                <a:solidFill>
                  <a:srgbClr val="C8E6E1"/>
                </a:solidFill>
                <a:latin typeface="Calibri" pitchFamily="34" charset="0"/>
                <a:ea typeface="Calibri" pitchFamily="34" charset="-122"/>
                <a:cs typeface="Calibri" pitchFamily="34" charset="-120"/>
              </a:rPr>
              <a:t>Building codes establish the minimum. Great buildings, and great energy modelers, aim far beyond.</a:t>
            </a:r>
            <a:endParaRPr lang="en-US" sz="1600"/>
          </a:p>
        </p:txBody>
      </p:sp>
      <p:sp>
        <p:nvSpPr>
          <p:cNvPr id="2" name="Title 1">
            <a:extLst>
              <a:ext uri="{FF2B5EF4-FFF2-40B4-BE49-F238E27FC236}">
                <a16:creationId xmlns:a16="http://schemas.microsoft.com/office/drawing/2014/main" id="{535FFD2D-AAC8-2AA2-84E5-816D2296C861}"/>
              </a:ext>
            </a:extLst>
          </p:cNvPr>
          <p:cNvSpPr>
            <a:spLocks noGrp="1"/>
          </p:cNvSpPr>
          <p:nvPr>
            <p:ph type="title"/>
          </p:nvPr>
        </p:nvSpPr>
        <p:spPr>
          <a:xfrm>
            <a:off x="838200" y="135444"/>
            <a:ext cx="9858829" cy="729577"/>
          </a:xfrm>
        </p:spPr>
        <p:txBody>
          <a:bodyPr>
            <a:normAutofit/>
          </a:bodyPr>
          <a:lstStyle/>
          <a:p>
            <a:r>
              <a:rPr lang="en-US" err="1"/>
              <a:t>CALGreen</a:t>
            </a:r>
            <a:r>
              <a:rPr lang="en-US"/>
              <a:t> + the code philosophy</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2" descr="2025 California Codes Title 24 - Full Collection">
            <a:extLst>
              <a:ext uri="{FF2B5EF4-FFF2-40B4-BE49-F238E27FC236}">
                <a16:creationId xmlns:a16="http://schemas.microsoft.com/office/drawing/2014/main" id="{4DAA9559-C722-42E1-FC3B-B3C5618AA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569" y="1584959"/>
            <a:ext cx="4562061" cy="4562061"/>
          </a:xfrm>
          <a:prstGeom prst="rect">
            <a:avLst/>
          </a:prstGeom>
          <a:noFill/>
          <a:extLst>
            <a:ext uri="{909E8E84-426E-40DD-AFC4-6F175D3DCCD1}">
              <a14:hiddenFill xmlns:a14="http://schemas.microsoft.com/office/drawing/2010/main">
                <a:solidFill>
                  <a:srgbClr val="FFFFFF"/>
                </a:solidFill>
              </a14:hiddenFill>
            </a:ext>
          </a:extLst>
        </p:spPr>
      </p:pic>
      <p:sp>
        <p:nvSpPr>
          <p:cNvPr id="6" name="Text 3"/>
          <p:cNvSpPr/>
          <p:nvPr/>
        </p:nvSpPr>
        <p:spPr>
          <a:xfrm>
            <a:off x="838200" y="1011630"/>
            <a:ext cx="10972800" cy="426720"/>
          </a:xfrm>
          <a:prstGeom prst="rect">
            <a:avLst/>
          </a:prstGeom>
          <a:noFill/>
          <a:ln/>
        </p:spPr>
        <p:txBody>
          <a:bodyPr wrap="square" lIns="0" tIns="0" rIns="0" bIns="0" rtlCol="0" anchor="ctr"/>
          <a:lstStyle/>
          <a:p>
            <a:r>
              <a:rPr lang="en-US" sz="1733">
                <a:solidFill>
                  <a:srgbClr val="6B7B78"/>
                </a:solidFill>
                <a:latin typeface="Calibri" pitchFamily="34" charset="0"/>
                <a:ea typeface="Calibri" pitchFamily="34" charset="-122"/>
                <a:cs typeface="Calibri" pitchFamily="34" charset="-120"/>
              </a:rPr>
              <a:t>Energy = Part 6, Green Building = Part 11.</a:t>
            </a:r>
            <a:endParaRPr lang="en-US" sz="1733"/>
          </a:p>
        </p:txBody>
      </p:sp>
      <p:graphicFrame>
        <p:nvGraphicFramePr>
          <p:cNvPr id="27" name="Table 0"/>
          <p:cNvGraphicFramePr>
            <a:graphicFrameLocks noGrp="1"/>
          </p:cNvGraphicFramePr>
          <p:nvPr>
            <p:extLst>
              <p:ext uri="{D42A27DB-BD31-4B8C-83A1-F6EECF244321}">
                <p14:modId xmlns:p14="http://schemas.microsoft.com/office/powerpoint/2010/main" val="235595406"/>
              </p:ext>
            </p:extLst>
          </p:nvPr>
        </p:nvGraphicFramePr>
        <p:xfrm>
          <a:off x="1656861" y="1781908"/>
          <a:ext cx="5185373" cy="3909568"/>
        </p:xfrm>
        <a:graphic>
          <a:graphicData uri="http://schemas.openxmlformats.org/drawingml/2006/table">
            <a:tbl>
              <a:tblPr/>
              <a:tblGrid>
                <a:gridCol w="888921">
                  <a:extLst>
                    <a:ext uri="{9D8B030D-6E8A-4147-A177-3AD203B41FA5}">
                      <a16:colId xmlns:a16="http://schemas.microsoft.com/office/drawing/2014/main" val="20000"/>
                    </a:ext>
                  </a:extLst>
                </a:gridCol>
                <a:gridCol w="4296452">
                  <a:extLst>
                    <a:ext uri="{9D8B030D-6E8A-4147-A177-3AD203B41FA5}">
                      <a16:colId xmlns:a16="http://schemas.microsoft.com/office/drawing/2014/main" val="20001"/>
                    </a:ext>
                  </a:extLst>
                </a:gridCol>
              </a:tblGrid>
              <a:tr h="300736">
                <a:tc>
                  <a:txBody>
                    <a:bodyPr/>
                    <a:lstStyle/>
                    <a:p>
                      <a:pPr marL="0" indent="0" algn="ctr">
                        <a:buNone/>
                      </a:pPr>
                      <a:r>
                        <a:rPr lang="en-US" sz="1300" b="1">
                          <a:solidFill>
                            <a:srgbClr val="FFFFFF"/>
                          </a:solidFill>
                        </a:rPr>
                        <a:t>Part</a:t>
                      </a:r>
                      <a:endParaRPr lang="en-US" sz="1300"/>
                    </a:p>
                  </a:txBody>
                  <a:tcPr marL="146304" marR="146304" marT="48768" marB="48768">
                    <a:lnL w="6350" cap="flat" cmpd="sng" algn="ctr">
                      <a:solidFill>
                        <a:srgbClr val="C8E6E1"/>
                      </a:solidFill>
                      <a:prstDash val="solid"/>
                      <a:round/>
                      <a:headEnd type="none" w="med" len="med"/>
                      <a:tailEnd type="none" w="med" len="med"/>
                    </a:lnL>
                    <a:lnR w="6350" cap="flat" cmpd="sng" algn="ctr">
                      <a:solidFill>
                        <a:srgbClr val="C8E6E1"/>
                      </a:solidFill>
                      <a:prstDash val="solid"/>
                      <a:round/>
                      <a:headEnd type="none" w="med" len="med"/>
                      <a:tailEnd type="none" w="med" len="med"/>
                    </a:lnR>
                    <a:lnT w="6350" cap="flat" cmpd="sng" algn="ctr">
                      <a:solidFill>
                        <a:srgbClr val="C8E6E1"/>
                      </a:solidFill>
                      <a:prstDash val="solid"/>
                      <a:round/>
                      <a:headEnd type="none" w="med" len="med"/>
                      <a:tailEnd type="none" w="med" len="med"/>
                    </a:lnT>
                    <a:lnB w="6350" cap="flat" cmpd="sng" algn="ctr">
                      <a:solidFill>
                        <a:srgbClr val="C8E6E1"/>
                      </a:solidFill>
                      <a:prstDash val="solid"/>
                      <a:round/>
                      <a:headEnd type="none" w="med" len="med"/>
                      <a:tailEnd type="none" w="med" len="med"/>
                    </a:lnB>
                    <a:solidFill>
                      <a:srgbClr val="0D6B5E"/>
                    </a:solidFill>
                  </a:tcPr>
                </a:tc>
                <a:tc>
                  <a:txBody>
                    <a:bodyPr/>
                    <a:lstStyle/>
                    <a:p>
                      <a:pPr marL="0" indent="0">
                        <a:buNone/>
                      </a:pPr>
                      <a:r>
                        <a:rPr lang="en-US" sz="1300" b="1">
                          <a:solidFill>
                            <a:srgbClr val="FFFFFF"/>
                          </a:solidFill>
                        </a:rPr>
                        <a:t>Title</a:t>
                      </a:r>
                      <a:endParaRPr lang="en-US" sz="1300"/>
                    </a:p>
                  </a:txBody>
                  <a:tcPr marL="146304" marR="146304" marT="48768" marB="48768">
                    <a:lnL w="6350" cap="flat" cmpd="sng" algn="ctr">
                      <a:solidFill>
                        <a:srgbClr val="C8E6E1"/>
                      </a:solidFill>
                      <a:prstDash val="solid"/>
                      <a:round/>
                      <a:headEnd type="none" w="med" len="med"/>
                      <a:tailEnd type="none" w="med" len="med"/>
                    </a:lnL>
                    <a:lnR w="6350" cap="flat" cmpd="sng" algn="ctr">
                      <a:solidFill>
                        <a:srgbClr val="C8E6E1"/>
                      </a:solidFill>
                      <a:prstDash val="solid"/>
                      <a:round/>
                      <a:headEnd type="none" w="med" len="med"/>
                      <a:tailEnd type="none" w="med" len="med"/>
                    </a:lnR>
                    <a:lnT w="6350" cap="flat" cmpd="sng" algn="ctr">
                      <a:solidFill>
                        <a:srgbClr val="C8E6E1"/>
                      </a:solidFill>
                      <a:prstDash val="solid"/>
                      <a:round/>
                      <a:headEnd type="none" w="med" len="med"/>
                      <a:tailEnd type="none" w="med" len="med"/>
                    </a:lnT>
                    <a:lnB w="6350" cap="flat" cmpd="sng" algn="ctr">
                      <a:solidFill>
                        <a:srgbClr val="C8E6E1"/>
                      </a:solidFill>
                      <a:prstDash val="solid"/>
                      <a:round/>
                      <a:headEnd type="none" w="med" len="med"/>
                      <a:tailEnd type="none" w="med" len="med"/>
                    </a:lnB>
                    <a:solidFill>
                      <a:srgbClr val="0D6B5E"/>
                    </a:solidFill>
                  </a:tcPr>
                </a:tc>
                <a:extLst>
                  <a:ext uri="{0D108BD9-81ED-4DB2-BD59-A6C34878D82A}">
                    <a16:rowId xmlns:a16="http://schemas.microsoft.com/office/drawing/2014/main" val="10000"/>
                  </a:ext>
                </a:extLst>
              </a:tr>
              <a:tr h="300736">
                <a:tc>
                  <a:txBody>
                    <a:bodyPr/>
                    <a:lstStyle/>
                    <a:p>
                      <a:pPr marL="0" indent="0" algn="ctr">
                        <a:buNone/>
                      </a:pPr>
                      <a:r>
                        <a:rPr lang="en-US" sz="1300">
                          <a:solidFill>
                            <a:srgbClr val="1C2B2A"/>
                          </a:solidFill>
                        </a:rPr>
                        <a:t>1</a:t>
                      </a:r>
                      <a:endParaRPr lang="en-US" sz="1300"/>
                    </a:p>
                  </a:txBody>
                  <a:tcPr marL="146304" marR="146304" marT="48768" marB="48768">
                    <a:lnL w="6350" cap="flat" cmpd="sng" algn="ctr">
                      <a:solidFill>
                        <a:srgbClr val="C8E6E1"/>
                      </a:solidFill>
                      <a:prstDash val="solid"/>
                      <a:round/>
                      <a:headEnd type="none" w="med" len="med"/>
                      <a:tailEnd type="none" w="med" len="med"/>
                    </a:lnL>
                    <a:lnR w="6350" cap="flat" cmpd="sng" algn="ctr">
                      <a:solidFill>
                        <a:srgbClr val="C8E6E1"/>
                      </a:solidFill>
                      <a:prstDash val="solid"/>
                      <a:round/>
                      <a:headEnd type="none" w="med" len="med"/>
                      <a:tailEnd type="none" w="med" len="med"/>
                    </a:lnR>
                    <a:lnT w="6350" cap="flat" cmpd="sng" algn="ctr">
                      <a:solidFill>
                        <a:srgbClr val="C8E6E1"/>
                      </a:solidFill>
                      <a:prstDash val="solid"/>
                      <a:round/>
                      <a:headEnd type="none" w="med" len="med"/>
                      <a:tailEnd type="none" w="med" len="med"/>
                    </a:lnT>
                    <a:lnB w="6350" cap="flat" cmpd="sng" algn="ctr">
                      <a:solidFill>
                        <a:srgbClr val="C8E6E1"/>
                      </a:solidFill>
                      <a:prstDash val="solid"/>
                      <a:round/>
                      <a:headEnd type="none" w="med" len="med"/>
                      <a:tailEnd type="none" w="med" len="med"/>
                    </a:lnB>
                    <a:solidFill>
                      <a:srgbClr val="FFFFFF"/>
                    </a:solidFill>
                  </a:tcPr>
                </a:tc>
                <a:tc>
                  <a:txBody>
                    <a:bodyPr/>
                    <a:lstStyle/>
                    <a:p>
                      <a:pPr marL="0" indent="0">
                        <a:buNone/>
                      </a:pPr>
                      <a:r>
                        <a:rPr lang="en-US" sz="1300">
                          <a:solidFill>
                            <a:srgbClr val="1C2B2A"/>
                          </a:solidFill>
                        </a:rPr>
                        <a:t>Administrative</a:t>
                      </a:r>
                      <a:endParaRPr lang="en-US" sz="1300"/>
                    </a:p>
                  </a:txBody>
                  <a:tcPr marL="146304" marR="146304" marT="48768" marB="48768">
                    <a:lnL w="6350" cap="flat" cmpd="sng" algn="ctr">
                      <a:solidFill>
                        <a:srgbClr val="C8E6E1"/>
                      </a:solidFill>
                      <a:prstDash val="solid"/>
                      <a:round/>
                      <a:headEnd type="none" w="med" len="med"/>
                      <a:tailEnd type="none" w="med" len="med"/>
                    </a:lnL>
                    <a:lnR w="6350" cap="flat" cmpd="sng" algn="ctr">
                      <a:solidFill>
                        <a:srgbClr val="C8E6E1"/>
                      </a:solidFill>
                      <a:prstDash val="solid"/>
                      <a:round/>
                      <a:headEnd type="none" w="med" len="med"/>
                      <a:tailEnd type="none" w="med" len="med"/>
                    </a:lnR>
                    <a:lnT w="6350" cap="flat" cmpd="sng" algn="ctr">
                      <a:solidFill>
                        <a:srgbClr val="C8E6E1"/>
                      </a:solidFill>
                      <a:prstDash val="solid"/>
                      <a:round/>
                      <a:headEnd type="none" w="med" len="med"/>
                      <a:tailEnd type="none" w="med" len="med"/>
                    </a:lnT>
                    <a:lnB w="6350" cap="flat" cmpd="sng" algn="ctr">
                      <a:solidFill>
                        <a:srgbClr val="C8E6E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00736">
                <a:tc>
                  <a:txBody>
                    <a:bodyPr/>
                    <a:lstStyle/>
                    <a:p>
                      <a:pPr marL="0" indent="0" algn="ctr">
                        <a:buNone/>
                      </a:pPr>
                      <a:r>
                        <a:rPr lang="en-US" sz="1300">
                          <a:solidFill>
                            <a:srgbClr val="1C2B2A"/>
                          </a:solidFill>
                        </a:rPr>
                        <a:t>2</a:t>
                      </a:r>
                      <a:endParaRPr lang="en-US" sz="1300"/>
                    </a:p>
                  </a:txBody>
                  <a:tcPr marL="146304" marR="146304" marT="48768" marB="48768">
                    <a:lnL w="6350" cap="flat" cmpd="sng" algn="ctr">
                      <a:solidFill>
                        <a:srgbClr val="C8E6E1"/>
                      </a:solidFill>
                      <a:prstDash val="solid"/>
                      <a:round/>
                      <a:headEnd type="none" w="med" len="med"/>
                      <a:tailEnd type="none" w="med" len="med"/>
                    </a:lnL>
                    <a:lnR w="6350" cap="flat" cmpd="sng" algn="ctr">
                      <a:solidFill>
                        <a:srgbClr val="C8E6E1"/>
                      </a:solidFill>
                      <a:prstDash val="solid"/>
                      <a:round/>
                      <a:headEnd type="none" w="med" len="med"/>
                      <a:tailEnd type="none" w="med" len="med"/>
                    </a:lnR>
                    <a:lnT w="6350" cap="flat" cmpd="sng" algn="ctr">
                      <a:solidFill>
                        <a:srgbClr val="C8E6E1"/>
                      </a:solidFill>
                      <a:prstDash val="solid"/>
                      <a:round/>
                      <a:headEnd type="none" w="med" len="med"/>
                      <a:tailEnd type="none" w="med" len="med"/>
                    </a:lnT>
                    <a:lnB w="6350" cap="flat" cmpd="sng" algn="ctr">
                      <a:solidFill>
                        <a:srgbClr val="C8E6E1"/>
                      </a:solidFill>
                      <a:prstDash val="solid"/>
                      <a:round/>
                      <a:headEnd type="none" w="med" len="med"/>
                      <a:tailEnd type="none" w="med" len="med"/>
                    </a:lnB>
                    <a:solidFill>
                      <a:srgbClr val="FFFFFF"/>
                    </a:solidFill>
                  </a:tcPr>
                </a:tc>
                <a:tc>
                  <a:txBody>
                    <a:bodyPr/>
                    <a:lstStyle/>
                    <a:p>
                      <a:pPr marL="0" indent="0">
                        <a:buNone/>
                      </a:pPr>
                      <a:r>
                        <a:rPr lang="en-US" sz="1300">
                          <a:solidFill>
                            <a:srgbClr val="1C2B2A"/>
                          </a:solidFill>
                        </a:rPr>
                        <a:t>Building Code</a:t>
                      </a:r>
                      <a:endParaRPr lang="en-US" sz="1300"/>
                    </a:p>
                  </a:txBody>
                  <a:tcPr marL="146304" marR="146304" marT="48768" marB="48768">
                    <a:lnL w="6350" cap="flat" cmpd="sng" algn="ctr">
                      <a:solidFill>
                        <a:srgbClr val="C8E6E1"/>
                      </a:solidFill>
                      <a:prstDash val="solid"/>
                      <a:round/>
                      <a:headEnd type="none" w="med" len="med"/>
                      <a:tailEnd type="none" w="med" len="med"/>
                    </a:lnL>
                    <a:lnR w="6350" cap="flat" cmpd="sng" algn="ctr">
                      <a:solidFill>
                        <a:srgbClr val="C8E6E1"/>
                      </a:solidFill>
                      <a:prstDash val="solid"/>
                      <a:round/>
                      <a:headEnd type="none" w="med" len="med"/>
                      <a:tailEnd type="none" w="med" len="med"/>
                    </a:lnR>
                    <a:lnT w="6350" cap="flat" cmpd="sng" algn="ctr">
                      <a:solidFill>
                        <a:srgbClr val="C8E6E1"/>
                      </a:solidFill>
                      <a:prstDash val="solid"/>
                      <a:round/>
                      <a:headEnd type="none" w="med" len="med"/>
                      <a:tailEnd type="none" w="med" len="med"/>
                    </a:lnT>
                    <a:lnB w="6350" cap="flat" cmpd="sng" algn="ctr">
                      <a:solidFill>
                        <a:srgbClr val="C8E6E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00736">
                <a:tc>
                  <a:txBody>
                    <a:bodyPr/>
                    <a:lstStyle/>
                    <a:p>
                      <a:pPr marL="0" indent="0" algn="ctr">
                        <a:buNone/>
                      </a:pPr>
                      <a:r>
                        <a:rPr lang="en-US" sz="1300">
                          <a:solidFill>
                            <a:srgbClr val="1C2B2A"/>
                          </a:solidFill>
                        </a:rPr>
                        <a:t>3</a:t>
                      </a:r>
                      <a:endParaRPr lang="en-US" sz="1300"/>
                    </a:p>
                  </a:txBody>
                  <a:tcPr marL="146304" marR="146304" marT="48768" marB="48768">
                    <a:lnL w="6350" cap="flat" cmpd="sng" algn="ctr">
                      <a:solidFill>
                        <a:srgbClr val="C8E6E1"/>
                      </a:solidFill>
                      <a:prstDash val="solid"/>
                      <a:round/>
                      <a:headEnd type="none" w="med" len="med"/>
                      <a:tailEnd type="none" w="med" len="med"/>
                    </a:lnL>
                    <a:lnR w="6350" cap="flat" cmpd="sng" algn="ctr">
                      <a:solidFill>
                        <a:srgbClr val="C8E6E1"/>
                      </a:solidFill>
                      <a:prstDash val="solid"/>
                      <a:round/>
                      <a:headEnd type="none" w="med" len="med"/>
                      <a:tailEnd type="none" w="med" len="med"/>
                    </a:lnR>
                    <a:lnT w="6350" cap="flat" cmpd="sng" algn="ctr">
                      <a:solidFill>
                        <a:srgbClr val="C8E6E1"/>
                      </a:solidFill>
                      <a:prstDash val="solid"/>
                      <a:round/>
                      <a:headEnd type="none" w="med" len="med"/>
                      <a:tailEnd type="none" w="med" len="med"/>
                    </a:lnT>
                    <a:lnB w="6350" cap="flat" cmpd="sng" algn="ctr">
                      <a:solidFill>
                        <a:srgbClr val="C8E6E1"/>
                      </a:solidFill>
                      <a:prstDash val="solid"/>
                      <a:round/>
                      <a:headEnd type="none" w="med" len="med"/>
                      <a:tailEnd type="none" w="med" len="med"/>
                    </a:lnB>
                    <a:solidFill>
                      <a:srgbClr val="FFFFFF"/>
                    </a:solidFill>
                  </a:tcPr>
                </a:tc>
                <a:tc>
                  <a:txBody>
                    <a:bodyPr/>
                    <a:lstStyle/>
                    <a:p>
                      <a:pPr marL="0" indent="0">
                        <a:buNone/>
                      </a:pPr>
                      <a:r>
                        <a:rPr lang="en-US" sz="1300">
                          <a:solidFill>
                            <a:srgbClr val="1C2B2A"/>
                          </a:solidFill>
                        </a:rPr>
                        <a:t>Electrical</a:t>
                      </a:r>
                      <a:endParaRPr lang="en-US" sz="1300"/>
                    </a:p>
                  </a:txBody>
                  <a:tcPr marL="146304" marR="146304" marT="48768" marB="48768">
                    <a:lnL w="6350" cap="flat" cmpd="sng" algn="ctr">
                      <a:solidFill>
                        <a:srgbClr val="C8E6E1"/>
                      </a:solidFill>
                      <a:prstDash val="solid"/>
                      <a:round/>
                      <a:headEnd type="none" w="med" len="med"/>
                      <a:tailEnd type="none" w="med" len="med"/>
                    </a:lnL>
                    <a:lnR w="6350" cap="flat" cmpd="sng" algn="ctr">
                      <a:solidFill>
                        <a:srgbClr val="C8E6E1"/>
                      </a:solidFill>
                      <a:prstDash val="solid"/>
                      <a:round/>
                      <a:headEnd type="none" w="med" len="med"/>
                      <a:tailEnd type="none" w="med" len="med"/>
                    </a:lnR>
                    <a:lnT w="6350" cap="flat" cmpd="sng" algn="ctr">
                      <a:solidFill>
                        <a:srgbClr val="C8E6E1"/>
                      </a:solidFill>
                      <a:prstDash val="solid"/>
                      <a:round/>
                      <a:headEnd type="none" w="med" len="med"/>
                      <a:tailEnd type="none" w="med" len="med"/>
                    </a:lnT>
                    <a:lnB w="6350" cap="flat" cmpd="sng" algn="ctr">
                      <a:solidFill>
                        <a:srgbClr val="C8E6E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00736">
                <a:tc>
                  <a:txBody>
                    <a:bodyPr/>
                    <a:lstStyle/>
                    <a:p>
                      <a:pPr marL="0" indent="0" algn="ctr">
                        <a:buNone/>
                      </a:pPr>
                      <a:r>
                        <a:rPr lang="en-US" sz="1300">
                          <a:solidFill>
                            <a:srgbClr val="1C2B2A"/>
                          </a:solidFill>
                        </a:rPr>
                        <a:t>4</a:t>
                      </a:r>
                      <a:endParaRPr lang="en-US" sz="1300"/>
                    </a:p>
                  </a:txBody>
                  <a:tcPr marL="146304" marR="146304" marT="48768" marB="48768">
                    <a:lnL w="6350" cap="flat" cmpd="sng" algn="ctr">
                      <a:solidFill>
                        <a:srgbClr val="C8E6E1"/>
                      </a:solidFill>
                      <a:prstDash val="solid"/>
                      <a:round/>
                      <a:headEnd type="none" w="med" len="med"/>
                      <a:tailEnd type="none" w="med" len="med"/>
                    </a:lnL>
                    <a:lnR w="6350" cap="flat" cmpd="sng" algn="ctr">
                      <a:solidFill>
                        <a:srgbClr val="C8E6E1"/>
                      </a:solidFill>
                      <a:prstDash val="solid"/>
                      <a:round/>
                      <a:headEnd type="none" w="med" len="med"/>
                      <a:tailEnd type="none" w="med" len="med"/>
                    </a:lnR>
                    <a:lnT w="6350" cap="flat" cmpd="sng" algn="ctr">
                      <a:solidFill>
                        <a:srgbClr val="C8E6E1"/>
                      </a:solidFill>
                      <a:prstDash val="solid"/>
                      <a:round/>
                      <a:headEnd type="none" w="med" len="med"/>
                      <a:tailEnd type="none" w="med" len="med"/>
                    </a:lnT>
                    <a:lnB w="6350" cap="flat" cmpd="sng" algn="ctr">
                      <a:solidFill>
                        <a:srgbClr val="C8E6E1"/>
                      </a:solidFill>
                      <a:prstDash val="solid"/>
                      <a:round/>
                      <a:headEnd type="none" w="med" len="med"/>
                      <a:tailEnd type="none" w="med" len="med"/>
                    </a:lnB>
                    <a:solidFill>
                      <a:srgbClr val="FFFFFF"/>
                    </a:solidFill>
                  </a:tcPr>
                </a:tc>
                <a:tc>
                  <a:txBody>
                    <a:bodyPr/>
                    <a:lstStyle/>
                    <a:p>
                      <a:pPr marL="0" indent="0">
                        <a:buNone/>
                      </a:pPr>
                      <a:r>
                        <a:rPr lang="en-US" sz="1300">
                          <a:solidFill>
                            <a:srgbClr val="1C2B2A"/>
                          </a:solidFill>
                        </a:rPr>
                        <a:t>Mechanical</a:t>
                      </a:r>
                      <a:endParaRPr lang="en-US" sz="1300"/>
                    </a:p>
                  </a:txBody>
                  <a:tcPr marL="146304" marR="146304" marT="48768" marB="48768">
                    <a:lnL w="6350" cap="flat" cmpd="sng" algn="ctr">
                      <a:solidFill>
                        <a:srgbClr val="C8E6E1"/>
                      </a:solidFill>
                      <a:prstDash val="solid"/>
                      <a:round/>
                      <a:headEnd type="none" w="med" len="med"/>
                      <a:tailEnd type="none" w="med" len="med"/>
                    </a:lnL>
                    <a:lnR w="6350" cap="flat" cmpd="sng" algn="ctr">
                      <a:solidFill>
                        <a:srgbClr val="C8E6E1"/>
                      </a:solidFill>
                      <a:prstDash val="solid"/>
                      <a:round/>
                      <a:headEnd type="none" w="med" len="med"/>
                      <a:tailEnd type="none" w="med" len="med"/>
                    </a:lnR>
                    <a:lnT w="6350" cap="flat" cmpd="sng" algn="ctr">
                      <a:solidFill>
                        <a:srgbClr val="C8E6E1"/>
                      </a:solidFill>
                      <a:prstDash val="solid"/>
                      <a:round/>
                      <a:headEnd type="none" w="med" len="med"/>
                      <a:tailEnd type="none" w="med" len="med"/>
                    </a:lnT>
                    <a:lnB w="6350" cap="flat" cmpd="sng" algn="ctr">
                      <a:solidFill>
                        <a:srgbClr val="C8E6E1"/>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00736">
                <a:tc>
                  <a:txBody>
                    <a:bodyPr/>
                    <a:lstStyle/>
                    <a:p>
                      <a:pPr marL="0" indent="0" algn="ctr">
                        <a:buNone/>
                      </a:pPr>
                      <a:r>
                        <a:rPr lang="en-US" sz="1300">
                          <a:solidFill>
                            <a:srgbClr val="1C2B2A"/>
                          </a:solidFill>
                        </a:rPr>
                        <a:t>5</a:t>
                      </a:r>
                      <a:endParaRPr lang="en-US" sz="1300"/>
                    </a:p>
                  </a:txBody>
                  <a:tcPr marL="146304" marR="146304" marT="48768" marB="48768">
                    <a:lnL w="6350" cap="flat" cmpd="sng" algn="ctr">
                      <a:solidFill>
                        <a:srgbClr val="C8E6E1"/>
                      </a:solidFill>
                      <a:prstDash val="solid"/>
                      <a:round/>
                      <a:headEnd type="none" w="med" len="med"/>
                      <a:tailEnd type="none" w="med" len="med"/>
                    </a:lnL>
                    <a:lnR w="6350" cap="flat" cmpd="sng" algn="ctr">
                      <a:solidFill>
                        <a:srgbClr val="C8E6E1"/>
                      </a:solidFill>
                      <a:prstDash val="solid"/>
                      <a:round/>
                      <a:headEnd type="none" w="med" len="med"/>
                      <a:tailEnd type="none" w="med" len="med"/>
                    </a:lnR>
                    <a:lnT w="6350" cap="flat" cmpd="sng" algn="ctr">
                      <a:solidFill>
                        <a:srgbClr val="C8E6E1"/>
                      </a:solidFill>
                      <a:prstDash val="solid"/>
                      <a:round/>
                      <a:headEnd type="none" w="med" len="med"/>
                      <a:tailEnd type="none" w="med" len="med"/>
                    </a:lnT>
                    <a:lnB w="6350" cap="flat" cmpd="sng" algn="ctr">
                      <a:solidFill>
                        <a:srgbClr val="C8E6E1"/>
                      </a:solidFill>
                      <a:prstDash val="solid"/>
                      <a:round/>
                      <a:headEnd type="none" w="med" len="med"/>
                      <a:tailEnd type="none" w="med" len="med"/>
                    </a:lnB>
                    <a:solidFill>
                      <a:srgbClr val="FFFFFF"/>
                    </a:solidFill>
                  </a:tcPr>
                </a:tc>
                <a:tc>
                  <a:txBody>
                    <a:bodyPr/>
                    <a:lstStyle/>
                    <a:p>
                      <a:pPr marL="0" indent="0">
                        <a:buNone/>
                      </a:pPr>
                      <a:r>
                        <a:rPr lang="en-US" sz="1300">
                          <a:solidFill>
                            <a:srgbClr val="1C2B2A"/>
                          </a:solidFill>
                        </a:rPr>
                        <a:t>Plumbing</a:t>
                      </a:r>
                      <a:endParaRPr lang="en-US" sz="1300"/>
                    </a:p>
                  </a:txBody>
                  <a:tcPr marL="146304" marR="146304" marT="48768" marB="48768">
                    <a:lnL w="6350" cap="flat" cmpd="sng" algn="ctr">
                      <a:solidFill>
                        <a:srgbClr val="C8E6E1"/>
                      </a:solidFill>
                      <a:prstDash val="solid"/>
                      <a:round/>
                      <a:headEnd type="none" w="med" len="med"/>
                      <a:tailEnd type="none" w="med" len="med"/>
                    </a:lnL>
                    <a:lnR w="6350" cap="flat" cmpd="sng" algn="ctr">
                      <a:solidFill>
                        <a:srgbClr val="C8E6E1"/>
                      </a:solidFill>
                      <a:prstDash val="solid"/>
                      <a:round/>
                      <a:headEnd type="none" w="med" len="med"/>
                      <a:tailEnd type="none" w="med" len="med"/>
                    </a:lnR>
                    <a:lnT w="6350" cap="flat" cmpd="sng" algn="ctr">
                      <a:solidFill>
                        <a:srgbClr val="C8E6E1"/>
                      </a:solidFill>
                      <a:prstDash val="solid"/>
                      <a:round/>
                      <a:headEnd type="none" w="med" len="med"/>
                      <a:tailEnd type="none" w="med" len="med"/>
                    </a:lnT>
                    <a:lnB w="6350" cap="flat" cmpd="sng" algn="ctr">
                      <a:solidFill>
                        <a:srgbClr val="C8E6E1"/>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00736">
                <a:tc>
                  <a:txBody>
                    <a:bodyPr/>
                    <a:lstStyle/>
                    <a:p>
                      <a:pPr marL="0" indent="0" algn="ctr">
                        <a:buNone/>
                      </a:pPr>
                      <a:r>
                        <a:rPr lang="en-US" sz="1300" b="1">
                          <a:solidFill>
                            <a:srgbClr val="0D6B5E"/>
                          </a:solidFill>
                        </a:rPr>
                        <a:t>6</a:t>
                      </a:r>
                      <a:endParaRPr lang="en-US" sz="1300"/>
                    </a:p>
                  </a:txBody>
                  <a:tcPr marL="146304" marR="146304" marT="48768" marB="48768">
                    <a:lnL w="6350" cap="flat" cmpd="sng" algn="ctr">
                      <a:solidFill>
                        <a:srgbClr val="C8E6E1"/>
                      </a:solidFill>
                      <a:prstDash val="solid"/>
                      <a:round/>
                      <a:headEnd type="none" w="med" len="med"/>
                      <a:tailEnd type="none" w="med" len="med"/>
                    </a:lnL>
                    <a:lnR w="6350" cap="flat" cmpd="sng" algn="ctr">
                      <a:solidFill>
                        <a:srgbClr val="C8E6E1"/>
                      </a:solidFill>
                      <a:prstDash val="solid"/>
                      <a:round/>
                      <a:headEnd type="none" w="med" len="med"/>
                      <a:tailEnd type="none" w="med" len="med"/>
                    </a:lnR>
                    <a:lnT w="6350" cap="flat" cmpd="sng" algn="ctr">
                      <a:solidFill>
                        <a:srgbClr val="C8E6E1"/>
                      </a:solidFill>
                      <a:prstDash val="solid"/>
                      <a:round/>
                      <a:headEnd type="none" w="med" len="med"/>
                      <a:tailEnd type="none" w="med" len="med"/>
                    </a:lnT>
                    <a:lnB w="6350" cap="flat" cmpd="sng" algn="ctr">
                      <a:solidFill>
                        <a:srgbClr val="C8E6E1"/>
                      </a:solidFill>
                      <a:prstDash val="solid"/>
                      <a:round/>
                      <a:headEnd type="none" w="med" len="med"/>
                      <a:tailEnd type="none" w="med" len="med"/>
                    </a:lnB>
                    <a:solidFill>
                      <a:srgbClr val="E8F5F2"/>
                    </a:solidFill>
                  </a:tcPr>
                </a:tc>
                <a:tc>
                  <a:txBody>
                    <a:bodyPr/>
                    <a:lstStyle/>
                    <a:p>
                      <a:pPr marL="0" indent="0">
                        <a:buNone/>
                      </a:pPr>
                      <a:r>
                        <a:rPr lang="en-US" sz="1300" b="1">
                          <a:solidFill>
                            <a:srgbClr val="0D6B5E"/>
                          </a:solidFill>
                        </a:rPr>
                        <a:t>Energy (Title 24)</a:t>
                      </a:r>
                      <a:endParaRPr lang="en-US" sz="1300"/>
                    </a:p>
                  </a:txBody>
                  <a:tcPr marL="146304" marR="146304" marT="48768" marB="48768">
                    <a:lnL w="6350" cap="flat" cmpd="sng" algn="ctr">
                      <a:solidFill>
                        <a:srgbClr val="C8E6E1"/>
                      </a:solidFill>
                      <a:prstDash val="solid"/>
                      <a:round/>
                      <a:headEnd type="none" w="med" len="med"/>
                      <a:tailEnd type="none" w="med" len="med"/>
                    </a:lnL>
                    <a:lnR w="6350" cap="flat" cmpd="sng" algn="ctr">
                      <a:solidFill>
                        <a:srgbClr val="C8E6E1"/>
                      </a:solidFill>
                      <a:prstDash val="solid"/>
                      <a:round/>
                      <a:headEnd type="none" w="med" len="med"/>
                      <a:tailEnd type="none" w="med" len="med"/>
                    </a:lnR>
                    <a:lnT w="6350" cap="flat" cmpd="sng" algn="ctr">
                      <a:solidFill>
                        <a:srgbClr val="C8E6E1"/>
                      </a:solidFill>
                      <a:prstDash val="solid"/>
                      <a:round/>
                      <a:headEnd type="none" w="med" len="med"/>
                      <a:tailEnd type="none" w="med" len="med"/>
                    </a:lnT>
                    <a:lnB w="6350" cap="flat" cmpd="sng" algn="ctr">
                      <a:solidFill>
                        <a:srgbClr val="C8E6E1"/>
                      </a:solidFill>
                      <a:prstDash val="solid"/>
                      <a:round/>
                      <a:headEnd type="none" w="med" len="med"/>
                      <a:tailEnd type="none" w="med" len="med"/>
                    </a:lnB>
                    <a:solidFill>
                      <a:srgbClr val="E8F5F2"/>
                    </a:solidFill>
                  </a:tcPr>
                </a:tc>
                <a:extLst>
                  <a:ext uri="{0D108BD9-81ED-4DB2-BD59-A6C34878D82A}">
                    <a16:rowId xmlns:a16="http://schemas.microsoft.com/office/drawing/2014/main" val="10006"/>
                  </a:ext>
                </a:extLst>
              </a:tr>
              <a:tr h="300736">
                <a:tc>
                  <a:txBody>
                    <a:bodyPr/>
                    <a:lstStyle/>
                    <a:p>
                      <a:pPr marL="0" indent="0" algn="ctr">
                        <a:buNone/>
                      </a:pPr>
                      <a:r>
                        <a:rPr lang="en-US" sz="1300">
                          <a:solidFill>
                            <a:srgbClr val="1C2B2A"/>
                          </a:solidFill>
                        </a:rPr>
                        <a:t>7</a:t>
                      </a:r>
                      <a:endParaRPr lang="en-US" sz="1300"/>
                    </a:p>
                  </a:txBody>
                  <a:tcPr marL="146304" marR="146304" marT="48768" marB="48768">
                    <a:lnL w="6350" cap="flat" cmpd="sng" algn="ctr">
                      <a:solidFill>
                        <a:srgbClr val="C8E6E1"/>
                      </a:solidFill>
                      <a:prstDash val="solid"/>
                      <a:round/>
                      <a:headEnd type="none" w="med" len="med"/>
                      <a:tailEnd type="none" w="med" len="med"/>
                    </a:lnL>
                    <a:lnR w="6350" cap="flat" cmpd="sng" algn="ctr">
                      <a:solidFill>
                        <a:srgbClr val="C8E6E1"/>
                      </a:solidFill>
                      <a:prstDash val="solid"/>
                      <a:round/>
                      <a:headEnd type="none" w="med" len="med"/>
                      <a:tailEnd type="none" w="med" len="med"/>
                    </a:lnR>
                    <a:lnT w="6350" cap="flat" cmpd="sng" algn="ctr">
                      <a:solidFill>
                        <a:srgbClr val="C8E6E1"/>
                      </a:solidFill>
                      <a:prstDash val="solid"/>
                      <a:round/>
                      <a:headEnd type="none" w="med" len="med"/>
                      <a:tailEnd type="none" w="med" len="med"/>
                    </a:lnT>
                    <a:lnB w="6350" cap="flat" cmpd="sng" algn="ctr">
                      <a:solidFill>
                        <a:srgbClr val="C8E6E1"/>
                      </a:solidFill>
                      <a:prstDash val="solid"/>
                      <a:round/>
                      <a:headEnd type="none" w="med" len="med"/>
                      <a:tailEnd type="none" w="med" len="med"/>
                    </a:lnB>
                    <a:solidFill>
                      <a:srgbClr val="FFFFFF"/>
                    </a:solidFill>
                  </a:tcPr>
                </a:tc>
                <a:tc>
                  <a:txBody>
                    <a:bodyPr/>
                    <a:lstStyle/>
                    <a:p>
                      <a:pPr marL="0" indent="0">
                        <a:buNone/>
                      </a:pPr>
                      <a:r>
                        <a:rPr lang="en-US" sz="1300">
                          <a:solidFill>
                            <a:srgbClr val="1C2B2A"/>
                          </a:solidFill>
                        </a:rPr>
                        <a:t>Wildland-Urban Interface (WUI)</a:t>
                      </a:r>
                      <a:endParaRPr lang="en-US" sz="1300"/>
                    </a:p>
                  </a:txBody>
                  <a:tcPr marL="146304" marR="146304" marT="48768" marB="48768">
                    <a:lnL w="6350" cap="flat" cmpd="sng" algn="ctr">
                      <a:solidFill>
                        <a:srgbClr val="C8E6E1"/>
                      </a:solidFill>
                      <a:prstDash val="solid"/>
                      <a:round/>
                      <a:headEnd type="none" w="med" len="med"/>
                      <a:tailEnd type="none" w="med" len="med"/>
                    </a:lnL>
                    <a:lnR w="6350" cap="flat" cmpd="sng" algn="ctr">
                      <a:solidFill>
                        <a:srgbClr val="C8E6E1"/>
                      </a:solidFill>
                      <a:prstDash val="solid"/>
                      <a:round/>
                      <a:headEnd type="none" w="med" len="med"/>
                      <a:tailEnd type="none" w="med" len="med"/>
                    </a:lnR>
                    <a:lnT w="6350" cap="flat" cmpd="sng" algn="ctr">
                      <a:solidFill>
                        <a:srgbClr val="C8E6E1"/>
                      </a:solidFill>
                      <a:prstDash val="solid"/>
                      <a:round/>
                      <a:headEnd type="none" w="med" len="med"/>
                      <a:tailEnd type="none" w="med" len="med"/>
                    </a:lnT>
                    <a:lnB w="6350" cap="flat" cmpd="sng" algn="ctr">
                      <a:solidFill>
                        <a:srgbClr val="C8E6E1"/>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00736">
                <a:tc>
                  <a:txBody>
                    <a:bodyPr/>
                    <a:lstStyle/>
                    <a:p>
                      <a:pPr marL="0" indent="0" algn="ctr">
                        <a:buNone/>
                      </a:pPr>
                      <a:r>
                        <a:rPr lang="en-US" sz="1300">
                          <a:solidFill>
                            <a:srgbClr val="1C2B2A"/>
                          </a:solidFill>
                        </a:rPr>
                        <a:t>8</a:t>
                      </a:r>
                      <a:endParaRPr lang="en-US" sz="1300"/>
                    </a:p>
                  </a:txBody>
                  <a:tcPr marL="146304" marR="146304" marT="48768" marB="48768">
                    <a:lnL w="6350" cap="flat" cmpd="sng" algn="ctr">
                      <a:solidFill>
                        <a:srgbClr val="C8E6E1"/>
                      </a:solidFill>
                      <a:prstDash val="solid"/>
                      <a:round/>
                      <a:headEnd type="none" w="med" len="med"/>
                      <a:tailEnd type="none" w="med" len="med"/>
                    </a:lnL>
                    <a:lnR w="6350" cap="flat" cmpd="sng" algn="ctr">
                      <a:solidFill>
                        <a:srgbClr val="C8E6E1"/>
                      </a:solidFill>
                      <a:prstDash val="solid"/>
                      <a:round/>
                      <a:headEnd type="none" w="med" len="med"/>
                      <a:tailEnd type="none" w="med" len="med"/>
                    </a:lnR>
                    <a:lnT w="6350" cap="flat" cmpd="sng" algn="ctr">
                      <a:solidFill>
                        <a:srgbClr val="C8E6E1"/>
                      </a:solidFill>
                      <a:prstDash val="solid"/>
                      <a:round/>
                      <a:headEnd type="none" w="med" len="med"/>
                      <a:tailEnd type="none" w="med" len="med"/>
                    </a:lnT>
                    <a:lnB w="6350" cap="flat" cmpd="sng" algn="ctr">
                      <a:solidFill>
                        <a:srgbClr val="C8E6E1"/>
                      </a:solidFill>
                      <a:prstDash val="solid"/>
                      <a:round/>
                      <a:headEnd type="none" w="med" len="med"/>
                      <a:tailEnd type="none" w="med" len="med"/>
                    </a:lnB>
                    <a:solidFill>
                      <a:srgbClr val="FFFFFF"/>
                    </a:solidFill>
                  </a:tcPr>
                </a:tc>
                <a:tc>
                  <a:txBody>
                    <a:bodyPr/>
                    <a:lstStyle/>
                    <a:p>
                      <a:pPr marL="0" indent="0">
                        <a:buNone/>
                      </a:pPr>
                      <a:r>
                        <a:rPr lang="en-US" sz="1300">
                          <a:solidFill>
                            <a:srgbClr val="1C2B2A"/>
                          </a:solidFill>
                        </a:rPr>
                        <a:t>Historical Building</a:t>
                      </a:r>
                      <a:endParaRPr lang="en-US" sz="1300"/>
                    </a:p>
                  </a:txBody>
                  <a:tcPr marL="146304" marR="146304" marT="48768" marB="48768">
                    <a:lnL w="6350" cap="flat" cmpd="sng" algn="ctr">
                      <a:solidFill>
                        <a:srgbClr val="C8E6E1"/>
                      </a:solidFill>
                      <a:prstDash val="solid"/>
                      <a:round/>
                      <a:headEnd type="none" w="med" len="med"/>
                      <a:tailEnd type="none" w="med" len="med"/>
                    </a:lnL>
                    <a:lnR w="6350" cap="flat" cmpd="sng" algn="ctr">
                      <a:solidFill>
                        <a:srgbClr val="C8E6E1"/>
                      </a:solidFill>
                      <a:prstDash val="solid"/>
                      <a:round/>
                      <a:headEnd type="none" w="med" len="med"/>
                      <a:tailEnd type="none" w="med" len="med"/>
                    </a:lnR>
                    <a:lnT w="6350" cap="flat" cmpd="sng" algn="ctr">
                      <a:solidFill>
                        <a:srgbClr val="C8E6E1"/>
                      </a:solidFill>
                      <a:prstDash val="solid"/>
                      <a:round/>
                      <a:headEnd type="none" w="med" len="med"/>
                      <a:tailEnd type="none" w="med" len="med"/>
                    </a:lnT>
                    <a:lnB w="6350" cap="flat" cmpd="sng" algn="ctr">
                      <a:solidFill>
                        <a:srgbClr val="C8E6E1"/>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300736">
                <a:tc>
                  <a:txBody>
                    <a:bodyPr/>
                    <a:lstStyle/>
                    <a:p>
                      <a:pPr marL="0" indent="0" algn="ctr">
                        <a:buNone/>
                      </a:pPr>
                      <a:r>
                        <a:rPr lang="en-US" sz="1300">
                          <a:solidFill>
                            <a:srgbClr val="1C2B2A"/>
                          </a:solidFill>
                        </a:rPr>
                        <a:t>9</a:t>
                      </a:r>
                      <a:endParaRPr lang="en-US" sz="1300"/>
                    </a:p>
                  </a:txBody>
                  <a:tcPr marL="146304" marR="146304" marT="48768" marB="48768">
                    <a:lnL w="6350" cap="flat" cmpd="sng" algn="ctr">
                      <a:solidFill>
                        <a:srgbClr val="C8E6E1"/>
                      </a:solidFill>
                      <a:prstDash val="solid"/>
                      <a:round/>
                      <a:headEnd type="none" w="med" len="med"/>
                      <a:tailEnd type="none" w="med" len="med"/>
                    </a:lnL>
                    <a:lnR w="6350" cap="flat" cmpd="sng" algn="ctr">
                      <a:solidFill>
                        <a:srgbClr val="C8E6E1"/>
                      </a:solidFill>
                      <a:prstDash val="solid"/>
                      <a:round/>
                      <a:headEnd type="none" w="med" len="med"/>
                      <a:tailEnd type="none" w="med" len="med"/>
                    </a:lnR>
                    <a:lnT w="6350" cap="flat" cmpd="sng" algn="ctr">
                      <a:solidFill>
                        <a:srgbClr val="C8E6E1"/>
                      </a:solidFill>
                      <a:prstDash val="solid"/>
                      <a:round/>
                      <a:headEnd type="none" w="med" len="med"/>
                      <a:tailEnd type="none" w="med" len="med"/>
                    </a:lnT>
                    <a:lnB w="6350" cap="flat" cmpd="sng" algn="ctr">
                      <a:solidFill>
                        <a:srgbClr val="C8E6E1"/>
                      </a:solidFill>
                      <a:prstDash val="solid"/>
                      <a:round/>
                      <a:headEnd type="none" w="med" len="med"/>
                      <a:tailEnd type="none" w="med" len="med"/>
                    </a:lnB>
                    <a:solidFill>
                      <a:srgbClr val="FFFFFF"/>
                    </a:solidFill>
                  </a:tcPr>
                </a:tc>
                <a:tc>
                  <a:txBody>
                    <a:bodyPr/>
                    <a:lstStyle/>
                    <a:p>
                      <a:pPr marL="0" indent="0">
                        <a:buNone/>
                      </a:pPr>
                      <a:r>
                        <a:rPr lang="en-US" sz="1300">
                          <a:solidFill>
                            <a:srgbClr val="1C2B2A"/>
                          </a:solidFill>
                        </a:rPr>
                        <a:t>Fire Code</a:t>
                      </a:r>
                      <a:endParaRPr lang="en-US" sz="1300"/>
                    </a:p>
                  </a:txBody>
                  <a:tcPr marL="146304" marR="146304" marT="48768" marB="48768">
                    <a:lnL w="6350" cap="flat" cmpd="sng" algn="ctr">
                      <a:solidFill>
                        <a:srgbClr val="C8E6E1"/>
                      </a:solidFill>
                      <a:prstDash val="solid"/>
                      <a:round/>
                      <a:headEnd type="none" w="med" len="med"/>
                      <a:tailEnd type="none" w="med" len="med"/>
                    </a:lnL>
                    <a:lnR w="6350" cap="flat" cmpd="sng" algn="ctr">
                      <a:solidFill>
                        <a:srgbClr val="C8E6E1"/>
                      </a:solidFill>
                      <a:prstDash val="solid"/>
                      <a:round/>
                      <a:headEnd type="none" w="med" len="med"/>
                      <a:tailEnd type="none" w="med" len="med"/>
                    </a:lnR>
                    <a:lnT w="6350" cap="flat" cmpd="sng" algn="ctr">
                      <a:solidFill>
                        <a:srgbClr val="C8E6E1"/>
                      </a:solidFill>
                      <a:prstDash val="solid"/>
                      <a:round/>
                      <a:headEnd type="none" w="med" len="med"/>
                      <a:tailEnd type="none" w="med" len="med"/>
                    </a:lnT>
                    <a:lnB w="6350" cap="flat" cmpd="sng" algn="ctr">
                      <a:solidFill>
                        <a:srgbClr val="C8E6E1"/>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300736">
                <a:tc>
                  <a:txBody>
                    <a:bodyPr/>
                    <a:lstStyle/>
                    <a:p>
                      <a:pPr marL="0" indent="0" algn="ctr">
                        <a:buNone/>
                      </a:pPr>
                      <a:r>
                        <a:rPr lang="en-US" sz="1300">
                          <a:solidFill>
                            <a:srgbClr val="1C2B2A"/>
                          </a:solidFill>
                        </a:rPr>
                        <a:t>10</a:t>
                      </a:r>
                      <a:endParaRPr lang="en-US" sz="1300"/>
                    </a:p>
                  </a:txBody>
                  <a:tcPr marL="146304" marR="146304" marT="48768" marB="48768">
                    <a:lnL w="6350" cap="flat" cmpd="sng" algn="ctr">
                      <a:solidFill>
                        <a:srgbClr val="C8E6E1"/>
                      </a:solidFill>
                      <a:prstDash val="solid"/>
                      <a:round/>
                      <a:headEnd type="none" w="med" len="med"/>
                      <a:tailEnd type="none" w="med" len="med"/>
                    </a:lnL>
                    <a:lnR w="6350" cap="flat" cmpd="sng" algn="ctr">
                      <a:solidFill>
                        <a:srgbClr val="C8E6E1"/>
                      </a:solidFill>
                      <a:prstDash val="solid"/>
                      <a:round/>
                      <a:headEnd type="none" w="med" len="med"/>
                      <a:tailEnd type="none" w="med" len="med"/>
                    </a:lnR>
                    <a:lnT w="6350" cap="flat" cmpd="sng" algn="ctr">
                      <a:solidFill>
                        <a:srgbClr val="C8E6E1"/>
                      </a:solidFill>
                      <a:prstDash val="solid"/>
                      <a:round/>
                      <a:headEnd type="none" w="med" len="med"/>
                      <a:tailEnd type="none" w="med" len="med"/>
                    </a:lnT>
                    <a:lnB w="6350" cap="flat" cmpd="sng" algn="ctr">
                      <a:solidFill>
                        <a:srgbClr val="C8E6E1"/>
                      </a:solidFill>
                      <a:prstDash val="solid"/>
                      <a:round/>
                      <a:headEnd type="none" w="med" len="med"/>
                      <a:tailEnd type="none" w="med" len="med"/>
                    </a:lnB>
                    <a:solidFill>
                      <a:srgbClr val="FFFFFF"/>
                    </a:solidFill>
                  </a:tcPr>
                </a:tc>
                <a:tc>
                  <a:txBody>
                    <a:bodyPr/>
                    <a:lstStyle/>
                    <a:p>
                      <a:pPr marL="0" indent="0">
                        <a:buNone/>
                      </a:pPr>
                      <a:r>
                        <a:rPr lang="en-US" sz="1300">
                          <a:solidFill>
                            <a:srgbClr val="1C2B2A"/>
                          </a:solidFill>
                        </a:rPr>
                        <a:t>Existing Building</a:t>
                      </a:r>
                      <a:endParaRPr lang="en-US" sz="1300"/>
                    </a:p>
                  </a:txBody>
                  <a:tcPr marL="146304" marR="146304" marT="48768" marB="48768">
                    <a:lnL w="6350" cap="flat" cmpd="sng" algn="ctr">
                      <a:solidFill>
                        <a:srgbClr val="C8E6E1"/>
                      </a:solidFill>
                      <a:prstDash val="solid"/>
                      <a:round/>
                      <a:headEnd type="none" w="med" len="med"/>
                      <a:tailEnd type="none" w="med" len="med"/>
                    </a:lnL>
                    <a:lnR w="6350" cap="flat" cmpd="sng" algn="ctr">
                      <a:solidFill>
                        <a:srgbClr val="C8E6E1"/>
                      </a:solidFill>
                      <a:prstDash val="solid"/>
                      <a:round/>
                      <a:headEnd type="none" w="med" len="med"/>
                      <a:tailEnd type="none" w="med" len="med"/>
                    </a:lnR>
                    <a:lnT w="6350" cap="flat" cmpd="sng" algn="ctr">
                      <a:solidFill>
                        <a:srgbClr val="C8E6E1"/>
                      </a:solidFill>
                      <a:prstDash val="solid"/>
                      <a:round/>
                      <a:headEnd type="none" w="med" len="med"/>
                      <a:tailEnd type="none" w="med" len="med"/>
                    </a:lnT>
                    <a:lnB w="6350" cap="flat" cmpd="sng" algn="ctr">
                      <a:solidFill>
                        <a:srgbClr val="C8E6E1"/>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300736">
                <a:tc>
                  <a:txBody>
                    <a:bodyPr/>
                    <a:lstStyle/>
                    <a:p>
                      <a:pPr marL="0" indent="0" algn="ctr">
                        <a:buNone/>
                      </a:pPr>
                      <a:r>
                        <a:rPr lang="en-US" sz="1300" b="1">
                          <a:solidFill>
                            <a:srgbClr val="0D6B5E"/>
                          </a:solidFill>
                        </a:rPr>
                        <a:t>11</a:t>
                      </a:r>
                      <a:endParaRPr lang="en-US" sz="1300"/>
                    </a:p>
                  </a:txBody>
                  <a:tcPr marL="146304" marR="146304" marT="48768" marB="48768">
                    <a:lnL w="6350" cap="flat" cmpd="sng" algn="ctr">
                      <a:solidFill>
                        <a:srgbClr val="C8E6E1"/>
                      </a:solidFill>
                      <a:prstDash val="solid"/>
                      <a:round/>
                      <a:headEnd type="none" w="med" len="med"/>
                      <a:tailEnd type="none" w="med" len="med"/>
                    </a:lnL>
                    <a:lnR w="6350" cap="flat" cmpd="sng" algn="ctr">
                      <a:solidFill>
                        <a:srgbClr val="C8E6E1"/>
                      </a:solidFill>
                      <a:prstDash val="solid"/>
                      <a:round/>
                      <a:headEnd type="none" w="med" len="med"/>
                      <a:tailEnd type="none" w="med" len="med"/>
                    </a:lnR>
                    <a:lnT w="6350" cap="flat" cmpd="sng" algn="ctr">
                      <a:solidFill>
                        <a:srgbClr val="C8E6E1"/>
                      </a:solidFill>
                      <a:prstDash val="solid"/>
                      <a:round/>
                      <a:headEnd type="none" w="med" len="med"/>
                      <a:tailEnd type="none" w="med" len="med"/>
                    </a:lnT>
                    <a:lnB w="6350" cap="flat" cmpd="sng" algn="ctr">
                      <a:solidFill>
                        <a:srgbClr val="C8E6E1"/>
                      </a:solidFill>
                      <a:prstDash val="solid"/>
                      <a:round/>
                      <a:headEnd type="none" w="med" len="med"/>
                      <a:tailEnd type="none" w="med" len="med"/>
                    </a:lnB>
                    <a:solidFill>
                      <a:srgbClr val="E8F5F2"/>
                    </a:solidFill>
                  </a:tcPr>
                </a:tc>
                <a:tc>
                  <a:txBody>
                    <a:bodyPr/>
                    <a:lstStyle/>
                    <a:p>
                      <a:pPr marL="0" indent="0">
                        <a:buNone/>
                      </a:pPr>
                      <a:r>
                        <a:rPr lang="en-US" sz="1300" b="1">
                          <a:solidFill>
                            <a:srgbClr val="0D6B5E"/>
                          </a:solidFill>
                        </a:rPr>
                        <a:t>CALGreen</a:t>
                      </a:r>
                      <a:endParaRPr lang="en-US" sz="1300"/>
                    </a:p>
                  </a:txBody>
                  <a:tcPr marL="146304" marR="146304" marT="48768" marB="48768">
                    <a:lnL w="6350" cap="flat" cmpd="sng" algn="ctr">
                      <a:solidFill>
                        <a:srgbClr val="C8E6E1"/>
                      </a:solidFill>
                      <a:prstDash val="solid"/>
                      <a:round/>
                      <a:headEnd type="none" w="med" len="med"/>
                      <a:tailEnd type="none" w="med" len="med"/>
                    </a:lnL>
                    <a:lnR w="6350" cap="flat" cmpd="sng" algn="ctr">
                      <a:solidFill>
                        <a:srgbClr val="C8E6E1"/>
                      </a:solidFill>
                      <a:prstDash val="solid"/>
                      <a:round/>
                      <a:headEnd type="none" w="med" len="med"/>
                      <a:tailEnd type="none" w="med" len="med"/>
                    </a:lnR>
                    <a:lnT w="6350" cap="flat" cmpd="sng" algn="ctr">
                      <a:solidFill>
                        <a:srgbClr val="C8E6E1"/>
                      </a:solidFill>
                      <a:prstDash val="solid"/>
                      <a:round/>
                      <a:headEnd type="none" w="med" len="med"/>
                      <a:tailEnd type="none" w="med" len="med"/>
                    </a:lnT>
                    <a:lnB w="6350" cap="flat" cmpd="sng" algn="ctr">
                      <a:solidFill>
                        <a:srgbClr val="C8E6E1"/>
                      </a:solidFill>
                      <a:prstDash val="solid"/>
                      <a:round/>
                      <a:headEnd type="none" w="med" len="med"/>
                      <a:tailEnd type="none" w="med" len="med"/>
                    </a:lnB>
                    <a:solidFill>
                      <a:srgbClr val="E8F5F2"/>
                    </a:solidFill>
                  </a:tcPr>
                </a:tc>
                <a:extLst>
                  <a:ext uri="{0D108BD9-81ED-4DB2-BD59-A6C34878D82A}">
                    <a16:rowId xmlns:a16="http://schemas.microsoft.com/office/drawing/2014/main" val="10011"/>
                  </a:ext>
                </a:extLst>
              </a:tr>
              <a:tr h="300736">
                <a:tc>
                  <a:txBody>
                    <a:bodyPr/>
                    <a:lstStyle/>
                    <a:p>
                      <a:pPr marL="0" indent="0" algn="ctr">
                        <a:buNone/>
                      </a:pPr>
                      <a:r>
                        <a:rPr lang="en-US" sz="1300">
                          <a:solidFill>
                            <a:srgbClr val="1C2B2A"/>
                          </a:solidFill>
                        </a:rPr>
                        <a:t>12</a:t>
                      </a:r>
                      <a:endParaRPr lang="en-US" sz="1300"/>
                    </a:p>
                  </a:txBody>
                  <a:tcPr marL="146304" marR="146304" marT="48768" marB="48768">
                    <a:lnL w="6350" cap="flat" cmpd="sng" algn="ctr">
                      <a:solidFill>
                        <a:srgbClr val="C8E6E1"/>
                      </a:solidFill>
                      <a:prstDash val="solid"/>
                      <a:round/>
                      <a:headEnd type="none" w="med" len="med"/>
                      <a:tailEnd type="none" w="med" len="med"/>
                    </a:lnL>
                    <a:lnR w="6350" cap="flat" cmpd="sng" algn="ctr">
                      <a:solidFill>
                        <a:srgbClr val="C8E6E1"/>
                      </a:solidFill>
                      <a:prstDash val="solid"/>
                      <a:round/>
                      <a:headEnd type="none" w="med" len="med"/>
                      <a:tailEnd type="none" w="med" len="med"/>
                    </a:lnR>
                    <a:lnT w="6350" cap="flat" cmpd="sng" algn="ctr">
                      <a:solidFill>
                        <a:srgbClr val="C8E6E1"/>
                      </a:solidFill>
                      <a:prstDash val="solid"/>
                      <a:round/>
                      <a:headEnd type="none" w="med" len="med"/>
                      <a:tailEnd type="none" w="med" len="med"/>
                    </a:lnT>
                    <a:lnB w="6350" cap="flat" cmpd="sng" algn="ctr">
                      <a:solidFill>
                        <a:srgbClr val="C8E6E1"/>
                      </a:solidFill>
                      <a:prstDash val="solid"/>
                      <a:round/>
                      <a:headEnd type="none" w="med" len="med"/>
                      <a:tailEnd type="none" w="med" len="med"/>
                    </a:lnB>
                    <a:solidFill>
                      <a:srgbClr val="FFFFFF"/>
                    </a:solidFill>
                  </a:tcPr>
                </a:tc>
                <a:tc>
                  <a:txBody>
                    <a:bodyPr/>
                    <a:lstStyle/>
                    <a:p>
                      <a:pPr marL="0" indent="0">
                        <a:buNone/>
                      </a:pPr>
                      <a:r>
                        <a:rPr lang="en-US" sz="1300">
                          <a:solidFill>
                            <a:srgbClr val="1C2B2A"/>
                          </a:solidFill>
                        </a:rPr>
                        <a:t>Referenced Standards</a:t>
                      </a:r>
                      <a:endParaRPr lang="en-US" sz="1300"/>
                    </a:p>
                  </a:txBody>
                  <a:tcPr marL="146304" marR="146304" marT="48768" marB="48768">
                    <a:lnL w="6350" cap="flat" cmpd="sng" algn="ctr">
                      <a:solidFill>
                        <a:srgbClr val="C8E6E1"/>
                      </a:solidFill>
                      <a:prstDash val="solid"/>
                      <a:round/>
                      <a:headEnd type="none" w="med" len="med"/>
                      <a:tailEnd type="none" w="med" len="med"/>
                    </a:lnL>
                    <a:lnR w="6350" cap="flat" cmpd="sng" algn="ctr">
                      <a:solidFill>
                        <a:srgbClr val="C8E6E1"/>
                      </a:solidFill>
                      <a:prstDash val="solid"/>
                      <a:round/>
                      <a:headEnd type="none" w="med" len="med"/>
                      <a:tailEnd type="none" w="med" len="med"/>
                    </a:lnR>
                    <a:lnT w="6350" cap="flat" cmpd="sng" algn="ctr">
                      <a:solidFill>
                        <a:srgbClr val="C8E6E1"/>
                      </a:solidFill>
                      <a:prstDash val="solid"/>
                      <a:round/>
                      <a:headEnd type="none" w="med" len="med"/>
                      <a:tailEnd type="none" w="med" len="med"/>
                    </a:lnT>
                    <a:lnB w="6350" cap="flat" cmpd="sng" algn="ctr">
                      <a:solidFill>
                        <a:srgbClr val="C8E6E1"/>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bl>
          </a:graphicData>
        </a:graphic>
      </p:graphicFrame>
      <p:sp>
        <p:nvSpPr>
          <p:cNvPr id="2" name="Title 1">
            <a:extLst>
              <a:ext uri="{FF2B5EF4-FFF2-40B4-BE49-F238E27FC236}">
                <a16:creationId xmlns:a16="http://schemas.microsoft.com/office/drawing/2014/main" id="{93FDF693-E47D-BB28-DC4D-0094FA35138B}"/>
              </a:ext>
            </a:extLst>
          </p:cNvPr>
          <p:cNvSpPr>
            <a:spLocks noGrp="1"/>
          </p:cNvSpPr>
          <p:nvPr>
            <p:ph type="title"/>
          </p:nvPr>
        </p:nvSpPr>
        <p:spPr>
          <a:xfrm>
            <a:off x="838200" y="135444"/>
            <a:ext cx="9844314" cy="729577"/>
          </a:xfrm>
        </p:spPr>
        <p:txBody>
          <a:bodyPr>
            <a:normAutofit/>
          </a:bodyPr>
          <a:lstStyle/>
          <a:p>
            <a:r>
              <a:rPr lang="en-US"/>
              <a:t>California Code of Regulations: all 12 parts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ome/claude/assets/photo_cityscape.jpg"/>
          <p:cNvPicPr>
            <a:picLocks noChangeAspect="1"/>
          </p:cNvPicPr>
          <p:nvPr/>
        </p:nvPicPr>
        <p:blipFill>
          <a:blip r:embed="rId3"/>
          <a:src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000000">
              <a:alpha val="55000"/>
            </a:srgbClr>
          </a:solidFill>
          <a:ln/>
        </p:spPr>
        <p:txBody>
          <a:bodyPr/>
          <a:lstStyle/>
          <a:p>
            <a:endParaRPr lang="en-US" sz="2400"/>
          </a:p>
        </p:txBody>
      </p:sp>
      <p:sp>
        <p:nvSpPr>
          <p:cNvPr id="4" name="Text 1"/>
          <p:cNvSpPr/>
          <p:nvPr/>
        </p:nvSpPr>
        <p:spPr>
          <a:xfrm>
            <a:off x="731520" y="1828800"/>
            <a:ext cx="1219200" cy="975360"/>
          </a:xfrm>
          <a:prstGeom prst="rect">
            <a:avLst/>
          </a:prstGeom>
          <a:noFill/>
          <a:ln/>
        </p:spPr>
        <p:txBody>
          <a:bodyPr wrap="square" lIns="0" tIns="0" rIns="0" bIns="0" rtlCol="0" anchor="ctr"/>
          <a:lstStyle/>
          <a:p>
            <a:r>
              <a:rPr lang="en-US" sz="5600" b="1">
                <a:solidFill>
                  <a:srgbClr val="D4870E"/>
                </a:solidFill>
                <a:latin typeface="Trebuchet MS" pitchFamily="34" charset="0"/>
                <a:ea typeface="Trebuchet MS" pitchFamily="34" charset="-122"/>
                <a:cs typeface="Trebuchet MS" pitchFamily="34" charset="-120"/>
              </a:rPr>
              <a:t>5)</a:t>
            </a:r>
            <a:endParaRPr lang="en-US" sz="5600"/>
          </a:p>
        </p:txBody>
      </p:sp>
      <p:sp>
        <p:nvSpPr>
          <p:cNvPr id="5" name="Text 2"/>
          <p:cNvSpPr/>
          <p:nvPr/>
        </p:nvSpPr>
        <p:spPr>
          <a:xfrm>
            <a:off x="1828800" y="1828800"/>
            <a:ext cx="9753600" cy="1097280"/>
          </a:xfrm>
          <a:prstGeom prst="rect">
            <a:avLst/>
          </a:prstGeom>
          <a:noFill/>
          <a:ln/>
        </p:spPr>
        <p:txBody>
          <a:bodyPr wrap="square" lIns="0" tIns="0" rIns="0" bIns="0" rtlCol="0" anchor="ctr"/>
          <a:lstStyle/>
          <a:p>
            <a:r>
              <a:rPr lang="en-US" sz="5600" b="1">
                <a:solidFill>
                  <a:srgbClr val="FFFFFF"/>
                </a:solidFill>
                <a:latin typeface="Trebuchet MS" pitchFamily="34" charset="0"/>
                <a:ea typeface="Trebuchet MS" pitchFamily="34" charset="-122"/>
                <a:cs typeface="Trebuchet MS" pitchFamily="34" charset="-120"/>
              </a:rPr>
              <a:t>Project case studies</a:t>
            </a:r>
            <a:endParaRPr lang="en-US" sz="5600"/>
          </a:p>
        </p:txBody>
      </p:sp>
      <p:sp>
        <p:nvSpPr>
          <p:cNvPr id="6" name="Text 3"/>
          <p:cNvSpPr/>
          <p:nvPr/>
        </p:nvSpPr>
        <p:spPr>
          <a:xfrm>
            <a:off x="1828800" y="3169920"/>
            <a:ext cx="9753600" cy="609600"/>
          </a:xfrm>
          <a:prstGeom prst="rect">
            <a:avLst/>
          </a:prstGeom>
          <a:noFill/>
          <a:ln/>
        </p:spPr>
        <p:txBody>
          <a:bodyPr wrap="square" lIns="0" tIns="0" rIns="0" bIns="0" rtlCol="0" anchor="ctr"/>
          <a:lstStyle/>
          <a:p>
            <a:r>
              <a:rPr lang="en-US" sz="2133">
                <a:solidFill>
                  <a:srgbClr val="FFFFFF"/>
                </a:solidFill>
                <a:latin typeface="Calibri" pitchFamily="34" charset="0"/>
                <a:ea typeface="Calibri" pitchFamily="34" charset="-122"/>
                <a:cs typeface="Calibri" pitchFamily="34" charset="-120"/>
              </a:rPr>
              <a:t>8 real projects, what the model found that intuition couldn't.</a:t>
            </a:r>
            <a:endParaRPr lang="en-US" sz="2133"/>
          </a:p>
        </p:txBody>
      </p:sp>
      <p:sp>
        <p:nvSpPr>
          <p:cNvPr id="8" name="Text 3">
            <a:extLst>
              <a:ext uri="{FF2B5EF4-FFF2-40B4-BE49-F238E27FC236}">
                <a16:creationId xmlns:a16="http://schemas.microsoft.com/office/drawing/2014/main" id="{5861CE64-8B00-ADDC-E484-618917BD1125}"/>
              </a:ext>
            </a:extLst>
          </p:cNvPr>
          <p:cNvSpPr/>
          <p:nvPr/>
        </p:nvSpPr>
        <p:spPr>
          <a:xfrm>
            <a:off x="1828800" y="4206240"/>
            <a:ext cx="10108418" cy="609600"/>
          </a:xfrm>
          <a:prstGeom prst="rect">
            <a:avLst/>
          </a:prstGeom>
          <a:noFill/>
          <a:ln/>
        </p:spPr>
        <p:txBody>
          <a:bodyPr wrap="square" lIns="0" tIns="0" rIns="0" bIns="0" rtlCol="0" anchor="ctr"/>
          <a:lstStyle/>
          <a:p>
            <a:pPr marL="0" indent="0">
              <a:buNone/>
            </a:pPr>
            <a:r>
              <a:rPr lang="en-US" sz="2400" b="1">
                <a:solidFill>
                  <a:schemeClr val="bg1"/>
                </a:solidFill>
                <a:latin typeface="Arial" pitchFamily="34" charset="0"/>
                <a:ea typeface="Arial" pitchFamily="34" charset="-122"/>
                <a:cs typeface="Arial" pitchFamily="34" charset="-120"/>
              </a:rPr>
              <a:t>Featured Case Study: Westwood Hills Nature Center</a:t>
            </a:r>
            <a:endParaRPr lang="en-US" sz="2400" b="1">
              <a:solidFill>
                <a:schemeClr val="bg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A27F7-B8F3-B39D-6686-5728B33AF597}"/>
              </a:ext>
            </a:extLst>
          </p:cNvPr>
          <p:cNvSpPr>
            <a:spLocks noGrp="1"/>
          </p:cNvSpPr>
          <p:nvPr>
            <p:ph type="title"/>
          </p:nvPr>
        </p:nvSpPr>
        <p:spPr/>
        <p:txBody>
          <a:bodyPr/>
          <a:lstStyle/>
          <a:p>
            <a:r>
              <a:rPr lang="en-US"/>
              <a:t>Westwood Hills Nature Center</a:t>
            </a:r>
          </a:p>
        </p:txBody>
      </p:sp>
      <p:sp>
        <p:nvSpPr>
          <p:cNvPr id="12" name="Slide Number Placeholder 11">
            <a:extLst>
              <a:ext uri="{FF2B5EF4-FFF2-40B4-BE49-F238E27FC236}">
                <a16:creationId xmlns:a16="http://schemas.microsoft.com/office/drawing/2014/main" id="{EEF4D2F7-BF78-92B0-6DD5-217CEB271ED5}"/>
              </a:ext>
            </a:extLst>
          </p:cNvPr>
          <p:cNvSpPr>
            <a:spLocks noGrp="1"/>
          </p:cNvSpPr>
          <p:nvPr>
            <p:ph type="sldNum" sz="quarter" idx="12"/>
          </p:nvPr>
        </p:nvSpPr>
        <p:spPr/>
        <p:txBody>
          <a:bodyPr/>
          <a:lstStyle/>
          <a:p>
            <a:fld id="{7D19FC8C-636F-4B61-98CC-E41B290838A8}" type="slidenum">
              <a:rPr lang="en-US" smtClean="0"/>
              <a:pPr/>
              <a:t>36</a:t>
            </a:fld>
            <a:endParaRPr lang="en-US"/>
          </a:p>
        </p:txBody>
      </p:sp>
      <p:pic>
        <p:nvPicPr>
          <p:cNvPr id="4" name="Picture 3">
            <a:extLst>
              <a:ext uri="{FF2B5EF4-FFF2-40B4-BE49-F238E27FC236}">
                <a16:creationId xmlns:a16="http://schemas.microsoft.com/office/drawing/2014/main" id="{EB13AC12-76CA-39B3-96B1-24888D9A7235}"/>
              </a:ext>
            </a:extLst>
          </p:cNvPr>
          <p:cNvPicPr>
            <a:picLocks noChangeAspect="1"/>
          </p:cNvPicPr>
          <p:nvPr/>
        </p:nvPicPr>
        <p:blipFill>
          <a:blip r:embed="rId3"/>
          <a:srcRect t="1896" b="1896"/>
          <a:stretch/>
        </p:blipFill>
        <p:spPr>
          <a:xfrm>
            <a:off x="1359425" y="1618397"/>
            <a:ext cx="4425188" cy="2499477"/>
          </a:xfrm>
          <a:prstGeom prst="roundRect">
            <a:avLst/>
          </a:prstGeom>
          <a:ln>
            <a:solidFill>
              <a:schemeClr val="tx1"/>
            </a:solidFill>
          </a:ln>
        </p:spPr>
      </p:pic>
      <p:cxnSp>
        <p:nvCxnSpPr>
          <p:cNvPr id="5" name="Straight Connector 4">
            <a:extLst>
              <a:ext uri="{FF2B5EF4-FFF2-40B4-BE49-F238E27FC236}">
                <a16:creationId xmlns:a16="http://schemas.microsoft.com/office/drawing/2014/main" id="{0F3FC111-16D5-052C-C513-09EDA469483F}"/>
              </a:ext>
            </a:extLst>
          </p:cNvPr>
          <p:cNvCxnSpPr>
            <a:cxnSpLocks/>
            <a:stCxn id="4" idx="1"/>
          </p:cNvCxnSpPr>
          <p:nvPr/>
        </p:nvCxnSpPr>
        <p:spPr>
          <a:xfrm flipH="1">
            <a:off x="0" y="2868136"/>
            <a:ext cx="135942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6788CB9-64A0-E7DE-8C75-23CB0002EB9C}"/>
              </a:ext>
            </a:extLst>
          </p:cNvPr>
          <p:cNvPicPr>
            <a:picLocks noChangeAspect="1"/>
          </p:cNvPicPr>
          <p:nvPr/>
        </p:nvPicPr>
        <p:blipFill>
          <a:blip r:embed="rId4"/>
          <a:srcRect t="11271" b="11271"/>
          <a:stretch/>
        </p:blipFill>
        <p:spPr>
          <a:xfrm>
            <a:off x="1359424" y="4289017"/>
            <a:ext cx="4468563" cy="2153615"/>
          </a:xfrm>
          <a:prstGeom prst="roundRect">
            <a:avLst/>
          </a:prstGeom>
          <a:ln>
            <a:solidFill>
              <a:schemeClr val="tx1"/>
            </a:solidFill>
          </a:ln>
        </p:spPr>
      </p:pic>
      <p:pic>
        <p:nvPicPr>
          <p:cNvPr id="8" name="Picture 7">
            <a:extLst>
              <a:ext uri="{FF2B5EF4-FFF2-40B4-BE49-F238E27FC236}">
                <a16:creationId xmlns:a16="http://schemas.microsoft.com/office/drawing/2014/main" id="{8552C131-D733-0EDD-196F-EAA018FD57B6}"/>
              </a:ext>
            </a:extLst>
          </p:cNvPr>
          <p:cNvPicPr>
            <a:picLocks noChangeAspect="1"/>
          </p:cNvPicPr>
          <p:nvPr/>
        </p:nvPicPr>
        <p:blipFill>
          <a:blip r:embed="rId5"/>
          <a:srcRect t="7524" b="7524"/>
          <a:stretch/>
        </p:blipFill>
        <p:spPr>
          <a:xfrm>
            <a:off x="6740573" y="1618397"/>
            <a:ext cx="4092002" cy="2499477"/>
          </a:xfrm>
          <a:prstGeom prst="roundRect">
            <a:avLst/>
          </a:prstGeom>
          <a:ln>
            <a:solidFill>
              <a:schemeClr val="tx1"/>
            </a:solidFill>
          </a:ln>
        </p:spPr>
      </p:pic>
      <p:pic>
        <p:nvPicPr>
          <p:cNvPr id="9" name="Picture 8">
            <a:extLst>
              <a:ext uri="{FF2B5EF4-FFF2-40B4-BE49-F238E27FC236}">
                <a16:creationId xmlns:a16="http://schemas.microsoft.com/office/drawing/2014/main" id="{96603A4B-2A18-874D-B93B-B278DFC3B886}"/>
              </a:ext>
            </a:extLst>
          </p:cNvPr>
          <p:cNvPicPr>
            <a:picLocks noChangeAspect="1"/>
          </p:cNvPicPr>
          <p:nvPr/>
        </p:nvPicPr>
        <p:blipFill>
          <a:blip r:embed="rId6"/>
          <a:srcRect t="9208" b="9208"/>
          <a:stretch/>
        </p:blipFill>
        <p:spPr>
          <a:xfrm>
            <a:off x="6740573" y="4289017"/>
            <a:ext cx="4092002" cy="2153614"/>
          </a:xfrm>
          <a:prstGeom prst="roundRect">
            <a:avLst/>
          </a:prstGeom>
          <a:ln>
            <a:solidFill>
              <a:schemeClr val="tx1"/>
            </a:solidFill>
          </a:ln>
        </p:spPr>
      </p:pic>
      <p:cxnSp>
        <p:nvCxnSpPr>
          <p:cNvPr id="11" name="Straight Connector 10">
            <a:extLst>
              <a:ext uri="{FF2B5EF4-FFF2-40B4-BE49-F238E27FC236}">
                <a16:creationId xmlns:a16="http://schemas.microsoft.com/office/drawing/2014/main" id="{AA50BAA9-C814-AB86-E5C3-A5341900994A}"/>
              </a:ext>
            </a:extLst>
          </p:cNvPr>
          <p:cNvCxnSpPr>
            <a:cxnSpLocks/>
          </p:cNvCxnSpPr>
          <p:nvPr/>
        </p:nvCxnSpPr>
        <p:spPr>
          <a:xfrm flipH="1">
            <a:off x="10832575" y="5469446"/>
            <a:ext cx="135942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6396403-08B7-626A-B5E6-70E5468AF73C}"/>
              </a:ext>
            </a:extLst>
          </p:cNvPr>
          <p:cNvCxnSpPr>
            <a:cxnSpLocks/>
          </p:cNvCxnSpPr>
          <p:nvPr/>
        </p:nvCxnSpPr>
        <p:spPr>
          <a:xfrm flipH="1">
            <a:off x="0" y="5354161"/>
            <a:ext cx="135942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5897EEB-726C-B60D-81D5-D7137F90D9F7}"/>
              </a:ext>
            </a:extLst>
          </p:cNvPr>
          <p:cNvCxnSpPr>
            <a:cxnSpLocks/>
          </p:cNvCxnSpPr>
          <p:nvPr/>
        </p:nvCxnSpPr>
        <p:spPr>
          <a:xfrm flipH="1">
            <a:off x="10832575" y="2868136"/>
            <a:ext cx="135942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3">
            <a:extLst>
              <a:ext uri="{FF2B5EF4-FFF2-40B4-BE49-F238E27FC236}">
                <a16:creationId xmlns:a16="http://schemas.microsoft.com/office/drawing/2014/main" id="{C6324A2E-883F-0F34-672B-0C28714E9A59}"/>
              </a:ext>
            </a:extLst>
          </p:cNvPr>
          <p:cNvSpPr/>
          <p:nvPr/>
        </p:nvSpPr>
        <p:spPr>
          <a:xfrm>
            <a:off x="609600" y="998717"/>
            <a:ext cx="11344893" cy="426720"/>
          </a:xfrm>
          <a:prstGeom prst="rect">
            <a:avLst/>
          </a:prstGeom>
          <a:noFill/>
          <a:ln/>
        </p:spPr>
        <p:txBody>
          <a:bodyPr wrap="square" lIns="0" tIns="0" rIns="0" bIns="0" rtlCol="0" anchor="ctr"/>
          <a:lstStyle/>
          <a:p>
            <a:r>
              <a:rPr lang="en-US" sz="1867">
                <a:solidFill>
                  <a:srgbClr val="6B7B8D"/>
                </a:solidFill>
                <a:latin typeface="Arial" pitchFamily="34" charset="0"/>
                <a:ea typeface="Arial" pitchFamily="34" charset="-122"/>
                <a:cs typeface="Arial" pitchFamily="34" charset="-120"/>
              </a:rPr>
              <a:t>St. Louis Park, MN  |  Net Zero Energy  |  ILFI Zero Energy Certified  |  160 Acres  |  Opened 2020</a:t>
            </a:r>
            <a:endParaRPr lang="en-US" sz="1867"/>
          </a:p>
        </p:txBody>
      </p:sp>
    </p:spTree>
    <p:extLst>
      <p:ext uri="{BB962C8B-B14F-4D97-AF65-F5344CB8AC3E}">
        <p14:creationId xmlns:p14="http://schemas.microsoft.com/office/powerpoint/2010/main" val="39701784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EAFCD-E335-5626-5EE7-EE5499396DB5}"/>
              </a:ext>
            </a:extLst>
          </p:cNvPr>
          <p:cNvSpPr>
            <a:spLocks noGrp="1"/>
          </p:cNvSpPr>
          <p:nvPr>
            <p:ph type="title"/>
          </p:nvPr>
        </p:nvSpPr>
        <p:spPr/>
        <p:txBody>
          <a:bodyPr/>
          <a:lstStyle/>
          <a:p>
            <a:r>
              <a:rPr lang="en-US"/>
              <a:t>Project Overview</a:t>
            </a:r>
          </a:p>
        </p:txBody>
      </p:sp>
      <p:sp>
        <p:nvSpPr>
          <p:cNvPr id="14" name="Slide Number Placeholder 13">
            <a:extLst>
              <a:ext uri="{FF2B5EF4-FFF2-40B4-BE49-F238E27FC236}">
                <a16:creationId xmlns:a16="http://schemas.microsoft.com/office/drawing/2014/main" id="{D18EB13D-6FA7-BBB2-E1A2-6E46FD54934D}"/>
              </a:ext>
            </a:extLst>
          </p:cNvPr>
          <p:cNvSpPr>
            <a:spLocks noGrp="1"/>
          </p:cNvSpPr>
          <p:nvPr>
            <p:ph type="sldNum" sz="quarter" idx="12"/>
          </p:nvPr>
        </p:nvSpPr>
        <p:spPr/>
        <p:txBody>
          <a:bodyPr/>
          <a:lstStyle/>
          <a:p>
            <a:fld id="{7D19FC8C-636F-4B61-98CC-E41B290838A8}" type="slidenum">
              <a:rPr lang="en-US" smtClean="0"/>
              <a:pPr/>
              <a:t>37</a:t>
            </a:fld>
            <a:endParaRPr lang="en-US"/>
          </a:p>
        </p:txBody>
      </p:sp>
      <p:sp>
        <p:nvSpPr>
          <p:cNvPr id="4" name="Content Placeholder 2">
            <a:extLst>
              <a:ext uri="{FF2B5EF4-FFF2-40B4-BE49-F238E27FC236}">
                <a16:creationId xmlns:a16="http://schemas.microsoft.com/office/drawing/2014/main" id="{E98BE65B-E38F-1EE8-64E8-A2A1E4AB1F96}"/>
              </a:ext>
            </a:extLst>
          </p:cNvPr>
          <p:cNvSpPr txBox="1">
            <a:spLocks/>
          </p:cNvSpPr>
          <p:nvPr/>
        </p:nvSpPr>
        <p:spPr>
          <a:xfrm>
            <a:off x="843722" y="1143000"/>
            <a:ext cx="10515600" cy="503545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Clr>
                <a:schemeClr val="accent2"/>
              </a:buClr>
              <a:buSzPct val="115000"/>
              <a:buFont typeface="Segoe UI" panose="020B0502040204020203" pitchFamily="34" charset="0"/>
              <a:buNone/>
              <a:defRPr sz="28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accent2"/>
              </a:buClr>
              <a:buFont typeface="Segoe UI" panose="020B0502040204020203"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latin typeface="Open Sans Light" panose="020B0306030504020204" pitchFamily="34" charset="0"/>
                <a:ea typeface="Open Sans Light" panose="020B0306030504020204" pitchFamily="34" charset="0"/>
                <a:cs typeface="Open Sans Light" panose="020B0306030504020204" pitchFamily="34" charset="0"/>
              </a:rPr>
              <a:t>With increasing instances of extreme heat as well as historical extreme cold, the City of St. Louis Park, Minnesota, and the architecture firm HGA initiated a project to reimagine the Westwood Hills Nature Center</a:t>
            </a:r>
          </a:p>
        </p:txBody>
      </p:sp>
      <p:sp>
        <p:nvSpPr>
          <p:cNvPr id="5" name="Rectangle: Rounded Corners 4">
            <a:extLst>
              <a:ext uri="{FF2B5EF4-FFF2-40B4-BE49-F238E27FC236}">
                <a16:creationId xmlns:a16="http://schemas.microsoft.com/office/drawing/2014/main" id="{05E700F9-1BE4-E9F7-0753-9253CE4E074F}"/>
              </a:ext>
            </a:extLst>
          </p:cNvPr>
          <p:cNvSpPr/>
          <p:nvPr/>
        </p:nvSpPr>
        <p:spPr>
          <a:xfrm>
            <a:off x="1009650" y="2475183"/>
            <a:ext cx="3054566" cy="293238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55D99184-AFDD-41A9-DF6D-B01E6040638B}"/>
              </a:ext>
            </a:extLst>
          </p:cNvPr>
          <p:cNvCxnSpPr>
            <a:cxnSpLocks/>
            <a:stCxn id="5" idx="2"/>
          </p:cNvCxnSpPr>
          <p:nvPr/>
        </p:nvCxnSpPr>
        <p:spPr>
          <a:xfrm flipH="1">
            <a:off x="2536932" y="5407572"/>
            <a:ext cx="1" cy="14630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F5AF51A-5CDB-015A-92BD-C7819E257749}"/>
              </a:ext>
            </a:extLst>
          </p:cNvPr>
          <p:cNvSpPr txBox="1"/>
          <p:nvPr/>
        </p:nvSpPr>
        <p:spPr>
          <a:xfrm>
            <a:off x="4567401" y="2743200"/>
            <a:ext cx="3054566" cy="2585323"/>
          </a:xfrm>
          <a:prstGeom prst="rect">
            <a:avLst/>
          </a:prstGeom>
          <a:noFill/>
        </p:spPr>
        <p:txBody>
          <a:bodyPr wrap="square" rtlCol="0">
            <a:spAutoFit/>
          </a:bodyPr>
          <a:lstStyle/>
          <a:p>
            <a:pPr algn="ctr"/>
            <a:r>
              <a:rPr lang="en-US" b="1">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Energy Goal: </a:t>
            </a:r>
          </a:p>
          <a:p>
            <a:pPr algn="ctr"/>
            <a:endParaRPr lang="en-US" b="1">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a:latin typeface="Open Sans Light" panose="020B0306030504020204" pitchFamily="34" charset="0"/>
                <a:ea typeface="Open Sans Light" panose="020B0306030504020204" pitchFamily="34" charset="0"/>
                <a:cs typeface="Open Sans Light" panose="020B0306030504020204" pitchFamily="34" charset="0"/>
              </a:rPr>
              <a:t>To achieve Net-Zero Energy and Net-Zero Positive status, culminating in the prestigious Zero Energy Certification from the International Living Future Institute</a:t>
            </a:r>
            <a:endParaRPr lang="en-US">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 name="TextBox 7">
            <a:extLst>
              <a:ext uri="{FF2B5EF4-FFF2-40B4-BE49-F238E27FC236}">
                <a16:creationId xmlns:a16="http://schemas.microsoft.com/office/drawing/2014/main" id="{1E2899D2-09B9-D7C9-E26D-FF5AB8BAFDDD}"/>
              </a:ext>
            </a:extLst>
          </p:cNvPr>
          <p:cNvSpPr txBox="1"/>
          <p:nvPr/>
        </p:nvSpPr>
        <p:spPr>
          <a:xfrm>
            <a:off x="926684" y="2743200"/>
            <a:ext cx="3220495" cy="1754326"/>
          </a:xfrm>
          <a:prstGeom prst="rect">
            <a:avLst/>
          </a:prstGeom>
          <a:noFill/>
        </p:spPr>
        <p:txBody>
          <a:bodyPr wrap="square" rtlCol="0">
            <a:spAutoFit/>
          </a:bodyPr>
          <a:lstStyle/>
          <a:p>
            <a:pPr algn="ctr"/>
            <a:r>
              <a:rPr lang="en-US" b="1">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Building Overview</a:t>
            </a:r>
          </a:p>
          <a:p>
            <a:pPr algn="ctr"/>
            <a:endParaRPr lang="en-US">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Building Type: Nature Center</a:t>
            </a:r>
          </a:p>
          <a:p>
            <a:pPr algn="ctr"/>
            <a:r>
              <a:rPr lang="en-US">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Location: St. Louis Park, MN</a:t>
            </a:r>
          </a:p>
          <a:p>
            <a:pPr algn="ctr"/>
            <a:r>
              <a:rPr lang="en-US">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Floor Area: </a:t>
            </a:r>
            <a:r>
              <a:rPr lang="en-US">
                <a:latin typeface="Open Sans Light" panose="020B0306030504020204" pitchFamily="34" charset="0"/>
                <a:ea typeface="Open Sans Light" panose="020B0306030504020204" pitchFamily="34" charset="0"/>
                <a:cs typeface="Open Sans Light" panose="020B0306030504020204" pitchFamily="34" charset="0"/>
              </a:rPr>
              <a:t>160 Acres</a:t>
            </a:r>
            <a:endParaRPr lang="en-US">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Occupancy Date: 2020</a:t>
            </a:r>
            <a:endParaRPr lang="en-US">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 name="Rectangle: Rounded Corners 8">
            <a:extLst>
              <a:ext uri="{FF2B5EF4-FFF2-40B4-BE49-F238E27FC236}">
                <a16:creationId xmlns:a16="http://schemas.microsoft.com/office/drawing/2014/main" id="{E845168E-3A3D-C33B-0DE6-C913D4AE23A2}"/>
              </a:ext>
            </a:extLst>
          </p:cNvPr>
          <p:cNvSpPr/>
          <p:nvPr/>
        </p:nvSpPr>
        <p:spPr>
          <a:xfrm>
            <a:off x="4567402" y="2475183"/>
            <a:ext cx="3054566" cy="293238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EDADB326-CA08-5CBA-B369-68384C1B578C}"/>
              </a:ext>
            </a:extLst>
          </p:cNvPr>
          <p:cNvCxnSpPr>
            <a:cxnSpLocks/>
            <a:stCxn id="9" idx="2"/>
          </p:cNvCxnSpPr>
          <p:nvPr/>
        </p:nvCxnSpPr>
        <p:spPr>
          <a:xfrm flipH="1">
            <a:off x="6094684" y="5407572"/>
            <a:ext cx="1" cy="14630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6CFD69A-103C-36C8-8444-D0C8D2FF035F}"/>
              </a:ext>
            </a:extLst>
          </p:cNvPr>
          <p:cNvSpPr txBox="1"/>
          <p:nvPr/>
        </p:nvSpPr>
        <p:spPr>
          <a:xfrm>
            <a:off x="8125152" y="2743200"/>
            <a:ext cx="3036496" cy="2308324"/>
          </a:xfrm>
          <a:prstGeom prst="rect">
            <a:avLst/>
          </a:prstGeom>
          <a:noFill/>
        </p:spPr>
        <p:txBody>
          <a:bodyPr wrap="square" rtlCol="0">
            <a:spAutoFit/>
          </a:bodyPr>
          <a:lstStyle/>
          <a:p>
            <a:pPr algn="ctr"/>
            <a:r>
              <a:rPr lang="en-US" b="1">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Multi-faceted Vision : </a:t>
            </a:r>
          </a:p>
          <a:p>
            <a:pPr algn="ctr"/>
            <a:endParaRPr lang="en-US" b="1">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a:latin typeface="Open Sans Light" panose="020B0306030504020204" pitchFamily="34" charset="0"/>
                <a:ea typeface="Open Sans Light" panose="020B0306030504020204" pitchFamily="34" charset="0"/>
                <a:cs typeface="Open Sans Light" panose="020B0306030504020204" pitchFamily="34" charset="0"/>
              </a:rPr>
              <a:t> Transcended the simple replacement of an aging building; it was a long-term investment in community, education, and municipal leadership. </a:t>
            </a:r>
            <a:endParaRPr lang="en-US">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2" name="Rectangle: Rounded Corners 11">
            <a:extLst>
              <a:ext uri="{FF2B5EF4-FFF2-40B4-BE49-F238E27FC236}">
                <a16:creationId xmlns:a16="http://schemas.microsoft.com/office/drawing/2014/main" id="{5ECEB535-1244-5313-FE63-CFF993D0D172}"/>
              </a:ext>
            </a:extLst>
          </p:cNvPr>
          <p:cNvSpPr/>
          <p:nvPr/>
        </p:nvSpPr>
        <p:spPr>
          <a:xfrm>
            <a:off x="8125153" y="2475183"/>
            <a:ext cx="3054566" cy="293238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90274488-B07E-C0EB-47A2-BA35CFD77CA5}"/>
              </a:ext>
            </a:extLst>
          </p:cNvPr>
          <p:cNvCxnSpPr>
            <a:cxnSpLocks/>
            <a:stCxn id="12" idx="2"/>
          </p:cNvCxnSpPr>
          <p:nvPr/>
        </p:nvCxnSpPr>
        <p:spPr>
          <a:xfrm flipH="1">
            <a:off x="9652435" y="5407572"/>
            <a:ext cx="1" cy="14630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26651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09F90-EF7A-CD1A-E3B5-C8F8204AB6BF}"/>
              </a:ext>
            </a:extLst>
          </p:cNvPr>
          <p:cNvSpPr>
            <a:spLocks noGrp="1"/>
          </p:cNvSpPr>
          <p:nvPr>
            <p:ph type="title"/>
          </p:nvPr>
        </p:nvSpPr>
        <p:spPr/>
        <p:txBody>
          <a:bodyPr/>
          <a:lstStyle/>
          <a:p>
            <a:r>
              <a:rPr lang="en-US"/>
              <a:t>Pathway to Net Zero Energy</a:t>
            </a:r>
          </a:p>
        </p:txBody>
      </p:sp>
      <p:sp>
        <p:nvSpPr>
          <p:cNvPr id="15" name="Slide Number Placeholder 14">
            <a:extLst>
              <a:ext uri="{FF2B5EF4-FFF2-40B4-BE49-F238E27FC236}">
                <a16:creationId xmlns:a16="http://schemas.microsoft.com/office/drawing/2014/main" id="{F081997D-3B9A-FAD3-F4D1-7A61DD448969}"/>
              </a:ext>
            </a:extLst>
          </p:cNvPr>
          <p:cNvSpPr>
            <a:spLocks noGrp="1"/>
          </p:cNvSpPr>
          <p:nvPr>
            <p:ph type="sldNum" sz="quarter" idx="12"/>
          </p:nvPr>
        </p:nvSpPr>
        <p:spPr/>
        <p:txBody>
          <a:bodyPr/>
          <a:lstStyle/>
          <a:p>
            <a:fld id="{7D19FC8C-636F-4B61-98CC-E41B290838A8}" type="slidenum">
              <a:rPr lang="en-US" smtClean="0"/>
              <a:pPr/>
              <a:t>38</a:t>
            </a:fld>
            <a:endParaRPr lang="en-US"/>
          </a:p>
        </p:txBody>
      </p:sp>
      <p:sp>
        <p:nvSpPr>
          <p:cNvPr id="4" name="TextBox 3">
            <a:extLst>
              <a:ext uri="{FF2B5EF4-FFF2-40B4-BE49-F238E27FC236}">
                <a16:creationId xmlns:a16="http://schemas.microsoft.com/office/drawing/2014/main" id="{77687D74-F186-3C1D-1E24-898B3B37426C}"/>
              </a:ext>
            </a:extLst>
          </p:cNvPr>
          <p:cNvSpPr txBox="1"/>
          <p:nvPr/>
        </p:nvSpPr>
        <p:spPr>
          <a:xfrm>
            <a:off x="4540553" y="1608260"/>
            <a:ext cx="2821945" cy="430887"/>
          </a:xfrm>
          <a:prstGeom prst="rect">
            <a:avLst/>
          </a:prstGeom>
          <a:noFill/>
        </p:spPr>
        <p:txBody>
          <a:bodyPr wrap="square" rtlCol="0">
            <a:spAutoFit/>
          </a:bodyPr>
          <a:lstStyle/>
          <a:p>
            <a:pPr algn="ctr"/>
            <a:r>
              <a:rPr lang="en-US" sz="2200">
                <a:latin typeface="Open Sans Light" panose="020B0306030504020204" pitchFamily="34" charset="0"/>
                <a:ea typeface="Open Sans Light" panose="020B0306030504020204" pitchFamily="34" charset="0"/>
                <a:cs typeface="Open Sans Light" panose="020B0306030504020204" pitchFamily="34" charset="0"/>
              </a:rPr>
              <a:t>Set Energy Target</a:t>
            </a:r>
          </a:p>
        </p:txBody>
      </p:sp>
      <p:grpSp>
        <p:nvGrpSpPr>
          <p:cNvPr id="5" name="Group 4">
            <a:extLst>
              <a:ext uri="{FF2B5EF4-FFF2-40B4-BE49-F238E27FC236}">
                <a16:creationId xmlns:a16="http://schemas.microsoft.com/office/drawing/2014/main" id="{17684E30-BE6F-1EB3-D758-181086E5F3D3}"/>
              </a:ext>
            </a:extLst>
          </p:cNvPr>
          <p:cNvGrpSpPr/>
          <p:nvPr/>
        </p:nvGrpSpPr>
        <p:grpSpPr>
          <a:xfrm>
            <a:off x="1437262" y="1412337"/>
            <a:ext cx="1137766" cy="874554"/>
            <a:chOff x="506114" y="361617"/>
            <a:chExt cx="1713314" cy="1316954"/>
          </a:xfrm>
        </p:grpSpPr>
        <p:pic>
          <p:nvPicPr>
            <p:cNvPr id="6" name="Shape 67">
              <a:extLst>
                <a:ext uri="{FF2B5EF4-FFF2-40B4-BE49-F238E27FC236}">
                  <a16:creationId xmlns:a16="http://schemas.microsoft.com/office/drawing/2014/main" id="{BE3019A2-7627-EB31-6761-813E90637392}"/>
                </a:ext>
              </a:extLst>
            </p:cNvPr>
            <p:cNvPicPr preferRelativeResize="0"/>
            <p:nvPr/>
          </p:nvPicPr>
          <p:blipFill rotWithShape="1">
            <a:blip r:embed="rId3">
              <a:alphaModFix/>
            </a:blip>
            <a:srcRect l="65227" b="30647"/>
            <a:stretch/>
          </p:blipFill>
          <p:spPr>
            <a:xfrm>
              <a:off x="1377825" y="1071371"/>
              <a:ext cx="841603" cy="607200"/>
            </a:xfrm>
            <a:prstGeom prst="rect">
              <a:avLst/>
            </a:prstGeom>
            <a:noFill/>
            <a:ln>
              <a:noFill/>
            </a:ln>
          </p:spPr>
        </p:pic>
        <p:pic>
          <p:nvPicPr>
            <p:cNvPr id="7" name="Shape 68">
              <a:extLst>
                <a:ext uri="{FF2B5EF4-FFF2-40B4-BE49-F238E27FC236}">
                  <a16:creationId xmlns:a16="http://schemas.microsoft.com/office/drawing/2014/main" id="{C64B73D5-D453-E362-4B3F-D958CDA46A90}"/>
                </a:ext>
              </a:extLst>
            </p:cNvPr>
            <p:cNvPicPr preferRelativeResize="0"/>
            <p:nvPr/>
          </p:nvPicPr>
          <p:blipFill>
            <a:blip r:embed="rId4">
              <a:alphaModFix/>
            </a:blip>
            <a:stretch>
              <a:fillRect/>
            </a:stretch>
          </p:blipFill>
          <p:spPr>
            <a:xfrm>
              <a:off x="506114" y="361617"/>
              <a:ext cx="1199450" cy="1199450"/>
            </a:xfrm>
            <a:prstGeom prst="rect">
              <a:avLst/>
            </a:prstGeom>
            <a:noFill/>
            <a:ln>
              <a:noFill/>
            </a:ln>
          </p:spPr>
        </p:pic>
      </p:grpSp>
      <p:pic>
        <p:nvPicPr>
          <p:cNvPr id="8" name="Picture 7">
            <a:extLst>
              <a:ext uri="{FF2B5EF4-FFF2-40B4-BE49-F238E27FC236}">
                <a16:creationId xmlns:a16="http://schemas.microsoft.com/office/drawing/2014/main" id="{04389B21-E25C-6C5C-5AF8-0B99B8108D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34602" y="2115768"/>
            <a:ext cx="693784" cy="693784"/>
          </a:xfrm>
          <a:prstGeom prst="rect">
            <a:avLst/>
          </a:prstGeom>
        </p:spPr>
      </p:pic>
      <p:pic>
        <p:nvPicPr>
          <p:cNvPr id="9" name="Shape 70">
            <a:extLst>
              <a:ext uri="{FF2B5EF4-FFF2-40B4-BE49-F238E27FC236}">
                <a16:creationId xmlns:a16="http://schemas.microsoft.com/office/drawing/2014/main" id="{731B3E13-01BE-E36E-CAA8-860DBD436E1C}"/>
              </a:ext>
            </a:extLst>
          </p:cNvPr>
          <p:cNvPicPr preferRelativeResize="0"/>
          <p:nvPr/>
        </p:nvPicPr>
        <p:blipFill rotWithShape="1">
          <a:blip r:embed="rId3">
            <a:alphaModFix/>
          </a:blip>
          <a:srcRect r="72745" b="28703"/>
          <a:stretch/>
        </p:blipFill>
        <p:spPr>
          <a:xfrm>
            <a:off x="1449737" y="4309935"/>
            <a:ext cx="820579" cy="718050"/>
          </a:xfrm>
          <a:prstGeom prst="rect">
            <a:avLst/>
          </a:prstGeom>
          <a:noFill/>
          <a:ln>
            <a:noFill/>
          </a:ln>
        </p:spPr>
      </p:pic>
      <p:pic>
        <p:nvPicPr>
          <p:cNvPr id="10" name="Picture 9">
            <a:extLst>
              <a:ext uri="{FF2B5EF4-FFF2-40B4-BE49-F238E27FC236}">
                <a16:creationId xmlns:a16="http://schemas.microsoft.com/office/drawing/2014/main" id="{D8588F25-A4A2-CAB3-7FB2-A2960B92E0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96120" y="3607361"/>
            <a:ext cx="611812" cy="611812"/>
          </a:xfrm>
          <a:prstGeom prst="rect">
            <a:avLst/>
          </a:prstGeom>
        </p:spPr>
      </p:pic>
      <p:pic>
        <p:nvPicPr>
          <p:cNvPr id="11" name="Shape 73">
            <a:extLst>
              <a:ext uri="{FF2B5EF4-FFF2-40B4-BE49-F238E27FC236}">
                <a16:creationId xmlns:a16="http://schemas.microsoft.com/office/drawing/2014/main" id="{1A784543-3980-F1E0-E28B-A5161AC074C2}"/>
              </a:ext>
            </a:extLst>
          </p:cNvPr>
          <p:cNvPicPr preferRelativeResize="0"/>
          <p:nvPr/>
        </p:nvPicPr>
        <p:blipFill>
          <a:blip r:embed="rId7">
            <a:alphaModFix/>
          </a:blip>
          <a:stretch>
            <a:fillRect/>
          </a:stretch>
        </p:blipFill>
        <p:spPr>
          <a:xfrm>
            <a:off x="9956828" y="5133534"/>
            <a:ext cx="751104" cy="562290"/>
          </a:xfrm>
          <a:prstGeom prst="rect">
            <a:avLst/>
          </a:prstGeom>
          <a:noFill/>
          <a:ln>
            <a:noFill/>
          </a:ln>
        </p:spPr>
      </p:pic>
      <p:pic>
        <p:nvPicPr>
          <p:cNvPr id="12" name="Picture 6" descr="http://www.thespecway.com/images/credit_ieq.png">
            <a:extLst>
              <a:ext uri="{FF2B5EF4-FFF2-40B4-BE49-F238E27FC236}">
                <a16:creationId xmlns:a16="http://schemas.microsoft.com/office/drawing/2014/main" id="{3F0A36C8-E01B-F206-D0FC-E1F1F281EDE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33970" y="2797850"/>
            <a:ext cx="781859" cy="78185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4B02D99-E2CA-59AE-FB1B-7148967764C9}"/>
              </a:ext>
            </a:extLst>
          </p:cNvPr>
          <p:cNvSpPr txBox="1"/>
          <p:nvPr/>
        </p:nvSpPr>
        <p:spPr>
          <a:xfrm>
            <a:off x="4976643" y="2272888"/>
            <a:ext cx="3541850" cy="430887"/>
          </a:xfrm>
          <a:prstGeom prst="rect">
            <a:avLst/>
          </a:prstGeom>
          <a:noFill/>
        </p:spPr>
        <p:txBody>
          <a:bodyPr wrap="square" rtlCol="0">
            <a:spAutoFit/>
          </a:bodyPr>
          <a:lstStyle/>
          <a:p>
            <a:pPr algn="ctr"/>
            <a:r>
              <a:rPr lang="en-US" sz="2200">
                <a:latin typeface="Open Sans Light" panose="020B0306030504020204" pitchFamily="34" charset="0"/>
                <a:ea typeface="Open Sans Light" panose="020B0306030504020204" pitchFamily="34" charset="0"/>
                <a:cs typeface="Open Sans Light" panose="020B0306030504020204" pitchFamily="34" charset="0"/>
              </a:rPr>
              <a:t>Design a Great Envelope</a:t>
            </a:r>
          </a:p>
        </p:txBody>
      </p:sp>
      <p:sp>
        <p:nvSpPr>
          <p:cNvPr id="14" name="TextBox 13">
            <a:extLst>
              <a:ext uri="{FF2B5EF4-FFF2-40B4-BE49-F238E27FC236}">
                <a16:creationId xmlns:a16="http://schemas.microsoft.com/office/drawing/2014/main" id="{9EF6D422-4DD3-7701-318F-6CA06CA70CC2}"/>
              </a:ext>
            </a:extLst>
          </p:cNvPr>
          <p:cNvSpPr txBox="1"/>
          <p:nvPr/>
        </p:nvSpPr>
        <p:spPr>
          <a:xfrm>
            <a:off x="3649798" y="3005943"/>
            <a:ext cx="3977771" cy="430887"/>
          </a:xfrm>
          <a:prstGeom prst="rect">
            <a:avLst/>
          </a:prstGeom>
          <a:noFill/>
        </p:spPr>
        <p:txBody>
          <a:bodyPr wrap="square" rtlCol="0">
            <a:spAutoFit/>
          </a:bodyPr>
          <a:lstStyle/>
          <a:p>
            <a:pPr algn="ctr"/>
            <a:r>
              <a:rPr lang="en-US" sz="2200">
                <a:latin typeface="Open Sans Light" panose="020B0306030504020204" pitchFamily="34" charset="0"/>
                <a:ea typeface="Open Sans Light" panose="020B0306030504020204" pitchFamily="34" charset="0"/>
                <a:cs typeface="Open Sans Light" panose="020B0306030504020204" pitchFamily="34" charset="0"/>
              </a:rPr>
              <a:t>Maximize Light &amp; Fresh Air</a:t>
            </a:r>
          </a:p>
        </p:txBody>
      </p:sp>
      <p:cxnSp>
        <p:nvCxnSpPr>
          <p:cNvPr id="16" name="Straight Connector 15">
            <a:extLst>
              <a:ext uri="{FF2B5EF4-FFF2-40B4-BE49-F238E27FC236}">
                <a16:creationId xmlns:a16="http://schemas.microsoft.com/office/drawing/2014/main" id="{F885BFAF-8EED-1EC8-77F0-D39BA6AC0E0F}"/>
              </a:ext>
            </a:extLst>
          </p:cNvPr>
          <p:cNvCxnSpPr/>
          <p:nvPr/>
        </p:nvCxnSpPr>
        <p:spPr>
          <a:xfrm>
            <a:off x="0" y="1829457"/>
            <a:ext cx="13794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4123E5F-F44E-086B-3AA8-FF26033655CC}"/>
              </a:ext>
            </a:extLst>
          </p:cNvPr>
          <p:cNvCxnSpPr>
            <a:cxnSpLocks/>
          </p:cNvCxnSpPr>
          <p:nvPr/>
        </p:nvCxnSpPr>
        <p:spPr>
          <a:xfrm flipV="1">
            <a:off x="2233785" y="1832610"/>
            <a:ext cx="2306767" cy="83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78BEB649-FA93-089D-2F63-9EBB6ACEB020}"/>
              </a:ext>
            </a:extLst>
          </p:cNvPr>
          <p:cNvSpPr/>
          <p:nvPr/>
        </p:nvSpPr>
        <p:spPr>
          <a:xfrm>
            <a:off x="4540552" y="1583201"/>
            <a:ext cx="2821946" cy="45720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899F53B8-C022-C7C4-E8EF-295215051C71}"/>
              </a:ext>
            </a:extLst>
          </p:cNvPr>
          <p:cNvCxnSpPr/>
          <p:nvPr/>
        </p:nvCxnSpPr>
        <p:spPr>
          <a:xfrm>
            <a:off x="10812517" y="2504417"/>
            <a:ext cx="13794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A686F08-5194-07BF-D05B-D5721E9817DE}"/>
              </a:ext>
            </a:extLst>
          </p:cNvPr>
          <p:cNvCxnSpPr/>
          <p:nvPr/>
        </p:nvCxnSpPr>
        <p:spPr>
          <a:xfrm>
            <a:off x="8518493" y="2504417"/>
            <a:ext cx="13794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B31275D4-477A-BB1E-2A45-83B30A408CA8}"/>
              </a:ext>
            </a:extLst>
          </p:cNvPr>
          <p:cNvSpPr/>
          <p:nvPr/>
        </p:nvSpPr>
        <p:spPr>
          <a:xfrm>
            <a:off x="4976642" y="2259732"/>
            <a:ext cx="3552427" cy="45720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18DE6FDF-A218-AA8C-6B39-EF52C2ADA3C8}"/>
              </a:ext>
            </a:extLst>
          </p:cNvPr>
          <p:cNvCxnSpPr/>
          <p:nvPr/>
        </p:nvCxnSpPr>
        <p:spPr>
          <a:xfrm>
            <a:off x="0" y="3195965"/>
            <a:ext cx="13794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CCF3366-E1D2-CA98-F2C4-4788B232A9C7}"/>
              </a:ext>
            </a:extLst>
          </p:cNvPr>
          <p:cNvCxnSpPr/>
          <p:nvPr/>
        </p:nvCxnSpPr>
        <p:spPr>
          <a:xfrm>
            <a:off x="2270317" y="3195965"/>
            <a:ext cx="13794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8CB8B787-03C9-AE1B-EF40-F64C829A105A}"/>
              </a:ext>
            </a:extLst>
          </p:cNvPr>
          <p:cNvSpPr/>
          <p:nvPr/>
        </p:nvSpPr>
        <p:spPr>
          <a:xfrm>
            <a:off x="3649799" y="2988395"/>
            <a:ext cx="3977771" cy="45720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4F542E4A-264B-17A0-A2D3-7257028EE031}"/>
              </a:ext>
            </a:extLst>
          </p:cNvPr>
          <p:cNvSpPr txBox="1"/>
          <p:nvPr/>
        </p:nvSpPr>
        <p:spPr>
          <a:xfrm>
            <a:off x="4976642" y="3707537"/>
            <a:ext cx="3552427" cy="430887"/>
          </a:xfrm>
          <a:prstGeom prst="rect">
            <a:avLst/>
          </a:prstGeom>
          <a:noFill/>
        </p:spPr>
        <p:txBody>
          <a:bodyPr wrap="square" rtlCol="0">
            <a:spAutoFit/>
          </a:bodyPr>
          <a:lstStyle/>
          <a:p>
            <a:pPr algn="ctr"/>
            <a:r>
              <a:rPr lang="en-US" sz="2200">
                <a:latin typeface="Open Sans Light" panose="020B0306030504020204" pitchFamily="34" charset="0"/>
                <a:ea typeface="Open Sans Light" panose="020B0306030504020204" pitchFamily="34" charset="0"/>
                <a:cs typeface="Open Sans Light" panose="020B0306030504020204" pitchFamily="34" charset="0"/>
              </a:rPr>
              <a:t>Expand Thermal Comfort</a:t>
            </a:r>
          </a:p>
        </p:txBody>
      </p:sp>
      <p:cxnSp>
        <p:nvCxnSpPr>
          <p:cNvPr id="32" name="Straight Connector 31">
            <a:extLst>
              <a:ext uri="{FF2B5EF4-FFF2-40B4-BE49-F238E27FC236}">
                <a16:creationId xmlns:a16="http://schemas.microsoft.com/office/drawing/2014/main" id="{A11B8AFA-4B0B-4744-0219-A904BFAD9BBD}"/>
              </a:ext>
            </a:extLst>
          </p:cNvPr>
          <p:cNvCxnSpPr/>
          <p:nvPr/>
        </p:nvCxnSpPr>
        <p:spPr>
          <a:xfrm>
            <a:off x="10815140" y="3937771"/>
            <a:ext cx="13794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748C824-DA59-5EF7-1BFB-CDC9033BEFCF}"/>
              </a:ext>
            </a:extLst>
          </p:cNvPr>
          <p:cNvCxnSpPr/>
          <p:nvPr/>
        </p:nvCxnSpPr>
        <p:spPr>
          <a:xfrm>
            <a:off x="8521116" y="3937771"/>
            <a:ext cx="13794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3ECA8D7C-5E2C-7C5F-AC25-E850696D55E6}"/>
              </a:ext>
            </a:extLst>
          </p:cNvPr>
          <p:cNvSpPr/>
          <p:nvPr/>
        </p:nvSpPr>
        <p:spPr>
          <a:xfrm>
            <a:off x="4979265" y="3693086"/>
            <a:ext cx="3552427" cy="45720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767A0249-2836-5A28-2CB0-2F3473F49090}"/>
              </a:ext>
            </a:extLst>
          </p:cNvPr>
          <p:cNvSpPr txBox="1"/>
          <p:nvPr/>
        </p:nvSpPr>
        <p:spPr>
          <a:xfrm>
            <a:off x="3649799" y="4466197"/>
            <a:ext cx="5770098" cy="430887"/>
          </a:xfrm>
          <a:prstGeom prst="rect">
            <a:avLst/>
          </a:prstGeom>
          <a:noFill/>
        </p:spPr>
        <p:txBody>
          <a:bodyPr wrap="square" rtlCol="0">
            <a:spAutoFit/>
          </a:bodyPr>
          <a:lstStyle/>
          <a:p>
            <a:pPr algn="ctr"/>
            <a:r>
              <a:rPr lang="en-US" sz="2200">
                <a:latin typeface="Open Sans Light" panose="020B0306030504020204" pitchFamily="34" charset="0"/>
                <a:ea typeface="Open Sans Light" panose="020B0306030504020204" pitchFamily="34" charset="0"/>
                <a:cs typeface="Open Sans Light" panose="020B0306030504020204" pitchFamily="34" charset="0"/>
              </a:rPr>
              <a:t>De-Couple Ventilation With Conditioning </a:t>
            </a:r>
          </a:p>
        </p:txBody>
      </p:sp>
      <p:cxnSp>
        <p:nvCxnSpPr>
          <p:cNvPr id="37" name="Straight Connector 36">
            <a:extLst>
              <a:ext uri="{FF2B5EF4-FFF2-40B4-BE49-F238E27FC236}">
                <a16:creationId xmlns:a16="http://schemas.microsoft.com/office/drawing/2014/main" id="{0C15C2FD-D2AC-0016-06F7-C20BCE83D56B}"/>
              </a:ext>
            </a:extLst>
          </p:cNvPr>
          <p:cNvCxnSpPr/>
          <p:nvPr/>
        </p:nvCxnSpPr>
        <p:spPr>
          <a:xfrm>
            <a:off x="0" y="4703708"/>
            <a:ext cx="13794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85547BC-53A1-22DE-CD14-1B91933402B3}"/>
              </a:ext>
            </a:extLst>
          </p:cNvPr>
          <p:cNvCxnSpPr/>
          <p:nvPr/>
        </p:nvCxnSpPr>
        <p:spPr>
          <a:xfrm>
            <a:off x="2270317" y="4703708"/>
            <a:ext cx="13794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Rounded Corners 38">
            <a:extLst>
              <a:ext uri="{FF2B5EF4-FFF2-40B4-BE49-F238E27FC236}">
                <a16:creationId xmlns:a16="http://schemas.microsoft.com/office/drawing/2014/main" id="{6BDB8F65-48BB-2E6F-B5BA-EF5F5B7CA865}"/>
              </a:ext>
            </a:extLst>
          </p:cNvPr>
          <p:cNvSpPr/>
          <p:nvPr/>
        </p:nvSpPr>
        <p:spPr>
          <a:xfrm>
            <a:off x="3649799" y="4448513"/>
            <a:ext cx="5770098" cy="45720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85F93A44-C7E2-5BC8-A7FF-B421D6C5FBDA}"/>
              </a:ext>
            </a:extLst>
          </p:cNvPr>
          <p:cNvSpPr txBox="1"/>
          <p:nvPr/>
        </p:nvSpPr>
        <p:spPr>
          <a:xfrm>
            <a:off x="3247697" y="5195885"/>
            <a:ext cx="5281372" cy="430887"/>
          </a:xfrm>
          <a:prstGeom prst="rect">
            <a:avLst/>
          </a:prstGeom>
          <a:noFill/>
        </p:spPr>
        <p:txBody>
          <a:bodyPr wrap="square" rtlCol="0">
            <a:spAutoFit/>
          </a:bodyPr>
          <a:lstStyle/>
          <a:p>
            <a:pPr algn="ctr"/>
            <a:r>
              <a:rPr lang="en-US" sz="2200">
                <a:latin typeface="Open Sans Light" panose="020B0306030504020204" pitchFamily="34" charset="0"/>
                <a:ea typeface="Open Sans Light" panose="020B0306030504020204" pitchFamily="34" charset="0"/>
                <a:cs typeface="Open Sans Light" panose="020B0306030504020204" pitchFamily="34" charset="0"/>
              </a:rPr>
              <a:t>Effectively Manage Equipment Energy</a:t>
            </a:r>
          </a:p>
        </p:txBody>
      </p:sp>
      <p:cxnSp>
        <p:nvCxnSpPr>
          <p:cNvPr id="42" name="Straight Connector 41">
            <a:extLst>
              <a:ext uri="{FF2B5EF4-FFF2-40B4-BE49-F238E27FC236}">
                <a16:creationId xmlns:a16="http://schemas.microsoft.com/office/drawing/2014/main" id="{03A564DD-C4E2-3B9D-B231-B4F23A1B42C4}"/>
              </a:ext>
            </a:extLst>
          </p:cNvPr>
          <p:cNvCxnSpPr/>
          <p:nvPr/>
        </p:nvCxnSpPr>
        <p:spPr>
          <a:xfrm>
            <a:off x="10812517" y="5414679"/>
            <a:ext cx="13794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72091BA-07E2-C6A4-F287-60489F12B56B}"/>
              </a:ext>
            </a:extLst>
          </p:cNvPr>
          <p:cNvCxnSpPr/>
          <p:nvPr/>
        </p:nvCxnSpPr>
        <p:spPr>
          <a:xfrm>
            <a:off x="8518493" y="5414679"/>
            <a:ext cx="13794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ectangle: Rounded Corners 43">
            <a:extLst>
              <a:ext uri="{FF2B5EF4-FFF2-40B4-BE49-F238E27FC236}">
                <a16:creationId xmlns:a16="http://schemas.microsoft.com/office/drawing/2014/main" id="{54E36681-BE9A-61C6-C701-9FAE535C7F76}"/>
              </a:ext>
            </a:extLst>
          </p:cNvPr>
          <p:cNvSpPr/>
          <p:nvPr/>
        </p:nvSpPr>
        <p:spPr>
          <a:xfrm>
            <a:off x="3247697" y="5179519"/>
            <a:ext cx="5281373" cy="45720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57772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FEC03-5E71-A72D-87B9-C7C5B873DC05}"/>
              </a:ext>
            </a:extLst>
          </p:cNvPr>
          <p:cNvSpPr>
            <a:spLocks noGrp="1"/>
          </p:cNvSpPr>
          <p:nvPr>
            <p:ph type="title"/>
          </p:nvPr>
        </p:nvSpPr>
        <p:spPr/>
        <p:txBody>
          <a:bodyPr/>
          <a:lstStyle/>
          <a:p>
            <a:r>
              <a:rPr lang="en-US"/>
              <a:t>Project Floor Plans</a:t>
            </a:r>
          </a:p>
        </p:txBody>
      </p:sp>
      <p:sp>
        <p:nvSpPr>
          <p:cNvPr id="7" name="Slide Number Placeholder 6">
            <a:extLst>
              <a:ext uri="{FF2B5EF4-FFF2-40B4-BE49-F238E27FC236}">
                <a16:creationId xmlns:a16="http://schemas.microsoft.com/office/drawing/2014/main" id="{03D1E552-A1AB-7076-96A2-7A488512A448}"/>
              </a:ext>
            </a:extLst>
          </p:cNvPr>
          <p:cNvSpPr>
            <a:spLocks noGrp="1"/>
          </p:cNvSpPr>
          <p:nvPr>
            <p:ph type="sldNum" sz="quarter" idx="12"/>
          </p:nvPr>
        </p:nvSpPr>
        <p:spPr/>
        <p:txBody>
          <a:bodyPr/>
          <a:lstStyle/>
          <a:p>
            <a:fld id="{7D19FC8C-636F-4B61-98CC-E41B290838A8}" type="slidenum">
              <a:rPr lang="en-US" smtClean="0"/>
              <a:pPr/>
              <a:t>39</a:t>
            </a:fld>
            <a:endParaRPr lang="en-US"/>
          </a:p>
        </p:txBody>
      </p:sp>
      <p:pic>
        <p:nvPicPr>
          <p:cNvPr id="4" name="Picture 3">
            <a:extLst>
              <a:ext uri="{FF2B5EF4-FFF2-40B4-BE49-F238E27FC236}">
                <a16:creationId xmlns:a16="http://schemas.microsoft.com/office/drawing/2014/main" id="{8A5C9CFC-6259-A927-5672-A8BD54428F01}"/>
              </a:ext>
            </a:extLst>
          </p:cNvPr>
          <p:cNvPicPr>
            <a:picLocks noChangeAspect="1"/>
          </p:cNvPicPr>
          <p:nvPr/>
        </p:nvPicPr>
        <p:blipFill>
          <a:blip r:embed="rId3"/>
          <a:srcRect r="22445"/>
          <a:stretch>
            <a:fillRect/>
          </a:stretch>
        </p:blipFill>
        <p:spPr>
          <a:xfrm>
            <a:off x="398841" y="1145054"/>
            <a:ext cx="4875529" cy="5029200"/>
          </a:xfrm>
          <a:prstGeom prst="rect">
            <a:avLst/>
          </a:prstGeom>
        </p:spPr>
      </p:pic>
      <p:pic>
        <p:nvPicPr>
          <p:cNvPr id="5" name="Picture 4">
            <a:extLst>
              <a:ext uri="{FF2B5EF4-FFF2-40B4-BE49-F238E27FC236}">
                <a16:creationId xmlns:a16="http://schemas.microsoft.com/office/drawing/2014/main" id="{9CD60A61-ECFE-1301-400C-2A33C8BFE236}"/>
              </a:ext>
            </a:extLst>
          </p:cNvPr>
          <p:cNvPicPr>
            <a:picLocks noChangeAspect="1"/>
          </p:cNvPicPr>
          <p:nvPr/>
        </p:nvPicPr>
        <p:blipFill>
          <a:blip r:embed="rId4"/>
          <a:stretch>
            <a:fillRect/>
          </a:stretch>
        </p:blipFill>
        <p:spPr>
          <a:xfrm>
            <a:off x="7922022" y="3826502"/>
            <a:ext cx="3844158" cy="2286907"/>
          </a:xfrm>
          <a:prstGeom prst="roundRect">
            <a:avLst/>
          </a:prstGeom>
          <a:ln>
            <a:solidFill>
              <a:schemeClr val="tx1"/>
            </a:solidFill>
          </a:ln>
        </p:spPr>
      </p:pic>
      <p:pic>
        <p:nvPicPr>
          <p:cNvPr id="6" name="Picture 5">
            <a:extLst>
              <a:ext uri="{FF2B5EF4-FFF2-40B4-BE49-F238E27FC236}">
                <a16:creationId xmlns:a16="http://schemas.microsoft.com/office/drawing/2014/main" id="{B19A92F4-4006-415B-F8A6-3D200AC4B0F6}"/>
              </a:ext>
            </a:extLst>
          </p:cNvPr>
          <p:cNvPicPr>
            <a:picLocks noChangeAspect="1"/>
          </p:cNvPicPr>
          <p:nvPr/>
        </p:nvPicPr>
        <p:blipFill>
          <a:blip r:embed="rId5"/>
          <a:srcRect t="6614" b="4074"/>
          <a:stretch>
            <a:fillRect/>
          </a:stretch>
        </p:blipFill>
        <p:spPr>
          <a:xfrm>
            <a:off x="5999943" y="1207244"/>
            <a:ext cx="3844158" cy="2506718"/>
          </a:xfrm>
          <a:prstGeom prst="roundRect">
            <a:avLst/>
          </a:prstGeom>
          <a:ln>
            <a:solidFill>
              <a:schemeClr val="tx1"/>
            </a:solidFill>
          </a:ln>
        </p:spPr>
      </p:pic>
    </p:spTree>
    <p:extLst>
      <p:ext uri="{BB962C8B-B14F-4D97-AF65-F5344CB8AC3E}">
        <p14:creationId xmlns:p14="http://schemas.microsoft.com/office/powerpoint/2010/main" val="2015462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0491303-D63D-EFA6-7CB5-8CA30EF429FF}"/>
              </a:ext>
            </a:extLst>
          </p:cNvPr>
          <p:cNvGrpSpPr/>
          <p:nvPr/>
        </p:nvGrpSpPr>
        <p:grpSpPr>
          <a:xfrm>
            <a:off x="609600" y="1443789"/>
            <a:ext cx="10972800" cy="4530291"/>
            <a:chOff x="609600" y="1443789"/>
            <a:chExt cx="10972800" cy="4530291"/>
          </a:xfrm>
        </p:grpSpPr>
        <p:sp>
          <p:nvSpPr>
            <p:cNvPr id="6" name="Shape 3"/>
            <p:cNvSpPr/>
            <p:nvPr/>
          </p:nvSpPr>
          <p:spPr>
            <a:xfrm>
              <a:off x="609600" y="1443789"/>
              <a:ext cx="3413760" cy="4530291"/>
            </a:xfrm>
            <a:prstGeom prst="rect">
              <a:avLst/>
            </a:prstGeom>
            <a:solidFill>
              <a:srgbClr val="FFFFFF"/>
            </a:solidFill>
            <a:ln>
              <a:solidFill>
                <a:schemeClr val="bg1">
                  <a:lumMod val="85000"/>
                </a:schemeClr>
              </a:solidFill>
            </a:ln>
            <a:effectLst>
              <a:outerShdw blurRad="38100" dist="12700" dir="8100000" algn="bl" rotWithShape="0">
                <a:srgbClr val="000000">
                  <a:alpha val="6000"/>
                </a:srgbClr>
              </a:outerShdw>
            </a:effectLst>
          </p:spPr>
          <p:txBody>
            <a:bodyPr/>
            <a:lstStyle/>
            <a:p>
              <a:endParaRPr lang="en-US" sz="2400"/>
            </a:p>
          </p:txBody>
        </p:sp>
        <p:sp>
          <p:nvSpPr>
            <p:cNvPr id="9" name="Text 5"/>
            <p:cNvSpPr/>
            <p:nvPr/>
          </p:nvSpPr>
          <p:spPr>
            <a:xfrm>
              <a:off x="853440" y="2316480"/>
              <a:ext cx="2926080" cy="1706880"/>
            </a:xfrm>
            <a:prstGeom prst="rect">
              <a:avLst/>
            </a:prstGeom>
            <a:noFill/>
            <a:ln/>
          </p:spPr>
          <p:txBody>
            <a:bodyPr wrap="square" lIns="0" tIns="0" rIns="0" bIns="0" rtlCol="0" anchor="t"/>
            <a:lstStyle/>
            <a:p>
              <a:r>
                <a:rPr lang="en-US" sz="4000" b="1">
                  <a:solidFill>
                    <a:srgbClr val="1B2A4A"/>
                  </a:solidFill>
                  <a:latin typeface="Trebuchet MS" pitchFamily="34" charset="0"/>
                  <a:ea typeface="Trebuchet MS" pitchFamily="34" charset="-122"/>
                  <a:cs typeface="Trebuchet MS" pitchFamily="34" charset="-120"/>
                </a:rPr>
                <a:t>Why buildings matter</a:t>
              </a:r>
              <a:endParaRPr lang="en-US" sz="4000"/>
            </a:p>
          </p:txBody>
        </p:sp>
        <p:sp>
          <p:nvSpPr>
            <p:cNvPr id="10" name="Text 6"/>
            <p:cNvSpPr/>
            <p:nvPr/>
          </p:nvSpPr>
          <p:spPr>
            <a:xfrm>
              <a:off x="853440" y="4194048"/>
              <a:ext cx="2926080" cy="1584960"/>
            </a:xfrm>
            <a:prstGeom prst="rect">
              <a:avLst/>
            </a:prstGeom>
            <a:noFill/>
            <a:ln/>
          </p:spPr>
          <p:txBody>
            <a:bodyPr wrap="square" lIns="0" tIns="0" rIns="0" bIns="0" rtlCol="0" anchor="ctr"/>
            <a:lstStyle/>
            <a:p>
              <a:r>
                <a:rPr lang="en-US" sz="2400">
                  <a:solidFill>
                    <a:srgbClr val="1C2B2A"/>
                  </a:solidFill>
                  <a:latin typeface="Calibri" pitchFamily="34" charset="0"/>
                  <a:ea typeface="Calibri" pitchFamily="34" charset="-122"/>
                  <a:cs typeface="Calibri" pitchFamily="34" charset="-120"/>
                </a:rPr>
                <a:t>Why energy + carbon in buildings are a big deal</a:t>
              </a:r>
              <a:endParaRPr lang="en-US" sz="2400"/>
            </a:p>
          </p:txBody>
        </p:sp>
        <p:sp>
          <p:nvSpPr>
            <p:cNvPr id="11" name="Shape 7"/>
            <p:cNvSpPr/>
            <p:nvPr/>
          </p:nvSpPr>
          <p:spPr>
            <a:xfrm>
              <a:off x="4389120" y="1443789"/>
              <a:ext cx="3413760" cy="4530291"/>
            </a:xfrm>
            <a:prstGeom prst="rect">
              <a:avLst/>
            </a:prstGeom>
            <a:solidFill>
              <a:srgbClr val="FFFFFF"/>
            </a:solidFill>
            <a:ln>
              <a:solidFill>
                <a:schemeClr val="bg1">
                  <a:lumMod val="85000"/>
                </a:schemeClr>
              </a:solidFill>
            </a:ln>
            <a:effectLst>
              <a:outerShdw blurRad="38100" dist="12700" dir="8100000" algn="bl" rotWithShape="0">
                <a:srgbClr val="000000">
                  <a:alpha val="6000"/>
                </a:srgbClr>
              </a:outerShdw>
            </a:effectLst>
          </p:spPr>
          <p:txBody>
            <a:bodyPr/>
            <a:lstStyle/>
            <a:p>
              <a:endParaRPr lang="en-US" sz="2400"/>
            </a:p>
          </p:txBody>
        </p:sp>
        <p:sp>
          <p:nvSpPr>
            <p:cNvPr id="14" name="Text 9"/>
            <p:cNvSpPr/>
            <p:nvPr/>
          </p:nvSpPr>
          <p:spPr>
            <a:xfrm>
              <a:off x="4632960" y="2316480"/>
              <a:ext cx="2926080" cy="1706880"/>
            </a:xfrm>
            <a:prstGeom prst="rect">
              <a:avLst/>
            </a:prstGeom>
            <a:noFill/>
            <a:ln/>
          </p:spPr>
          <p:txBody>
            <a:bodyPr wrap="square" lIns="0" tIns="0" rIns="0" bIns="0" rtlCol="0" anchor="t"/>
            <a:lstStyle/>
            <a:p>
              <a:r>
                <a:rPr lang="en-US" sz="4000" b="1">
                  <a:solidFill>
                    <a:srgbClr val="1B2A4A"/>
                  </a:solidFill>
                  <a:latin typeface="Trebuchet MS" pitchFamily="34" charset="0"/>
                  <a:ea typeface="Trebuchet MS" pitchFamily="34" charset="-122"/>
                  <a:cs typeface="Trebuchet MS" pitchFamily="34" charset="-120"/>
                </a:rPr>
                <a:t>Why we need BEM</a:t>
              </a:r>
              <a:endParaRPr lang="en-US" sz="4000"/>
            </a:p>
          </p:txBody>
        </p:sp>
        <p:sp>
          <p:nvSpPr>
            <p:cNvPr id="15" name="Text 10"/>
            <p:cNvSpPr/>
            <p:nvPr/>
          </p:nvSpPr>
          <p:spPr>
            <a:xfrm>
              <a:off x="4632960" y="4194048"/>
              <a:ext cx="2926080" cy="1584960"/>
            </a:xfrm>
            <a:prstGeom prst="rect">
              <a:avLst/>
            </a:prstGeom>
            <a:noFill/>
            <a:ln/>
          </p:spPr>
          <p:txBody>
            <a:bodyPr wrap="square" lIns="0" tIns="0" rIns="0" bIns="0" rtlCol="0" anchor="ctr"/>
            <a:lstStyle/>
            <a:p>
              <a:r>
                <a:rPr lang="en-US" sz="2400">
                  <a:solidFill>
                    <a:srgbClr val="1C2B2A"/>
                  </a:solidFill>
                  <a:latin typeface="Calibri" pitchFamily="34" charset="0"/>
                  <a:ea typeface="Calibri" pitchFamily="34" charset="-122"/>
                  <a:cs typeface="Calibri" pitchFamily="34" charset="-120"/>
                </a:rPr>
                <a:t>A "virtual test drive" of a building: </a:t>
              </a:r>
              <a:br>
                <a:rPr lang="en-US" sz="2400">
                  <a:solidFill>
                    <a:srgbClr val="1C2B2A"/>
                  </a:solidFill>
                  <a:latin typeface="Calibri" pitchFamily="34" charset="0"/>
                  <a:ea typeface="Calibri" pitchFamily="34" charset="-122"/>
                  <a:cs typeface="Calibri" pitchFamily="34" charset="-120"/>
                </a:rPr>
              </a:br>
              <a:r>
                <a:rPr lang="en-US" sz="2400">
                  <a:solidFill>
                    <a:srgbClr val="1C2B2A"/>
                  </a:solidFill>
                  <a:latin typeface="Calibri" pitchFamily="34" charset="0"/>
                  <a:ea typeface="Calibri" pitchFamily="34" charset="-122"/>
                  <a:cs typeface="Calibri" pitchFamily="34" charset="-120"/>
                </a:rPr>
                <a:t>inputs → simulation → outputs → decisions.</a:t>
              </a:r>
              <a:endParaRPr lang="en-US" sz="2400"/>
            </a:p>
          </p:txBody>
        </p:sp>
        <p:sp>
          <p:nvSpPr>
            <p:cNvPr id="16" name="Shape 11"/>
            <p:cNvSpPr/>
            <p:nvPr/>
          </p:nvSpPr>
          <p:spPr>
            <a:xfrm>
              <a:off x="8168640" y="1443789"/>
              <a:ext cx="3413760" cy="4530291"/>
            </a:xfrm>
            <a:prstGeom prst="rect">
              <a:avLst/>
            </a:prstGeom>
            <a:solidFill>
              <a:srgbClr val="FFFFFF"/>
            </a:solidFill>
            <a:ln>
              <a:solidFill>
                <a:schemeClr val="bg1">
                  <a:lumMod val="85000"/>
                </a:schemeClr>
              </a:solidFill>
            </a:ln>
            <a:effectLst>
              <a:outerShdw blurRad="38100" dist="12700" dir="8100000" algn="bl" rotWithShape="0">
                <a:srgbClr val="000000">
                  <a:alpha val="6000"/>
                </a:srgbClr>
              </a:outerShdw>
            </a:effectLst>
          </p:spPr>
          <p:txBody>
            <a:bodyPr/>
            <a:lstStyle/>
            <a:p>
              <a:endParaRPr lang="en-US" sz="2400"/>
            </a:p>
          </p:txBody>
        </p:sp>
        <p:grpSp>
          <p:nvGrpSpPr>
            <p:cNvPr id="21" name="Group 20">
              <a:extLst>
                <a:ext uri="{FF2B5EF4-FFF2-40B4-BE49-F238E27FC236}">
                  <a16:creationId xmlns:a16="http://schemas.microsoft.com/office/drawing/2014/main" id="{163D7F35-E662-6159-140B-5B2C6C8180AB}"/>
                </a:ext>
              </a:extLst>
            </p:cNvPr>
            <p:cNvGrpSpPr/>
            <p:nvPr/>
          </p:nvGrpSpPr>
          <p:grpSpPr>
            <a:xfrm>
              <a:off x="853440" y="1602606"/>
              <a:ext cx="8229600" cy="670560"/>
              <a:chOff x="853440" y="2560320"/>
              <a:chExt cx="8229600" cy="670560"/>
            </a:xfrm>
          </p:grpSpPr>
          <p:sp>
            <p:nvSpPr>
              <p:cNvPr id="7" name="Shape 4"/>
              <p:cNvSpPr/>
              <p:nvPr/>
            </p:nvSpPr>
            <p:spPr>
              <a:xfrm>
                <a:off x="853440" y="2560320"/>
                <a:ext cx="670560" cy="670560"/>
              </a:xfrm>
              <a:prstGeom prst="rect">
                <a:avLst/>
              </a:prstGeom>
              <a:solidFill>
                <a:srgbClr val="0A8A7A"/>
              </a:solidFill>
              <a:ln/>
            </p:spPr>
            <p:txBody>
              <a:bodyPr/>
              <a:lstStyle/>
              <a:p>
                <a:endParaRPr lang="en-US" sz="2400"/>
              </a:p>
            </p:txBody>
          </p:sp>
          <p:pic>
            <p:nvPicPr>
              <p:cNvPr id="8" name="Image 1" descr="preencoded.png"/>
              <p:cNvPicPr>
                <a:picLocks noChangeAspect="1"/>
              </p:cNvPicPr>
              <p:nvPr/>
            </p:nvPicPr>
            <p:blipFill>
              <a:blip r:embed="rId3"/>
              <a:stretch>
                <a:fillRect/>
              </a:stretch>
            </p:blipFill>
            <p:spPr>
              <a:xfrm>
                <a:off x="1000964" y="2707844"/>
                <a:ext cx="375513" cy="375513"/>
              </a:xfrm>
              <a:prstGeom prst="rect">
                <a:avLst/>
              </a:prstGeom>
            </p:spPr>
          </p:pic>
          <p:sp>
            <p:nvSpPr>
              <p:cNvPr id="12" name="Shape 8"/>
              <p:cNvSpPr/>
              <p:nvPr/>
            </p:nvSpPr>
            <p:spPr>
              <a:xfrm>
                <a:off x="4632960" y="2560320"/>
                <a:ext cx="670560" cy="670560"/>
              </a:xfrm>
              <a:prstGeom prst="rect">
                <a:avLst/>
              </a:prstGeom>
              <a:solidFill>
                <a:srgbClr val="E8912D"/>
              </a:solidFill>
              <a:ln/>
            </p:spPr>
            <p:txBody>
              <a:bodyPr/>
              <a:lstStyle/>
              <a:p>
                <a:endParaRPr lang="en-US" sz="2400"/>
              </a:p>
            </p:txBody>
          </p:sp>
          <p:pic>
            <p:nvPicPr>
              <p:cNvPr id="13" name="Image 2" descr="preencoded.png"/>
              <p:cNvPicPr>
                <a:picLocks noChangeAspect="1"/>
              </p:cNvPicPr>
              <p:nvPr/>
            </p:nvPicPr>
            <p:blipFill>
              <a:blip r:embed="rId4"/>
              <a:stretch>
                <a:fillRect/>
              </a:stretch>
            </p:blipFill>
            <p:spPr>
              <a:xfrm>
                <a:off x="4780484" y="2707844"/>
                <a:ext cx="375513" cy="375513"/>
              </a:xfrm>
              <a:prstGeom prst="rect">
                <a:avLst/>
              </a:prstGeom>
            </p:spPr>
          </p:pic>
          <p:sp>
            <p:nvSpPr>
              <p:cNvPr id="17" name="Shape 12"/>
              <p:cNvSpPr/>
              <p:nvPr/>
            </p:nvSpPr>
            <p:spPr>
              <a:xfrm>
                <a:off x="8412480" y="2560320"/>
                <a:ext cx="670560" cy="670560"/>
              </a:xfrm>
              <a:prstGeom prst="rect">
                <a:avLst/>
              </a:prstGeom>
              <a:solidFill>
                <a:srgbClr val="1B2A4A"/>
              </a:solidFill>
              <a:ln/>
            </p:spPr>
            <p:txBody>
              <a:bodyPr/>
              <a:lstStyle/>
              <a:p>
                <a:endParaRPr lang="en-US" sz="2400"/>
              </a:p>
            </p:txBody>
          </p:sp>
          <p:pic>
            <p:nvPicPr>
              <p:cNvPr id="18" name="Image 3" descr="preencoded.png"/>
              <p:cNvPicPr>
                <a:picLocks noChangeAspect="1"/>
              </p:cNvPicPr>
              <p:nvPr/>
            </p:nvPicPr>
            <p:blipFill>
              <a:blip r:embed="rId5"/>
              <a:stretch>
                <a:fillRect/>
              </a:stretch>
            </p:blipFill>
            <p:spPr>
              <a:xfrm>
                <a:off x="8560004" y="2707844"/>
                <a:ext cx="375513" cy="375513"/>
              </a:xfrm>
              <a:prstGeom prst="rect">
                <a:avLst/>
              </a:prstGeom>
            </p:spPr>
          </p:pic>
        </p:grpSp>
        <p:sp>
          <p:nvSpPr>
            <p:cNvPr id="19" name="Text 13"/>
            <p:cNvSpPr/>
            <p:nvPr/>
          </p:nvSpPr>
          <p:spPr>
            <a:xfrm>
              <a:off x="8412480" y="2316480"/>
              <a:ext cx="2926080" cy="1706880"/>
            </a:xfrm>
            <a:prstGeom prst="rect">
              <a:avLst/>
            </a:prstGeom>
            <a:noFill/>
            <a:ln/>
          </p:spPr>
          <p:txBody>
            <a:bodyPr wrap="square" lIns="0" tIns="0" rIns="0" bIns="0" rtlCol="0" anchor="t"/>
            <a:lstStyle/>
            <a:p>
              <a:r>
                <a:rPr lang="en-US" sz="4000" b="1">
                  <a:solidFill>
                    <a:srgbClr val="1B2A4A"/>
                  </a:solidFill>
                  <a:latin typeface="Trebuchet MS" pitchFamily="34" charset="0"/>
                  <a:ea typeface="Trebuchet MS" pitchFamily="34" charset="-122"/>
                  <a:cs typeface="Trebuchet MS" pitchFamily="34" charset="-120"/>
                </a:rPr>
                <a:t>How to get into it</a:t>
              </a:r>
              <a:endParaRPr lang="en-US" sz="4000"/>
            </a:p>
          </p:txBody>
        </p:sp>
        <p:sp>
          <p:nvSpPr>
            <p:cNvPr id="20" name="Text 14"/>
            <p:cNvSpPr/>
            <p:nvPr/>
          </p:nvSpPr>
          <p:spPr>
            <a:xfrm>
              <a:off x="8412480" y="4194048"/>
              <a:ext cx="2926080" cy="1584960"/>
            </a:xfrm>
            <a:prstGeom prst="rect">
              <a:avLst/>
            </a:prstGeom>
            <a:noFill/>
            <a:ln/>
          </p:spPr>
          <p:txBody>
            <a:bodyPr wrap="square" lIns="0" tIns="0" rIns="0" bIns="0" rtlCol="0" anchor="ctr"/>
            <a:lstStyle/>
            <a:p>
              <a:r>
                <a:rPr lang="en-US" sz="2400">
                  <a:solidFill>
                    <a:srgbClr val="1C2B2A"/>
                  </a:solidFill>
                  <a:latin typeface="Calibri" pitchFamily="34" charset="0"/>
                  <a:ea typeface="Calibri" pitchFamily="34" charset="-122"/>
                  <a:cs typeface="Calibri" pitchFamily="34" charset="-120"/>
                </a:rPr>
                <a:t>Career paths, real projects, and where to learn more without drowning in software training.</a:t>
              </a:r>
              <a:endParaRPr lang="en-US" sz="2400"/>
            </a:p>
          </p:txBody>
        </p:sp>
      </p:grpSp>
      <p:sp>
        <p:nvSpPr>
          <p:cNvPr id="22" name="Title 21">
            <a:extLst>
              <a:ext uri="{FF2B5EF4-FFF2-40B4-BE49-F238E27FC236}">
                <a16:creationId xmlns:a16="http://schemas.microsoft.com/office/drawing/2014/main" id="{7B9288EF-F828-D2AA-BC1C-E09B552CA20C}"/>
              </a:ext>
            </a:extLst>
          </p:cNvPr>
          <p:cNvSpPr>
            <a:spLocks noGrp="1"/>
          </p:cNvSpPr>
          <p:nvPr>
            <p:ph type="title"/>
          </p:nvPr>
        </p:nvSpPr>
        <p:spPr/>
        <p:txBody>
          <a:bodyPr>
            <a:normAutofit/>
          </a:bodyPr>
          <a:lstStyle/>
          <a:p>
            <a:r>
              <a:rPr lang="en-US">
                <a:latin typeface="Trebuchet MS" panose="020B0603020202020204" pitchFamily="34" charset="0"/>
              </a:rPr>
              <a:t>Today: what we'll do</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
          <p:cNvSpPr/>
          <p:nvPr/>
        </p:nvSpPr>
        <p:spPr>
          <a:xfrm>
            <a:off x="609600" y="1488049"/>
            <a:ext cx="5486400" cy="4818965"/>
          </a:xfrm>
          <a:prstGeom prst="rect">
            <a:avLst/>
          </a:prstGeom>
          <a:solidFill>
            <a:srgbClr val="F5F8FA"/>
          </a:solidFill>
          <a:ln w="6350">
            <a:solidFill>
              <a:srgbClr val="D0DDE4"/>
            </a:solidFill>
            <a:prstDash val="solid"/>
          </a:ln>
        </p:spPr>
        <p:txBody>
          <a:bodyPr/>
          <a:lstStyle/>
          <a:p>
            <a:endParaRPr lang="en-US" sz="2400"/>
          </a:p>
        </p:txBody>
      </p:sp>
      <p:sp>
        <p:nvSpPr>
          <p:cNvPr id="6" name="Text 4"/>
          <p:cNvSpPr/>
          <p:nvPr/>
        </p:nvSpPr>
        <p:spPr>
          <a:xfrm>
            <a:off x="853440" y="1609970"/>
            <a:ext cx="4998720" cy="426720"/>
          </a:xfrm>
          <a:prstGeom prst="rect">
            <a:avLst/>
          </a:prstGeom>
          <a:noFill/>
          <a:ln/>
        </p:spPr>
        <p:txBody>
          <a:bodyPr wrap="square" lIns="0" tIns="0" rIns="0" bIns="0" rtlCol="0" anchor="ctr"/>
          <a:lstStyle/>
          <a:p>
            <a:r>
              <a:rPr lang="en-US" sz="2000" b="1">
                <a:solidFill>
                  <a:srgbClr val="1A8A6A"/>
                </a:solidFill>
                <a:latin typeface="Arial" pitchFamily="34" charset="0"/>
                <a:ea typeface="Arial" pitchFamily="34" charset="-122"/>
                <a:cs typeface="Arial" pitchFamily="34" charset="-120"/>
              </a:rPr>
              <a:t>Geothermal Heat Pump System</a:t>
            </a:r>
            <a:endParaRPr lang="en-US" sz="2000"/>
          </a:p>
        </p:txBody>
      </p:sp>
      <p:sp>
        <p:nvSpPr>
          <p:cNvPr id="7" name="Text 5"/>
          <p:cNvSpPr/>
          <p:nvPr/>
        </p:nvSpPr>
        <p:spPr>
          <a:xfrm>
            <a:off x="853440" y="2158610"/>
            <a:ext cx="4998720" cy="3913944"/>
          </a:xfrm>
          <a:prstGeom prst="rect">
            <a:avLst/>
          </a:prstGeom>
          <a:noFill/>
          <a:ln/>
        </p:spPr>
        <p:txBody>
          <a:bodyPr wrap="square" lIns="0" tIns="0" rIns="0" bIns="0" rtlCol="0" anchor="ctr"/>
          <a:lstStyle/>
          <a:p>
            <a:pPr>
              <a:lnSpc>
                <a:spcPct val="115000"/>
              </a:lnSpc>
            </a:pPr>
            <a:r>
              <a:rPr lang="en-US" sz="1600" b="1">
                <a:solidFill>
                  <a:srgbClr val="2C3E50"/>
                </a:solidFill>
                <a:latin typeface="Arial" pitchFamily="34" charset="0"/>
                <a:ea typeface="Arial" pitchFamily="34" charset="-122"/>
                <a:cs typeface="Arial" pitchFamily="34" charset="-120"/>
              </a:rPr>
              <a:t>Closed-loop system</a:t>
            </a:r>
            <a:endParaRPr lang="en-US" sz="1600"/>
          </a:p>
          <a:p>
            <a:pPr>
              <a:lnSpc>
                <a:spcPct val="115000"/>
              </a:lnSpc>
            </a:pPr>
            <a:r>
              <a:rPr lang="en-US" sz="1600">
                <a:solidFill>
                  <a:srgbClr val="2C3E50"/>
                </a:solidFill>
                <a:latin typeface="Arial" pitchFamily="34" charset="0"/>
                <a:ea typeface="Arial" pitchFamily="34" charset="-122"/>
                <a:cs typeface="Arial" pitchFamily="34" charset="-120"/>
              </a:rPr>
              <a:t> using underground aquifer for heat exchange
</a:t>
            </a:r>
            <a:endParaRPr lang="en-US" sz="1600"/>
          </a:p>
          <a:p>
            <a:pPr>
              <a:lnSpc>
                <a:spcPct val="115000"/>
              </a:lnSpc>
            </a:pPr>
            <a:r>
              <a:rPr lang="en-US" sz="1600" b="1">
                <a:solidFill>
                  <a:srgbClr val="2C3E50"/>
                </a:solidFill>
                <a:latin typeface="Arial" pitchFamily="34" charset="0"/>
                <a:ea typeface="Arial" pitchFamily="34" charset="-122"/>
                <a:cs typeface="Arial" pitchFamily="34" charset="-120"/>
              </a:rPr>
              <a:t>32 vertical boreholes</a:t>
            </a:r>
            <a:r>
              <a:rPr lang="en-US" sz="1600">
                <a:solidFill>
                  <a:srgbClr val="2C3E50"/>
                </a:solidFill>
                <a:latin typeface="Arial" pitchFamily="34" charset="0"/>
                <a:ea typeface="Arial" pitchFamily="34" charset="-122"/>
                <a:cs typeface="Arial" pitchFamily="34" charset="-120"/>
              </a:rPr>
              <a:t> drilled 200–250 ft deep, located under parking lot and sidewalk to preserve native prairie
</a:t>
            </a:r>
            <a:endParaRPr lang="en-US" sz="1600"/>
          </a:p>
          <a:p>
            <a:pPr>
              <a:lnSpc>
                <a:spcPct val="115000"/>
              </a:lnSpc>
            </a:pPr>
            <a:r>
              <a:rPr lang="en-US" sz="1600" b="1">
                <a:solidFill>
                  <a:srgbClr val="2C3E50"/>
                </a:solidFill>
                <a:latin typeface="Arial" pitchFamily="34" charset="0"/>
                <a:ea typeface="Arial" pitchFamily="34" charset="-122"/>
                <a:cs typeface="Arial" pitchFamily="34" charset="-120"/>
              </a:rPr>
              <a:t>15 water-to-air heat pumps</a:t>
            </a:r>
            <a:r>
              <a:rPr lang="en-US" sz="1600">
                <a:solidFill>
                  <a:srgbClr val="2C3E50"/>
                </a:solidFill>
                <a:latin typeface="Arial" pitchFamily="34" charset="0"/>
                <a:ea typeface="Arial" pitchFamily="34" charset="-122"/>
                <a:cs typeface="Arial" pitchFamily="34" charset="-120"/>
              </a:rPr>
              <a:t> for heating and cooling + 1 water-to-water HP for radiant floor
</a:t>
            </a:r>
            <a:endParaRPr lang="en-US" sz="1600"/>
          </a:p>
          <a:p>
            <a:pPr>
              <a:lnSpc>
                <a:spcPct val="115000"/>
              </a:lnSpc>
            </a:pPr>
            <a:r>
              <a:rPr lang="en-US" sz="1600" b="1">
                <a:solidFill>
                  <a:srgbClr val="2C3E50"/>
                </a:solidFill>
                <a:latin typeface="Arial" pitchFamily="34" charset="0"/>
                <a:ea typeface="Arial" pitchFamily="34" charset="-122"/>
                <a:cs typeface="Arial" pitchFamily="34" charset="-120"/>
              </a:rPr>
              <a:t>3,000 sq ft radiant floor system</a:t>
            </a:r>
            <a:r>
              <a:rPr lang="en-US" sz="1600">
                <a:solidFill>
                  <a:srgbClr val="2C3E50"/>
                </a:solidFill>
                <a:latin typeface="Arial" pitchFamily="34" charset="0"/>
                <a:ea typeface="Arial" pitchFamily="34" charset="-122"/>
                <a:cs typeface="Arial" pitchFamily="34" charset="-120"/>
              </a:rPr>
              <a:t> providing consistent, comfortable heat to key areas</a:t>
            </a:r>
            <a:endParaRPr lang="en-US" sz="1600"/>
          </a:p>
        </p:txBody>
      </p:sp>
      <p:sp>
        <p:nvSpPr>
          <p:cNvPr id="8" name="Shape 6"/>
          <p:cNvSpPr/>
          <p:nvPr/>
        </p:nvSpPr>
        <p:spPr>
          <a:xfrm>
            <a:off x="6461760" y="1488050"/>
            <a:ext cx="5120640" cy="1828800"/>
          </a:xfrm>
          <a:prstGeom prst="rect">
            <a:avLst/>
          </a:prstGeom>
          <a:solidFill>
            <a:srgbClr val="F5F8FA"/>
          </a:solidFill>
          <a:ln w="6350">
            <a:solidFill>
              <a:srgbClr val="D0DDE4"/>
            </a:solidFill>
            <a:prstDash val="solid"/>
          </a:ln>
        </p:spPr>
        <p:txBody>
          <a:bodyPr/>
          <a:lstStyle/>
          <a:p>
            <a:endParaRPr lang="en-US" sz="2400"/>
          </a:p>
        </p:txBody>
      </p:sp>
      <p:sp>
        <p:nvSpPr>
          <p:cNvPr id="9" name="Text 7"/>
          <p:cNvSpPr/>
          <p:nvPr/>
        </p:nvSpPr>
        <p:spPr>
          <a:xfrm>
            <a:off x="6705600" y="1609970"/>
            <a:ext cx="4632960" cy="426720"/>
          </a:xfrm>
          <a:prstGeom prst="rect">
            <a:avLst/>
          </a:prstGeom>
          <a:noFill/>
          <a:ln/>
        </p:spPr>
        <p:txBody>
          <a:bodyPr wrap="square" lIns="0" tIns="0" rIns="0" bIns="0" rtlCol="0" anchor="ctr"/>
          <a:lstStyle/>
          <a:p>
            <a:r>
              <a:rPr lang="en-US" sz="2000" b="1">
                <a:solidFill>
                  <a:srgbClr val="1A8A6A"/>
                </a:solidFill>
                <a:latin typeface="Arial" pitchFamily="34" charset="0"/>
                <a:ea typeface="Arial" pitchFamily="34" charset="-122"/>
                <a:cs typeface="Arial" pitchFamily="34" charset="-120"/>
              </a:rPr>
              <a:t>122 kW Rooftop Solar PV</a:t>
            </a:r>
            <a:endParaRPr lang="en-US" sz="2000"/>
          </a:p>
        </p:txBody>
      </p:sp>
      <p:sp>
        <p:nvSpPr>
          <p:cNvPr id="10" name="Text 8"/>
          <p:cNvSpPr/>
          <p:nvPr/>
        </p:nvSpPr>
        <p:spPr>
          <a:xfrm>
            <a:off x="6705600" y="2097650"/>
            <a:ext cx="4632960" cy="1036320"/>
          </a:xfrm>
          <a:prstGeom prst="rect">
            <a:avLst/>
          </a:prstGeom>
          <a:noFill/>
          <a:ln/>
        </p:spPr>
        <p:txBody>
          <a:bodyPr wrap="square" lIns="0" tIns="0" rIns="0" bIns="0" rtlCol="0" anchor="ctr"/>
          <a:lstStyle/>
          <a:p>
            <a:r>
              <a:rPr lang="en-US" sz="1600">
                <a:solidFill>
                  <a:srgbClr val="2C3E50"/>
                </a:solidFill>
                <a:latin typeface="Arial" pitchFamily="34" charset="0"/>
                <a:ea typeface="Arial" pitchFamily="34" charset="-122"/>
                <a:cs typeface="Arial" pitchFamily="34" charset="-120"/>
              </a:rPr>
              <a:t>Generates enough electricity annually to balance total building consumption, making it a net-zero energy facility.</a:t>
            </a:r>
            <a:endParaRPr lang="en-US" sz="1600"/>
          </a:p>
        </p:txBody>
      </p:sp>
      <p:sp>
        <p:nvSpPr>
          <p:cNvPr id="11" name="Shape 9"/>
          <p:cNvSpPr/>
          <p:nvPr/>
        </p:nvSpPr>
        <p:spPr>
          <a:xfrm>
            <a:off x="6461760" y="3499730"/>
            <a:ext cx="5120640" cy="2377440"/>
          </a:xfrm>
          <a:prstGeom prst="rect">
            <a:avLst/>
          </a:prstGeom>
          <a:solidFill>
            <a:srgbClr val="E0E8EC"/>
          </a:solidFill>
          <a:ln w="6350">
            <a:solidFill>
              <a:srgbClr val="C0CDD4"/>
            </a:solidFill>
            <a:prstDash val="solid"/>
          </a:ln>
        </p:spPr>
        <p:txBody>
          <a:bodyPr/>
          <a:lstStyle/>
          <a:p>
            <a:endParaRPr lang="en-US" sz="2400"/>
          </a:p>
        </p:txBody>
      </p:sp>
      <p:sp>
        <p:nvSpPr>
          <p:cNvPr id="12" name="Text 10"/>
          <p:cNvSpPr/>
          <p:nvPr/>
        </p:nvSpPr>
        <p:spPr>
          <a:xfrm>
            <a:off x="6461760" y="3499730"/>
            <a:ext cx="5120640" cy="2377440"/>
          </a:xfrm>
          <a:prstGeom prst="rect">
            <a:avLst/>
          </a:prstGeom>
          <a:noFill/>
          <a:ln/>
        </p:spPr>
        <p:txBody>
          <a:bodyPr wrap="square" rtlCol="0" anchor="ctr"/>
          <a:lstStyle/>
          <a:p>
            <a:pPr algn="ctr"/>
            <a:r>
              <a:rPr lang="en-US" sz="1467">
                <a:solidFill>
                  <a:srgbClr val="6B7B8D"/>
                </a:solidFill>
                <a:latin typeface="Arial" pitchFamily="34" charset="0"/>
                <a:ea typeface="Arial" pitchFamily="34" charset="-122"/>
                <a:cs typeface="Arial" pitchFamily="34" charset="-120"/>
              </a:rPr>
              <a:t>[Photo: Aerial view of building with rooftop solar panels]</a:t>
            </a:r>
            <a:endParaRPr lang="en-US" sz="1467"/>
          </a:p>
        </p:txBody>
      </p:sp>
      <p:pic>
        <p:nvPicPr>
          <p:cNvPr id="15" name="Picture 14">
            <a:extLst>
              <a:ext uri="{FF2B5EF4-FFF2-40B4-BE49-F238E27FC236}">
                <a16:creationId xmlns:a16="http://schemas.microsoft.com/office/drawing/2014/main" id="{D10AA4A3-3BCB-CB5F-3E56-DA6295DDBCB3}"/>
              </a:ext>
            </a:extLst>
          </p:cNvPr>
          <p:cNvPicPr>
            <a:picLocks noChangeAspect="1"/>
          </p:cNvPicPr>
          <p:nvPr/>
        </p:nvPicPr>
        <p:blipFill>
          <a:blip r:embed="rId3"/>
          <a:srcRect l="5319" r="5319"/>
          <a:stretch>
            <a:fillRect/>
          </a:stretch>
        </p:blipFill>
        <p:spPr>
          <a:xfrm>
            <a:off x="6461760" y="3499700"/>
            <a:ext cx="5120640" cy="2407950"/>
          </a:xfrm>
          <a:prstGeom prst="roundRect">
            <a:avLst/>
          </a:prstGeom>
          <a:ln>
            <a:solidFill>
              <a:schemeClr val="tx1"/>
            </a:solidFill>
          </a:ln>
        </p:spPr>
      </p:pic>
      <p:sp>
        <p:nvSpPr>
          <p:cNvPr id="2" name="Title 1">
            <a:extLst>
              <a:ext uri="{FF2B5EF4-FFF2-40B4-BE49-F238E27FC236}">
                <a16:creationId xmlns:a16="http://schemas.microsoft.com/office/drawing/2014/main" id="{542F0411-42C0-BE75-12B5-ABED3C07FF2A}"/>
              </a:ext>
            </a:extLst>
          </p:cNvPr>
          <p:cNvSpPr>
            <a:spLocks noGrp="1"/>
          </p:cNvSpPr>
          <p:nvPr>
            <p:ph type="title"/>
          </p:nvPr>
        </p:nvSpPr>
        <p:spPr>
          <a:xfrm>
            <a:off x="838200" y="135444"/>
            <a:ext cx="9945914" cy="729577"/>
          </a:xfrm>
        </p:spPr>
        <p:txBody>
          <a:bodyPr>
            <a:normAutofit/>
          </a:bodyPr>
          <a:lstStyle/>
          <a:p>
            <a:r>
              <a:rPr lang="en-US"/>
              <a:t>Thermal Energy System + Solar PV</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6C9EA-0482-5526-A224-0A1CF1DDA217}"/>
              </a:ext>
            </a:extLst>
          </p:cNvPr>
          <p:cNvSpPr>
            <a:spLocks noGrp="1"/>
          </p:cNvSpPr>
          <p:nvPr>
            <p:ph type="title"/>
          </p:nvPr>
        </p:nvSpPr>
        <p:spPr/>
        <p:txBody>
          <a:bodyPr>
            <a:normAutofit/>
          </a:bodyPr>
          <a:lstStyle/>
          <a:p>
            <a:r>
              <a:rPr lang="en-US"/>
              <a:t>PV Generation Potential – Getting to Zero</a:t>
            </a:r>
          </a:p>
        </p:txBody>
      </p:sp>
      <p:sp>
        <p:nvSpPr>
          <p:cNvPr id="5" name="Slide Number Placeholder 4">
            <a:extLst>
              <a:ext uri="{FF2B5EF4-FFF2-40B4-BE49-F238E27FC236}">
                <a16:creationId xmlns:a16="http://schemas.microsoft.com/office/drawing/2014/main" id="{922FF058-900F-EBFE-A97E-15B5FCD0FBB0}"/>
              </a:ext>
            </a:extLst>
          </p:cNvPr>
          <p:cNvSpPr>
            <a:spLocks noGrp="1"/>
          </p:cNvSpPr>
          <p:nvPr>
            <p:ph type="sldNum" sz="quarter" idx="12"/>
          </p:nvPr>
        </p:nvSpPr>
        <p:spPr/>
        <p:txBody>
          <a:bodyPr/>
          <a:lstStyle/>
          <a:p>
            <a:fld id="{7D19FC8C-636F-4B61-98CC-E41B290838A8}" type="slidenum">
              <a:rPr lang="en-US" smtClean="0"/>
              <a:pPr/>
              <a:t>41</a:t>
            </a:fld>
            <a:endParaRPr lang="en-US"/>
          </a:p>
        </p:txBody>
      </p:sp>
      <p:grpSp>
        <p:nvGrpSpPr>
          <p:cNvPr id="16" name="Group 15">
            <a:extLst>
              <a:ext uri="{FF2B5EF4-FFF2-40B4-BE49-F238E27FC236}">
                <a16:creationId xmlns:a16="http://schemas.microsoft.com/office/drawing/2014/main" id="{5A0A9A82-5BB8-2AC5-025C-658B5F8304AE}"/>
              </a:ext>
            </a:extLst>
          </p:cNvPr>
          <p:cNvGrpSpPr>
            <a:grpSpLocks noChangeAspect="1"/>
          </p:cNvGrpSpPr>
          <p:nvPr/>
        </p:nvGrpSpPr>
        <p:grpSpPr>
          <a:xfrm>
            <a:off x="3386348" y="1228725"/>
            <a:ext cx="8313085" cy="3749040"/>
            <a:chOff x="1988635" y="1474770"/>
            <a:chExt cx="9715499" cy="4381500"/>
          </a:xfrm>
        </p:grpSpPr>
        <p:pic>
          <p:nvPicPr>
            <p:cNvPr id="4" name="Picture 3">
              <a:extLst>
                <a:ext uri="{FF2B5EF4-FFF2-40B4-BE49-F238E27FC236}">
                  <a16:creationId xmlns:a16="http://schemas.microsoft.com/office/drawing/2014/main" id="{A5AB52A8-3029-A973-8C40-F96E422CB8F8}"/>
                </a:ext>
              </a:extLst>
            </p:cNvPr>
            <p:cNvPicPr>
              <a:picLocks noChangeAspect="1"/>
            </p:cNvPicPr>
            <p:nvPr/>
          </p:nvPicPr>
          <p:blipFill rotWithShape="1">
            <a:blip r:embed="rId3"/>
            <a:srcRect l="2180" t="9910" r="2432" b="4430"/>
            <a:stretch/>
          </p:blipFill>
          <p:spPr>
            <a:xfrm>
              <a:off x="1988635" y="1474770"/>
              <a:ext cx="9715499" cy="4381500"/>
            </a:xfrm>
            <a:prstGeom prst="rect">
              <a:avLst/>
            </a:prstGeom>
          </p:spPr>
        </p:pic>
        <p:sp>
          <p:nvSpPr>
            <p:cNvPr id="6" name="Oval 5">
              <a:extLst>
                <a:ext uri="{FF2B5EF4-FFF2-40B4-BE49-F238E27FC236}">
                  <a16:creationId xmlns:a16="http://schemas.microsoft.com/office/drawing/2014/main" id="{39F1D4D4-8123-04AA-F8FB-4B77C73BDE79}"/>
                </a:ext>
              </a:extLst>
            </p:cNvPr>
            <p:cNvSpPr/>
            <p:nvPr/>
          </p:nvSpPr>
          <p:spPr>
            <a:xfrm>
              <a:off x="7005604" y="1516906"/>
              <a:ext cx="925436" cy="925436"/>
            </a:xfrm>
            <a:prstGeom prst="ellipse">
              <a:avLst/>
            </a:pr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a:t>
              </a:r>
            </a:p>
          </p:txBody>
        </p:sp>
        <p:cxnSp>
          <p:nvCxnSpPr>
            <p:cNvPr id="7" name="Straight Connector 6">
              <a:extLst>
                <a:ext uri="{FF2B5EF4-FFF2-40B4-BE49-F238E27FC236}">
                  <a16:creationId xmlns:a16="http://schemas.microsoft.com/office/drawing/2014/main" id="{BBF336AF-BEB5-9DB4-71D2-9D1C38B4C4CD}"/>
                </a:ext>
              </a:extLst>
            </p:cNvPr>
            <p:cNvCxnSpPr>
              <a:stCxn id="6" idx="3"/>
            </p:cNvCxnSpPr>
            <p:nvPr/>
          </p:nvCxnSpPr>
          <p:spPr>
            <a:xfrm flipH="1">
              <a:off x="6548460" y="2306815"/>
              <a:ext cx="592671" cy="701509"/>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10B44CD7-CAB4-0499-9449-B95BC82C6645}"/>
                </a:ext>
              </a:extLst>
            </p:cNvPr>
            <p:cNvSpPr/>
            <p:nvPr/>
          </p:nvSpPr>
          <p:spPr>
            <a:xfrm>
              <a:off x="9210612" y="1735981"/>
              <a:ext cx="925436" cy="925436"/>
            </a:xfrm>
            <a:prstGeom prst="ellipse">
              <a:avLst/>
            </a:pr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2</a:t>
              </a:r>
            </a:p>
          </p:txBody>
        </p:sp>
        <p:cxnSp>
          <p:nvCxnSpPr>
            <p:cNvPr id="9" name="Straight Connector 8">
              <a:extLst>
                <a:ext uri="{FF2B5EF4-FFF2-40B4-BE49-F238E27FC236}">
                  <a16:creationId xmlns:a16="http://schemas.microsoft.com/office/drawing/2014/main" id="{3B19DE72-1827-3733-4F66-0F7D7A001D47}"/>
                </a:ext>
              </a:extLst>
            </p:cNvPr>
            <p:cNvCxnSpPr>
              <a:stCxn id="8" idx="3"/>
            </p:cNvCxnSpPr>
            <p:nvPr/>
          </p:nvCxnSpPr>
          <p:spPr>
            <a:xfrm flipH="1">
              <a:off x="8753468" y="2525890"/>
              <a:ext cx="592671" cy="701509"/>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9A1E4615-AF31-3F9E-28C6-2F0522DE155D}"/>
                </a:ext>
              </a:extLst>
            </p:cNvPr>
            <p:cNvSpPr/>
            <p:nvPr/>
          </p:nvSpPr>
          <p:spPr>
            <a:xfrm>
              <a:off x="10680584" y="2525890"/>
              <a:ext cx="925436" cy="925436"/>
            </a:xfrm>
            <a:prstGeom prst="ellipse">
              <a:avLst/>
            </a:pr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3</a:t>
              </a:r>
            </a:p>
          </p:txBody>
        </p:sp>
        <p:cxnSp>
          <p:nvCxnSpPr>
            <p:cNvPr id="11" name="Straight Connector 10">
              <a:extLst>
                <a:ext uri="{FF2B5EF4-FFF2-40B4-BE49-F238E27FC236}">
                  <a16:creationId xmlns:a16="http://schemas.microsoft.com/office/drawing/2014/main" id="{BF4C3F40-F206-8DC9-1D3F-39A81F0A52D3}"/>
                </a:ext>
              </a:extLst>
            </p:cNvPr>
            <p:cNvCxnSpPr>
              <a:stCxn id="10" idx="3"/>
            </p:cNvCxnSpPr>
            <p:nvPr/>
          </p:nvCxnSpPr>
          <p:spPr>
            <a:xfrm flipH="1">
              <a:off x="10223440" y="3315799"/>
              <a:ext cx="592671" cy="701509"/>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4B003630-1EE5-647D-92D1-977D28FC27E8}"/>
                </a:ext>
              </a:extLst>
            </p:cNvPr>
            <p:cNvSpPr/>
            <p:nvPr/>
          </p:nvSpPr>
          <p:spPr>
            <a:xfrm>
              <a:off x="3995759" y="1824253"/>
              <a:ext cx="744406" cy="744406"/>
            </a:xfrm>
            <a:prstGeom prst="ellipse">
              <a:avLst/>
            </a:pr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4</a:t>
              </a:r>
            </a:p>
          </p:txBody>
        </p:sp>
        <p:cxnSp>
          <p:nvCxnSpPr>
            <p:cNvPr id="13" name="Straight Connector 12">
              <a:extLst>
                <a:ext uri="{FF2B5EF4-FFF2-40B4-BE49-F238E27FC236}">
                  <a16:creationId xmlns:a16="http://schemas.microsoft.com/office/drawing/2014/main" id="{D2283830-8E4B-F034-AC8D-3FAA256AD5BB}"/>
                </a:ext>
              </a:extLst>
            </p:cNvPr>
            <p:cNvCxnSpPr>
              <a:stCxn id="12" idx="3"/>
            </p:cNvCxnSpPr>
            <p:nvPr/>
          </p:nvCxnSpPr>
          <p:spPr>
            <a:xfrm flipH="1">
              <a:off x="3448101" y="2459643"/>
              <a:ext cx="656674" cy="765513"/>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14" name="Chart 13">
            <a:extLst>
              <a:ext uri="{FF2B5EF4-FFF2-40B4-BE49-F238E27FC236}">
                <a16:creationId xmlns:a16="http://schemas.microsoft.com/office/drawing/2014/main" id="{4D7C4FF7-9456-E405-EC72-2483E9DBAA7F}"/>
              </a:ext>
            </a:extLst>
          </p:cNvPr>
          <p:cNvGraphicFramePr>
            <a:graphicFrameLocks/>
          </p:cNvGraphicFramePr>
          <p:nvPr/>
        </p:nvGraphicFramePr>
        <p:xfrm>
          <a:off x="371475" y="3430099"/>
          <a:ext cx="581025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96674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2"/>
          <p:cNvSpPr/>
          <p:nvPr/>
        </p:nvSpPr>
        <p:spPr>
          <a:xfrm>
            <a:off x="609600" y="1097280"/>
            <a:ext cx="10972800" cy="670560"/>
          </a:xfrm>
          <a:prstGeom prst="rect">
            <a:avLst/>
          </a:prstGeom>
          <a:noFill/>
          <a:ln/>
        </p:spPr>
        <p:txBody>
          <a:bodyPr wrap="square" lIns="0" tIns="0" rIns="0" bIns="0" rtlCol="0" anchor="ctr"/>
          <a:lstStyle/>
          <a:p>
            <a:r>
              <a:rPr lang="en-US" sz="3733" b="1">
                <a:solidFill>
                  <a:srgbClr val="1B3A4B"/>
                </a:solidFill>
                <a:latin typeface="Arial" pitchFamily="34" charset="0"/>
                <a:ea typeface="Arial" pitchFamily="34" charset="-122"/>
                <a:cs typeface="Arial" pitchFamily="34" charset="-120"/>
              </a:rPr>
              <a:t>Passive Design + Behavioral Nudging</a:t>
            </a:r>
            <a:endParaRPr lang="en-US" sz="3733"/>
          </a:p>
        </p:txBody>
      </p:sp>
      <p:sp>
        <p:nvSpPr>
          <p:cNvPr id="5" name="Shape 3"/>
          <p:cNvSpPr/>
          <p:nvPr/>
        </p:nvSpPr>
        <p:spPr>
          <a:xfrm>
            <a:off x="609600" y="2011680"/>
            <a:ext cx="5425440" cy="1158240"/>
          </a:xfrm>
          <a:prstGeom prst="rect">
            <a:avLst/>
          </a:prstGeom>
          <a:solidFill>
            <a:schemeClr val="accent1">
              <a:lumMod val="20000"/>
              <a:lumOff val="80000"/>
            </a:schemeClr>
          </a:solidFill>
          <a:ln w="6350">
            <a:solidFill>
              <a:srgbClr val="C8E0D8"/>
            </a:solidFill>
            <a:prstDash val="solid"/>
          </a:ln>
        </p:spPr>
        <p:txBody>
          <a:bodyPr/>
          <a:lstStyle/>
          <a:p>
            <a:endParaRPr lang="en-US" sz="2400"/>
          </a:p>
        </p:txBody>
      </p:sp>
      <p:sp>
        <p:nvSpPr>
          <p:cNvPr id="6" name="Text 4"/>
          <p:cNvSpPr/>
          <p:nvPr/>
        </p:nvSpPr>
        <p:spPr>
          <a:xfrm>
            <a:off x="792480" y="2109216"/>
            <a:ext cx="5059680" cy="365760"/>
          </a:xfrm>
          <a:prstGeom prst="rect">
            <a:avLst/>
          </a:prstGeom>
          <a:noFill/>
          <a:ln/>
        </p:spPr>
        <p:txBody>
          <a:bodyPr wrap="square" lIns="0" tIns="0" rIns="0" bIns="0" rtlCol="0" anchor="ctr"/>
          <a:lstStyle/>
          <a:p>
            <a:r>
              <a:rPr lang="en-US" sz="1733" b="1">
                <a:solidFill>
                  <a:srgbClr val="000000"/>
                </a:solidFill>
                <a:latin typeface="Arial" pitchFamily="34" charset="0"/>
                <a:ea typeface="Arial" pitchFamily="34" charset="-122"/>
                <a:cs typeface="Arial" pitchFamily="34" charset="-120"/>
              </a:rPr>
              <a:t>Building Envelope</a:t>
            </a:r>
            <a:endParaRPr lang="en-US" sz="1733">
              <a:solidFill>
                <a:srgbClr val="000000"/>
              </a:solidFill>
            </a:endParaRPr>
          </a:p>
        </p:txBody>
      </p:sp>
      <p:sp>
        <p:nvSpPr>
          <p:cNvPr id="7" name="Text 5"/>
          <p:cNvSpPr/>
          <p:nvPr/>
        </p:nvSpPr>
        <p:spPr>
          <a:xfrm>
            <a:off x="792480" y="2499360"/>
            <a:ext cx="5059680" cy="585216"/>
          </a:xfrm>
          <a:prstGeom prst="rect">
            <a:avLst/>
          </a:prstGeom>
          <a:noFill/>
          <a:ln/>
        </p:spPr>
        <p:txBody>
          <a:bodyPr wrap="square" lIns="0" tIns="0" rIns="0" bIns="0" rtlCol="0" anchor="ctr"/>
          <a:lstStyle/>
          <a:p>
            <a:r>
              <a:rPr lang="en-US" sz="1467">
                <a:solidFill>
                  <a:srgbClr val="2C3E50"/>
                </a:solidFill>
                <a:latin typeface="Arial" pitchFamily="34" charset="0"/>
                <a:ea typeface="Arial" pitchFamily="34" charset="-122"/>
                <a:cs typeface="Arial" pitchFamily="34" charset="-120"/>
              </a:rPr>
              <a:t>High-performance envelope reduces energy use by ~20% while improving occupant comfort.</a:t>
            </a:r>
            <a:endParaRPr lang="en-US" sz="1467"/>
          </a:p>
        </p:txBody>
      </p:sp>
      <p:sp>
        <p:nvSpPr>
          <p:cNvPr id="8" name="Shape 6"/>
          <p:cNvSpPr/>
          <p:nvPr/>
        </p:nvSpPr>
        <p:spPr>
          <a:xfrm>
            <a:off x="6156960" y="2011680"/>
            <a:ext cx="5425440" cy="1158240"/>
          </a:xfrm>
          <a:prstGeom prst="rect">
            <a:avLst/>
          </a:prstGeom>
          <a:solidFill>
            <a:schemeClr val="accent1">
              <a:lumMod val="20000"/>
              <a:lumOff val="80000"/>
            </a:schemeClr>
          </a:solidFill>
          <a:ln w="6350">
            <a:solidFill>
              <a:srgbClr val="C8E0D8"/>
            </a:solidFill>
            <a:prstDash val="solid"/>
          </a:ln>
        </p:spPr>
        <p:txBody>
          <a:bodyPr/>
          <a:lstStyle/>
          <a:p>
            <a:endParaRPr lang="en-US" sz="2400"/>
          </a:p>
        </p:txBody>
      </p:sp>
      <p:sp>
        <p:nvSpPr>
          <p:cNvPr id="9" name="Text 7"/>
          <p:cNvSpPr/>
          <p:nvPr/>
        </p:nvSpPr>
        <p:spPr>
          <a:xfrm>
            <a:off x="6339840" y="2109216"/>
            <a:ext cx="5059680" cy="365760"/>
          </a:xfrm>
          <a:prstGeom prst="rect">
            <a:avLst/>
          </a:prstGeom>
          <a:noFill/>
          <a:ln/>
        </p:spPr>
        <p:txBody>
          <a:bodyPr wrap="square" lIns="0" tIns="0" rIns="0" bIns="0" rtlCol="0" anchor="ctr"/>
          <a:lstStyle/>
          <a:p>
            <a:r>
              <a:rPr lang="en-US" sz="1733" b="1">
                <a:solidFill>
                  <a:srgbClr val="000000"/>
                </a:solidFill>
                <a:latin typeface="Arial" pitchFamily="34" charset="0"/>
                <a:ea typeface="Arial" pitchFamily="34" charset="-122"/>
                <a:cs typeface="Arial" pitchFamily="34" charset="-120"/>
              </a:rPr>
              <a:t>Daylighting &amp; Shading</a:t>
            </a:r>
            <a:endParaRPr lang="en-US" sz="1733">
              <a:solidFill>
                <a:srgbClr val="000000"/>
              </a:solidFill>
            </a:endParaRPr>
          </a:p>
        </p:txBody>
      </p:sp>
      <p:sp>
        <p:nvSpPr>
          <p:cNvPr id="10" name="Text 8"/>
          <p:cNvSpPr/>
          <p:nvPr/>
        </p:nvSpPr>
        <p:spPr>
          <a:xfrm>
            <a:off x="6339840" y="2499360"/>
            <a:ext cx="5059680" cy="585216"/>
          </a:xfrm>
          <a:prstGeom prst="rect">
            <a:avLst/>
          </a:prstGeom>
          <a:noFill/>
          <a:ln/>
        </p:spPr>
        <p:txBody>
          <a:bodyPr wrap="square" lIns="0" tIns="0" rIns="0" bIns="0" rtlCol="0" anchor="ctr"/>
          <a:lstStyle/>
          <a:p>
            <a:r>
              <a:rPr lang="en-US" sz="1467">
                <a:solidFill>
                  <a:srgbClr val="2C3E50"/>
                </a:solidFill>
                <a:latin typeface="Arial" pitchFamily="34" charset="0"/>
                <a:ea typeface="Arial" pitchFamily="34" charset="-122"/>
                <a:cs typeface="Arial" pitchFamily="34" charset="-120"/>
              </a:rPr>
              <a:t>Orientation optimizes natural daylight; solar shading prevents overheating.</a:t>
            </a:r>
            <a:endParaRPr lang="en-US" sz="1467"/>
          </a:p>
        </p:txBody>
      </p:sp>
      <p:sp>
        <p:nvSpPr>
          <p:cNvPr id="11" name="Shape 9"/>
          <p:cNvSpPr/>
          <p:nvPr/>
        </p:nvSpPr>
        <p:spPr>
          <a:xfrm>
            <a:off x="609600" y="3474720"/>
            <a:ext cx="5425440" cy="1158240"/>
          </a:xfrm>
          <a:prstGeom prst="rect">
            <a:avLst/>
          </a:prstGeom>
          <a:solidFill>
            <a:schemeClr val="accent1">
              <a:lumMod val="20000"/>
              <a:lumOff val="80000"/>
            </a:schemeClr>
          </a:solidFill>
          <a:ln w="6350">
            <a:solidFill>
              <a:srgbClr val="C8E0D8"/>
            </a:solidFill>
            <a:prstDash val="solid"/>
          </a:ln>
        </p:spPr>
        <p:txBody>
          <a:bodyPr/>
          <a:lstStyle/>
          <a:p>
            <a:endParaRPr lang="en-US" sz="2400"/>
          </a:p>
        </p:txBody>
      </p:sp>
      <p:sp>
        <p:nvSpPr>
          <p:cNvPr id="12" name="Text 10"/>
          <p:cNvSpPr/>
          <p:nvPr/>
        </p:nvSpPr>
        <p:spPr>
          <a:xfrm>
            <a:off x="792480" y="3572256"/>
            <a:ext cx="5059680" cy="365760"/>
          </a:xfrm>
          <a:prstGeom prst="rect">
            <a:avLst/>
          </a:prstGeom>
          <a:noFill/>
          <a:ln/>
        </p:spPr>
        <p:txBody>
          <a:bodyPr wrap="square" lIns="0" tIns="0" rIns="0" bIns="0" rtlCol="0" anchor="ctr"/>
          <a:lstStyle/>
          <a:p>
            <a:r>
              <a:rPr lang="en-US" sz="1733" b="1">
                <a:solidFill>
                  <a:srgbClr val="000000"/>
                </a:solidFill>
                <a:latin typeface="Arial" pitchFamily="34" charset="0"/>
                <a:ea typeface="Arial" pitchFamily="34" charset="-122"/>
                <a:cs typeface="Arial" pitchFamily="34" charset="-120"/>
              </a:rPr>
              <a:t>Natural Ventilation</a:t>
            </a:r>
            <a:endParaRPr lang="en-US" sz="1733">
              <a:solidFill>
                <a:srgbClr val="000000"/>
              </a:solidFill>
            </a:endParaRPr>
          </a:p>
        </p:txBody>
      </p:sp>
      <p:sp>
        <p:nvSpPr>
          <p:cNvPr id="13" name="Text 11"/>
          <p:cNvSpPr/>
          <p:nvPr/>
        </p:nvSpPr>
        <p:spPr>
          <a:xfrm>
            <a:off x="792480" y="3962400"/>
            <a:ext cx="5059680" cy="585216"/>
          </a:xfrm>
          <a:prstGeom prst="rect">
            <a:avLst/>
          </a:prstGeom>
          <a:noFill/>
          <a:ln/>
        </p:spPr>
        <p:txBody>
          <a:bodyPr wrap="square" lIns="0" tIns="0" rIns="0" bIns="0" rtlCol="0" anchor="ctr"/>
          <a:lstStyle/>
          <a:p>
            <a:r>
              <a:rPr lang="en-US" sz="1467">
                <a:solidFill>
                  <a:srgbClr val="2C3E50"/>
                </a:solidFill>
                <a:latin typeface="Arial" pitchFamily="34" charset="0"/>
                <a:ea typeface="Arial" pitchFamily="34" charset="-122"/>
                <a:cs typeface="Arial" pitchFamily="34" charset="-120"/>
              </a:rPr>
              <a:t>9 ceiling fans + operable windows for passive cooling when conditions are favorable.</a:t>
            </a:r>
            <a:endParaRPr lang="en-US" sz="1467"/>
          </a:p>
        </p:txBody>
      </p:sp>
      <p:sp>
        <p:nvSpPr>
          <p:cNvPr id="14" name="Shape 12"/>
          <p:cNvSpPr/>
          <p:nvPr/>
        </p:nvSpPr>
        <p:spPr>
          <a:xfrm>
            <a:off x="6156960" y="3474720"/>
            <a:ext cx="5425440" cy="1158240"/>
          </a:xfrm>
          <a:prstGeom prst="rect">
            <a:avLst/>
          </a:prstGeom>
          <a:solidFill>
            <a:schemeClr val="accent1">
              <a:lumMod val="20000"/>
              <a:lumOff val="80000"/>
            </a:schemeClr>
          </a:solidFill>
          <a:ln w="6350">
            <a:solidFill>
              <a:srgbClr val="C8E0D8"/>
            </a:solidFill>
            <a:prstDash val="solid"/>
          </a:ln>
        </p:spPr>
        <p:txBody>
          <a:bodyPr/>
          <a:lstStyle/>
          <a:p>
            <a:endParaRPr lang="en-US" sz="2400"/>
          </a:p>
        </p:txBody>
      </p:sp>
      <p:sp>
        <p:nvSpPr>
          <p:cNvPr id="15" name="Text 13"/>
          <p:cNvSpPr/>
          <p:nvPr/>
        </p:nvSpPr>
        <p:spPr>
          <a:xfrm>
            <a:off x="6339840" y="3572256"/>
            <a:ext cx="5059680" cy="365760"/>
          </a:xfrm>
          <a:prstGeom prst="rect">
            <a:avLst/>
          </a:prstGeom>
          <a:noFill/>
          <a:ln/>
        </p:spPr>
        <p:txBody>
          <a:bodyPr wrap="square" lIns="0" tIns="0" rIns="0" bIns="0" rtlCol="0" anchor="ctr"/>
          <a:lstStyle/>
          <a:p>
            <a:r>
              <a:rPr lang="en-US" sz="1733" b="1">
                <a:solidFill>
                  <a:srgbClr val="000000"/>
                </a:solidFill>
                <a:latin typeface="Arial" pitchFamily="34" charset="0"/>
                <a:ea typeface="Arial" pitchFamily="34" charset="-122"/>
                <a:cs typeface="Arial" pitchFamily="34" charset="-120"/>
              </a:rPr>
              <a:t>Thermal Mass</a:t>
            </a:r>
            <a:endParaRPr lang="en-US" sz="1733">
              <a:solidFill>
                <a:srgbClr val="000000"/>
              </a:solidFill>
            </a:endParaRPr>
          </a:p>
        </p:txBody>
      </p:sp>
      <p:sp>
        <p:nvSpPr>
          <p:cNvPr id="16" name="Text 14"/>
          <p:cNvSpPr/>
          <p:nvPr/>
        </p:nvSpPr>
        <p:spPr>
          <a:xfrm>
            <a:off x="6339840" y="3962400"/>
            <a:ext cx="5059680" cy="585216"/>
          </a:xfrm>
          <a:prstGeom prst="rect">
            <a:avLst/>
          </a:prstGeom>
          <a:noFill/>
          <a:ln/>
        </p:spPr>
        <p:txBody>
          <a:bodyPr wrap="square" lIns="0" tIns="0" rIns="0" bIns="0" rtlCol="0" anchor="ctr"/>
          <a:lstStyle/>
          <a:p>
            <a:r>
              <a:rPr lang="en-US" sz="1467">
                <a:solidFill>
                  <a:srgbClr val="2C3E50"/>
                </a:solidFill>
                <a:latin typeface="Arial" pitchFamily="34" charset="0"/>
                <a:ea typeface="Arial" pitchFamily="34" charset="-122"/>
                <a:cs typeface="Arial" pitchFamily="34" charset="-120"/>
              </a:rPr>
              <a:t>Mass absorbs and slowly releases heat, passively regulating indoor temperatures.</a:t>
            </a:r>
            <a:endParaRPr lang="en-US" sz="1467"/>
          </a:p>
        </p:txBody>
      </p:sp>
      <p:sp>
        <p:nvSpPr>
          <p:cNvPr id="17" name="Shape 15"/>
          <p:cNvSpPr/>
          <p:nvPr/>
        </p:nvSpPr>
        <p:spPr>
          <a:xfrm>
            <a:off x="609600" y="4937760"/>
            <a:ext cx="10972800" cy="1584960"/>
          </a:xfrm>
          <a:prstGeom prst="rect">
            <a:avLst/>
          </a:prstGeom>
          <a:solidFill>
            <a:srgbClr val="142D43"/>
          </a:solidFill>
          <a:ln/>
        </p:spPr>
        <p:txBody>
          <a:bodyPr/>
          <a:lstStyle/>
          <a:p>
            <a:endParaRPr lang="en-US" sz="2400"/>
          </a:p>
        </p:txBody>
      </p:sp>
      <p:sp>
        <p:nvSpPr>
          <p:cNvPr id="19" name="Text 17"/>
          <p:cNvSpPr/>
          <p:nvPr/>
        </p:nvSpPr>
        <p:spPr>
          <a:xfrm>
            <a:off x="1036320" y="5059680"/>
            <a:ext cx="10241280" cy="365760"/>
          </a:xfrm>
          <a:prstGeom prst="rect">
            <a:avLst/>
          </a:prstGeom>
          <a:noFill/>
          <a:ln/>
        </p:spPr>
        <p:txBody>
          <a:bodyPr wrap="square" lIns="0" tIns="0" rIns="0" bIns="0" rtlCol="0" anchor="ctr"/>
          <a:lstStyle/>
          <a:p>
            <a:r>
              <a:rPr lang="en-US" sz="1867" b="1">
                <a:solidFill>
                  <a:srgbClr val="D4A843"/>
                </a:solidFill>
                <a:latin typeface="Arial" pitchFamily="34" charset="0"/>
                <a:ea typeface="Arial" pitchFamily="34" charset="-122"/>
                <a:cs typeface="Arial" pitchFamily="34" charset="-120"/>
              </a:rPr>
              <a:t>Key Insight: Behavioral Nudging</a:t>
            </a:r>
            <a:endParaRPr lang="en-US" sz="1867"/>
          </a:p>
        </p:txBody>
      </p:sp>
      <p:sp>
        <p:nvSpPr>
          <p:cNvPr id="20" name="Text 18"/>
          <p:cNvSpPr/>
          <p:nvPr/>
        </p:nvSpPr>
        <p:spPr>
          <a:xfrm>
            <a:off x="1036320" y="5486400"/>
            <a:ext cx="10241280" cy="914400"/>
          </a:xfrm>
          <a:prstGeom prst="rect">
            <a:avLst/>
          </a:prstGeom>
          <a:noFill/>
          <a:ln/>
        </p:spPr>
        <p:txBody>
          <a:bodyPr wrap="square" lIns="0" tIns="0" rIns="0" bIns="0" rtlCol="0" anchor="ctr"/>
          <a:lstStyle/>
          <a:p>
            <a:pPr>
              <a:lnSpc>
                <a:spcPct val="120000"/>
              </a:lnSpc>
            </a:pPr>
            <a:r>
              <a:rPr lang="en-US" sz="1600">
                <a:solidFill>
                  <a:srgbClr val="D0DDE4"/>
                </a:solidFill>
                <a:latin typeface="Arial" pitchFamily="34" charset="0"/>
                <a:ea typeface="Arial" pitchFamily="34" charset="-122"/>
                <a:cs typeface="Arial" pitchFamily="34" charset="-120"/>
              </a:rPr>
              <a:t>A simple "green light" indicator in the staff office illuminates when outdoor temperature and humidity are optimal for opening windows. This nudge significantly extended natural ventilation hours.</a:t>
            </a:r>
            <a:endParaRPr lang="en-US" sz="1600"/>
          </a:p>
        </p:txBody>
      </p:sp>
      <p:sp>
        <p:nvSpPr>
          <p:cNvPr id="21" name="Title 1">
            <a:extLst>
              <a:ext uri="{FF2B5EF4-FFF2-40B4-BE49-F238E27FC236}">
                <a16:creationId xmlns:a16="http://schemas.microsoft.com/office/drawing/2014/main" id="{6BD2639C-6166-BC22-DC41-4AD49ED2077C}"/>
              </a:ext>
            </a:extLst>
          </p:cNvPr>
          <p:cNvSpPr txBox="1">
            <a:spLocks/>
          </p:cNvSpPr>
          <p:nvPr/>
        </p:nvSpPr>
        <p:spPr>
          <a:xfrm>
            <a:off x="838200" y="205781"/>
            <a:ext cx="10515600" cy="729577"/>
          </a:xfrm>
          <a:prstGeom prst="rect">
            <a:avLst/>
          </a:prstGeom>
        </p:spPr>
        <p:txBody>
          <a:bodyPr>
            <a:normAutofit/>
          </a:bodyPr>
          <a:lstStyle>
            <a:lvl1pPr algn="l" defTabSz="914400" rtl="0" eaLnBrk="1" latinLnBrk="0" hangingPunct="1">
              <a:lnSpc>
                <a:spcPct val="90000"/>
              </a:lnSpc>
              <a:spcBef>
                <a:spcPct val="0"/>
              </a:spcBef>
              <a:buNone/>
              <a:defRPr sz="3600" kern="1200">
                <a:solidFill>
                  <a:schemeClr val="bg1"/>
                </a:solidFill>
                <a:latin typeface="+mj-lt"/>
                <a:ea typeface="Open Sans" panose="020B0606030504020204" pitchFamily="34" charset="0"/>
                <a:cs typeface="Open Sans" panose="020B0606030504020204" pitchFamily="34" charset="0"/>
              </a:defRPr>
            </a:lvl1pPr>
          </a:lstStyle>
          <a:p>
            <a:r>
              <a:rPr lang="en-US"/>
              <a:t>Passive Design + Behavioral Nudging</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E8A7A1-2D4E-3ED9-27B5-842A93DECFCB}"/>
              </a:ext>
            </a:extLst>
          </p:cNvPr>
          <p:cNvSpPr>
            <a:spLocks noGrp="1"/>
          </p:cNvSpPr>
          <p:nvPr>
            <p:ph type="sldNum" sz="quarter" idx="12"/>
          </p:nvPr>
        </p:nvSpPr>
        <p:spPr/>
        <p:txBody>
          <a:bodyPr/>
          <a:lstStyle/>
          <a:p>
            <a:fld id="{5E94BA17-8AE8-4651-9FD9-8589E5D42325}" type="slidenum">
              <a:rPr lang="en-US" smtClean="0"/>
              <a:pPr/>
              <a:t>43</a:t>
            </a:fld>
            <a:endParaRPr lang="en-US"/>
          </a:p>
        </p:txBody>
      </p:sp>
      <p:sp>
        <p:nvSpPr>
          <p:cNvPr id="2" name="Title 1">
            <a:extLst>
              <a:ext uri="{FF2B5EF4-FFF2-40B4-BE49-F238E27FC236}">
                <a16:creationId xmlns:a16="http://schemas.microsoft.com/office/drawing/2014/main" id="{93A1C9C0-CE1A-6218-4A6E-A3447EA65ACD}"/>
              </a:ext>
            </a:extLst>
          </p:cNvPr>
          <p:cNvSpPr>
            <a:spLocks noGrp="1"/>
          </p:cNvSpPr>
          <p:nvPr>
            <p:ph type="title"/>
          </p:nvPr>
        </p:nvSpPr>
        <p:spPr/>
        <p:txBody>
          <a:bodyPr/>
          <a:lstStyle/>
          <a:p>
            <a:r>
              <a:rPr lang="en-US"/>
              <a:t>Net Zero Energy &amp; Energy Efficiency Measures</a:t>
            </a:r>
          </a:p>
        </p:txBody>
      </p:sp>
      <p:graphicFrame>
        <p:nvGraphicFramePr>
          <p:cNvPr id="23" name="Chart 22">
            <a:extLst>
              <a:ext uri="{FF2B5EF4-FFF2-40B4-BE49-F238E27FC236}">
                <a16:creationId xmlns:a16="http://schemas.microsoft.com/office/drawing/2014/main" id="{AF188820-3C66-4E7A-ACF8-235F4B874819}"/>
              </a:ext>
            </a:extLst>
          </p:cNvPr>
          <p:cNvGraphicFramePr>
            <a:graphicFrameLocks/>
          </p:cNvGraphicFramePr>
          <p:nvPr/>
        </p:nvGraphicFramePr>
        <p:xfrm>
          <a:off x="838200" y="1293779"/>
          <a:ext cx="10515601" cy="47260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788128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E853F8B-9BA0-B6DF-037A-23A1CD2CBB61}"/>
              </a:ext>
            </a:extLst>
          </p:cNvPr>
          <p:cNvSpPr>
            <a:spLocks noGrp="1"/>
          </p:cNvSpPr>
          <p:nvPr>
            <p:ph type="sldNum" sz="quarter" idx="12"/>
          </p:nvPr>
        </p:nvSpPr>
        <p:spPr/>
        <p:txBody>
          <a:bodyPr/>
          <a:lstStyle/>
          <a:p>
            <a:fld id="{5E94BA17-8AE8-4651-9FD9-8589E5D42325}" type="slidenum">
              <a:rPr lang="en-US" smtClean="0"/>
              <a:t>44</a:t>
            </a:fld>
            <a:endParaRPr lang="en-US"/>
          </a:p>
        </p:txBody>
      </p:sp>
      <p:sp>
        <p:nvSpPr>
          <p:cNvPr id="2" name="Title 1">
            <a:extLst>
              <a:ext uri="{FF2B5EF4-FFF2-40B4-BE49-F238E27FC236}">
                <a16:creationId xmlns:a16="http://schemas.microsoft.com/office/drawing/2014/main" id="{B91AD955-4840-EE03-ACB3-CCCC384F0B64}"/>
              </a:ext>
            </a:extLst>
          </p:cNvPr>
          <p:cNvSpPr>
            <a:spLocks noGrp="1"/>
          </p:cNvSpPr>
          <p:nvPr>
            <p:ph type="title"/>
          </p:nvPr>
        </p:nvSpPr>
        <p:spPr/>
        <p:txBody>
          <a:bodyPr/>
          <a:lstStyle/>
          <a:p>
            <a:r>
              <a:rPr lang="en-US"/>
              <a:t>Performance, Recognition, and User Experience</a:t>
            </a:r>
          </a:p>
        </p:txBody>
      </p:sp>
      <p:sp>
        <p:nvSpPr>
          <p:cNvPr id="4" name="TextBox 3">
            <a:extLst>
              <a:ext uri="{FF2B5EF4-FFF2-40B4-BE49-F238E27FC236}">
                <a16:creationId xmlns:a16="http://schemas.microsoft.com/office/drawing/2014/main" id="{097B4385-D905-0B05-5929-80E48B42D2DC}"/>
              </a:ext>
            </a:extLst>
          </p:cNvPr>
          <p:cNvSpPr txBox="1"/>
          <p:nvPr/>
        </p:nvSpPr>
        <p:spPr>
          <a:xfrm>
            <a:off x="988746" y="1691725"/>
            <a:ext cx="3054566" cy="1354217"/>
          </a:xfrm>
          <a:prstGeom prst="rect">
            <a:avLst/>
          </a:prstGeom>
          <a:noFill/>
        </p:spPr>
        <p:txBody>
          <a:bodyPr wrap="square" rtlCol="0">
            <a:spAutoFit/>
          </a:bodyPr>
          <a:lstStyle/>
          <a:p>
            <a:pPr algn="ctr"/>
            <a:r>
              <a:rPr lang="en-US" b="1">
                <a:latin typeface="Open Sans Light" panose="020B0306030504020204" pitchFamily="34" charset="0"/>
                <a:ea typeface="Open Sans Light" panose="020B0306030504020204" pitchFamily="34" charset="0"/>
                <a:cs typeface="Open Sans Light" panose="020B0306030504020204" pitchFamily="34" charset="0"/>
              </a:rPr>
              <a:t>Annual Energy Cost Savings</a:t>
            </a:r>
          </a:p>
          <a:p>
            <a:pPr algn="ctr"/>
            <a:endParaRPr lang="en-US" b="1">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2800" b="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$6,750</a:t>
            </a:r>
            <a:r>
              <a:rPr lang="en-US" sz="280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 </a:t>
            </a:r>
          </a:p>
          <a:p>
            <a:pPr algn="ctr"/>
            <a:r>
              <a:rPr lang="en-US">
                <a:latin typeface="Open Sans Light" panose="020B0306030504020204" pitchFamily="34" charset="0"/>
                <a:ea typeface="Open Sans Light" panose="020B0306030504020204" pitchFamily="34" charset="0"/>
                <a:cs typeface="Open Sans Light" panose="020B0306030504020204" pitchFamily="34" charset="0"/>
              </a:rPr>
              <a:t>(a 35% reduction)</a:t>
            </a:r>
            <a:endParaRPr lang="en-US">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Rounded Corners 4">
            <a:extLst>
              <a:ext uri="{FF2B5EF4-FFF2-40B4-BE49-F238E27FC236}">
                <a16:creationId xmlns:a16="http://schemas.microsoft.com/office/drawing/2014/main" id="{1F6645AE-C6AB-181D-2456-B5090538E380}"/>
              </a:ext>
            </a:extLst>
          </p:cNvPr>
          <p:cNvSpPr/>
          <p:nvPr/>
        </p:nvSpPr>
        <p:spPr>
          <a:xfrm>
            <a:off x="986987" y="1196864"/>
            <a:ext cx="3054566" cy="238847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37363B0-1DBF-62A1-1EA1-B3D5CEE5F6EA}"/>
              </a:ext>
            </a:extLst>
          </p:cNvPr>
          <p:cNvSpPr txBox="1"/>
          <p:nvPr/>
        </p:nvSpPr>
        <p:spPr>
          <a:xfrm>
            <a:off x="986987" y="4139911"/>
            <a:ext cx="3054566" cy="1631216"/>
          </a:xfrm>
          <a:prstGeom prst="rect">
            <a:avLst/>
          </a:prstGeom>
          <a:noFill/>
        </p:spPr>
        <p:txBody>
          <a:bodyPr wrap="square" rtlCol="0">
            <a:spAutoFit/>
          </a:bodyPr>
          <a:lstStyle/>
          <a:p>
            <a:pPr algn="ctr"/>
            <a:r>
              <a:rPr lang="en-US" b="1">
                <a:latin typeface="Open Sans Light" panose="020B0306030504020204" pitchFamily="34" charset="0"/>
                <a:ea typeface="Open Sans Light" panose="020B0306030504020204" pitchFamily="34" charset="0"/>
                <a:cs typeface="Open Sans Light" panose="020B0306030504020204" pitchFamily="34" charset="0"/>
              </a:rPr>
              <a:t>Projected 50-Year Operating Savings</a:t>
            </a:r>
          </a:p>
          <a:p>
            <a:pPr algn="ctr"/>
            <a:endParaRPr lang="en-US" b="1">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2800" b="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$322,000</a:t>
            </a:r>
            <a:r>
              <a:rPr lang="en-US" sz="280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 </a:t>
            </a:r>
          </a:p>
          <a:p>
            <a:pPr algn="ctr"/>
            <a:r>
              <a:rPr lang="en-US">
                <a:latin typeface="Open Sans Light" panose="020B0306030504020204" pitchFamily="34" charset="0"/>
                <a:ea typeface="Open Sans Light" panose="020B0306030504020204" pitchFamily="34" charset="0"/>
                <a:cs typeface="Open Sans Light" panose="020B0306030504020204" pitchFamily="34" charset="0"/>
              </a:rPr>
              <a:t>(from net-zero design)</a:t>
            </a:r>
            <a:endParaRPr lang="en-US">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 name="Rectangle: Rounded Corners 7">
            <a:extLst>
              <a:ext uri="{FF2B5EF4-FFF2-40B4-BE49-F238E27FC236}">
                <a16:creationId xmlns:a16="http://schemas.microsoft.com/office/drawing/2014/main" id="{0E30D5A0-3A33-AE8E-7AE9-0ED404FF7102}"/>
              </a:ext>
            </a:extLst>
          </p:cNvPr>
          <p:cNvSpPr/>
          <p:nvPr/>
        </p:nvSpPr>
        <p:spPr>
          <a:xfrm>
            <a:off x="986987" y="3744891"/>
            <a:ext cx="3054566" cy="238847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6975A4E-F0CD-EC95-AB23-DADD7EF3CC13}"/>
              </a:ext>
            </a:extLst>
          </p:cNvPr>
          <p:cNvSpPr txBox="1"/>
          <p:nvPr/>
        </p:nvSpPr>
        <p:spPr>
          <a:xfrm>
            <a:off x="8157648" y="4460017"/>
            <a:ext cx="3047365" cy="923330"/>
          </a:xfrm>
          <a:prstGeom prst="rect">
            <a:avLst/>
          </a:prstGeom>
          <a:noFill/>
        </p:spPr>
        <p:txBody>
          <a:bodyPr wrap="square" rtlCol="0">
            <a:spAutoFit/>
          </a:bodyPr>
          <a:lstStyle/>
          <a:p>
            <a:pPr algn="ctr"/>
            <a:r>
              <a:rPr lang="en-US" b="1">
                <a:latin typeface="Open Sans Light" panose="020B0306030504020204" pitchFamily="34" charset="0"/>
                <a:ea typeface="Open Sans Light" panose="020B0306030504020204" pitchFamily="34" charset="0"/>
                <a:cs typeface="Open Sans Light" panose="020B0306030504020204" pitchFamily="34" charset="0"/>
              </a:rPr>
              <a:t>International Living Future Institute (ILFI) Zero Energy Certification</a:t>
            </a:r>
          </a:p>
        </p:txBody>
      </p:sp>
      <p:sp>
        <p:nvSpPr>
          <p:cNvPr id="11" name="Rectangle: Rounded Corners 10">
            <a:extLst>
              <a:ext uri="{FF2B5EF4-FFF2-40B4-BE49-F238E27FC236}">
                <a16:creationId xmlns:a16="http://schemas.microsoft.com/office/drawing/2014/main" id="{C01ACC51-2B45-DE78-79A7-14D709DBFF0F}"/>
              </a:ext>
            </a:extLst>
          </p:cNvPr>
          <p:cNvSpPr/>
          <p:nvPr/>
        </p:nvSpPr>
        <p:spPr>
          <a:xfrm>
            <a:off x="8157651" y="4032262"/>
            <a:ext cx="3054566" cy="160808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E16B6BA-ED44-CB43-984C-8E59251FF308}"/>
              </a:ext>
            </a:extLst>
          </p:cNvPr>
          <p:cNvSpPr txBox="1"/>
          <p:nvPr/>
        </p:nvSpPr>
        <p:spPr>
          <a:xfrm>
            <a:off x="4651353" y="2598180"/>
            <a:ext cx="3054565" cy="646331"/>
          </a:xfrm>
          <a:prstGeom prst="rect">
            <a:avLst/>
          </a:prstGeom>
          <a:noFill/>
        </p:spPr>
        <p:txBody>
          <a:bodyPr wrap="square" rtlCol="0">
            <a:spAutoFit/>
          </a:bodyPr>
          <a:lstStyle/>
          <a:p>
            <a:pPr algn="ctr"/>
            <a:r>
              <a:rPr lang="en-US" b="1">
                <a:latin typeface="Open Sans Light" panose="020B0306030504020204" pitchFamily="34" charset="0"/>
                <a:ea typeface="Open Sans Light" panose="020B0306030504020204" pitchFamily="34" charset="0"/>
                <a:cs typeface="Open Sans Light" panose="020B0306030504020204" pitchFamily="34" charset="0"/>
              </a:rPr>
              <a:t>2023 Design Award - AIA California</a:t>
            </a:r>
            <a:endParaRPr lang="en-US">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Rectangle: Rounded Corners 13">
            <a:extLst>
              <a:ext uri="{FF2B5EF4-FFF2-40B4-BE49-F238E27FC236}">
                <a16:creationId xmlns:a16="http://schemas.microsoft.com/office/drawing/2014/main" id="{44DED3B3-97BC-CDF8-0D31-6FB1B5BA25EA}"/>
              </a:ext>
            </a:extLst>
          </p:cNvPr>
          <p:cNvSpPr/>
          <p:nvPr/>
        </p:nvSpPr>
        <p:spPr>
          <a:xfrm>
            <a:off x="4653112" y="2172114"/>
            <a:ext cx="3054566" cy="120090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remium Vector | Icon certificate vector">
            <a:extLst>
              <a:ext uri="{FF2B5EF4-FFF2-40B4-BE49-F238E27FC236}">
                <a16:creationId xmlns:a16="http://schemas.microsoft.com/office/drawing/2014/main" id="{E80DB923-1B1F-8DB9-56C7-10C74878D6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5394" y="4068194"/>
            <a:ext cx="480843" cy="48084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remium Vector | Icon certificate vector">
            <a:extLst>
              <a:ext uri="{FF2B5EF4-FFF2-40B4-BE49-F238E27FC236}">
                <a16:creationId xmlns:a16="http://schemas.microsoft.com/office/drawing/2014/main" id="{E59C3788-6895-C7DB-40C4-334A8E6764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5578" y="2229247"/>
            <a:ext cx="480843" cy="48084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50241B3E-DFD6-9B08-B9FB-BCFC20E300BF}"/>
              </a:ext>
            </a:extLst>
          </p:cNvPr>
          <p:cNvSpPr txBox="1"/>
          <p:nvPr/>
        </p:nvSpPr>
        <p:spPr>
          <a:xfrm>
            <a:off x="8157651" y="2598180"/>
            <a:ext cx="3054566" cy="1200329"/>
          </a:xfrm>
          <a:prstGeom prst="rect">
            <a:avLst/>
          </a:prstGeom>
          <a:noFill/>
        </p:spPr>
        <p:txBody>
          <a:bodyPr wrap="square" rtlCol="0">
            <a:spAutoFit/>
          </a:bodyPr>
          <a:lstStyle/>
          <a:p>
            <a:pPr algn="ctr"/>
            <a:r>
              <a:rPr lang="en-US" b="1">
                <a:latin typeface="Open Sans Light" panose="020B0306030504020204" pitchFamily="34" charset="0"/>
                <a:ea typeface="Open Sans Light" panose="020B0306030504020204" pitchFamily="34" charset="0"/>
                <a:cs typeface="Open Sans Light" panose="020B0306030504020204" pitchFamily="34" charset="0"/>
              </a:rPr>
              <a:t>American Institute of Architects (AIA) San Francisco Chapter – Architecture Merit Award</a:t>
            </a:r>
            <a:endParaRPr lang="en-US">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9" name="Rectangle: Rounded Corners 18">
            <a:extLst>
              <a:ext uri="{FF2B5EF4-FFF2-40B4-BE49-F238E27FC236}">
                <a16:creationId xmlns:a16="http://schemas.microsoft.com/office/drawing/2014/main" id="{398071CA-36A0-895E-D9AC-8E1184F21F2D}"/>
              </a:ext>
            </a:extLst>
          </p:cNvPr>
          <p:cNvSpPr/>
          <p:nvPr/>
        </p:nvSpPr>
        <p:spPr>
          <a:xfrm>
            <a:off x="8157653" y="2172114"/>
            <a:ext cx="3054566" cy="170540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descr="Premium Vector | Icon certificate vector">
            <a:extLst>
              <a:ext uri="{FF2B5EF4-FFF2-40B4-BE49-F238E27FC236}">
                <a16:creationId xmlns:a16="http://schemas.microsoft.com/office/drawing/2014/main" id="{85C2537E-B5EB-954A-DB4D-F4A7C6A98E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4513" y="2180634"/>
            <a:ext cx="480843" cy="48084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CAF6B891-EB84-C0E0-3FFD-2252B03133C0}"/>
              </a:ext>
            </a:extLst>
          </p:cNvPr>
          <p:cNvSpPr txBox="1"/>
          <p:nvPr/>
        </p:nvSpPr>
        <p:spPr>
          <a:xfrm>
            <a:off x="4653112" y="4042649"/>
            <a:ext cx="3054566" cy="1477328"/>
          </a:xfrm>
          <a:prstGeom prst="rect">
            <a:avLst/>
          </a:prstGeom>
          <a:noFill/>
        </p:spPr>
        <p:txBody>
          <a:bodyPr wrap="square" rtlCol="0">
            <a:spAutoFit/>
          </a:bodyPr>
          <a:lstStyle/>
          <a:p>
            <a:pPr algn="ctr"/>
            <a:r>
              <a:rPr lang="en-US" b="1">
                <a:latin typeface="Open Sans Light" panose="020B0306030504020204" pitchFamily="34" charset="0"/>
                <a:ea typeface="Open Sans Light" panose="020B0306030504020204" pitchFamily="34" charset="0"/>
                <a:cs typeface="Open Sans Light" panose="020B0306030504020204" pitchFamily="34" charset="0"/>
              </a:rPr>
              <a:t>American Society of Heating, Refrigerating and Air-Conditioning Engineers (ASHRAE) – Technology Award</a:t>
            </a:r>
            <a:endParaRPr lang="en-US">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2" name="Rectangle: Rounded Corners 21">
            <a:extLst>
              <a:ext uri="{FF2B5EF4-FFF2-40B4-BE49-F238E27FC236}">
                <a16:creationId xmlns:a16="http://schemas.microsoft.com/office/drawing/2014/main" id="{6E39D48B-CC4C-FC9D-6877-14DF52512471}"/>
              </a:ext>
            </a:extLst>
          </p:cNvPr>
          <p:cNvSpPr/>
          <p:nvPr/>
        </p:nvSpPr>
        <p:spPr>
          <a:xfrm>
            <a:off x="4653115" y="3585858"/>
            <a:ext cx="3054566" cy="205448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descr="Premium Vector | Icon certificate vector">
            <a:extLst>
              <a:ext uri="{FF2B5EF4-FFF2-40B4-BE49-F238E27FC236}">
                <a16:creationId xmlns:a16="http://schemas.microsoft.com/office/drawing/2014/main" id="{DED593B1-3158-7F9F-D80B-4B26E69BF0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9974" y="3611357"/>
            <a:ext cx="480843" cy="48084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4410EBDA-3603-E281-67A2-3BA9723C4BD9}"/>
              </a:ext>
            </a:extLst>
          </p:cNvPr>
          <p:cNvSpPr txBox="1"/>
          <p:nvPr/>
        </p:nvSpPr>
        <p:spPr>
          <a:xfrm>
            <a:off x="4653112" y="1247985"/>
            <a:ext cx="6421161" cy="707886"/>
          </a:xfrm>
          <a:prstGeom prst="rect">
            <a:avLst/>
          </a:prstGeom>
          <a:noFill/>
        </p:spPr>
        <p:txBody>
          <a:bodyPr wrap="square" rtlCol="0">
            <a:spAutoFit/>
          </a:bodyPr>
          <a:lstStyle/>
          <a:p>
            <a:r>
              <a:rPr lang="en-US" sz="2000">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The project has received numerous prestigious awards between 2020 and 2023 from organizations</a:t>
            </a:r>
          </a:p>
        </p:txBody>
      </p:sp>
    </p:spTree>
    <p:extLst>
      <p:ext uri="{BB962C8B-B14F-4D97-AF65-F5344CB8AC3E}">
        <p14:creationId xmlns:p14="http://schemas.microsoft.com/office/powerpoint/2010/main" val="32252064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FF404D9-7886-2B4D-89D7-F976ADEC8B0F}"/>
              </a:ext>
            </a:extLst>
          </p:cNvPr>
          <p:cNvSpPr>
            <a:spLocks noGrp="1"/>
          </p:cNvSpPr>
          <p:nvPr>
            <p:ph type="dt" sz="half" idx="10"/>
          </p:nvPr>
        </p:nvSpPr>
        <p:spPr/>
        <p:txBody>
          <a:bodyPr/>
          <a:lstStyle/>
          <a:p>
            <a:fld id="{F4FFB757-655F-43BC-A96F-3178E4980EBE}" type="datetime1">
              <a:rPr lang="en-US" smtClean="0"/>
              <a:t>6/17/2026</a:t>
            </a:fld>
            <a:endParaRPr lang="en-US"/>
          </a:p>
        </p:txBody>
      </p:sp>
      <p:sp>
        <p:nvSpPr>
          <p:cNvPr id="6" name="Slide Number Placeholder 5">
            <a:extLst>
              <a:ext uri="{FF2B5EF4-FFF2-40B4-BE49-F238E27FC236}">
                <a16:creationId xmlns:a16="http://schemas.microsoft.com/office/drawing/2014/main" id="{10FDA23A-7B11-AEE3-AB9C-C30D8856EB91}"/>
              </a:ext>
            </a:extLst>
          </p:cNvPr>
          <p:cNvSpPr>
            <a:spLocks noGrp="1"/>
          </p:cNvSpPr>
          <p:nvPr>
            <p:ph type="sldNum" sz="quarter" idx="12"/>
          </p:nvPr>
        </p:nvSpPr>
        <p:spPr/>
        <p:txBody>
          <a:bodyPr/>
          <a:lstStyle/>
          <a:p>
            <a:fld id="{7D19FC8C-636F-4B61-98CC-E41B290838A8}" type="slidenum">
              <a:rPr lang="en-US" smtClean="0"/>
              <a:pPr/>
              <a:t>45</a:t>
            </a:fld>
            <a:endParaRPr lang="en-US"/>
          </a:p>
        </p:txBody>
      </p:sp>
      <p:sp>
        <p:nvSpPr>
          <p:cNvPr id="2" name="Title 1">
            <a:extLst>
              <a:ext uri="{FF2B5EF4-FFF2-40B4-BE49-F238E27FC236}">
                <a16:creationId xmlns:a16="http://schemas.microsoft.com/office/drawing/2014/main" id="{9711641C-3918-E3B2-5382-002BD2F740B6}"/>
              </a:ext>
            </a:extLst>
          </p:cNvPr>
          <p:cNvSpPr>
            <a:spLocks noGrp="1"/>
          </p:cNvSpPr>
          <p:nvPr>
            <p:ph type="title"/>
          </p:nvPr>
        </p:nvSpPr>
        <p:spPr>
          <a:xfrm>
            <a:off x="838200" y="135444"/>
            <a:ext cx="10515600" cy="729577"/>
          </a:xfrm>
        </p:spPr>
        <p:txBody>
          <a:bodyPr/>
          <a:lstStyle/>
          <a:p>
            <a:r>
              <a:rPr lang="en-US"/>
              <a:t>Case Studies</a:t>
            </a:r>
          </a:p>
        </p:txBody>
      </p:sp>
      <p:sp>
        <p:nvSpPr>
          <p:cNvPr id="4" name="Rectangle: Rounded Corners 3">
            <a:extLst>
              <a:ext uri="{FF2B5EF4-FFF2-40B4-BE49-F238E27FC236}">
                <a16:creationId xmlns:a16="http://schemas.microsoft.com/office/drawing/2014/main" id="{1B56A5DF-F449-972D-9DA7-811861B0D0EA}"/>
              </a:ext>
            </a:extLst>
          </p:cNvPr>
          <p:cNvSpPr/>
          <p:nvPr/>
        </p:nvSpPr>
        <p:spPr>
          <a:xfrm>
            <a:off x="838200" y="1371761"/>
            <a:ext cx="2489096" cy="2387600"/>
          </a:xfrm>
          <a:prstGeom prst="roundRect">
            <a:avLst/>
          </a:prstGeom>
          <a:solidFill>
            <a:srgbClr val="142D43"/>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a:t>Nature Educational Center</a:t>
            </a:r>
          </a:p>
        </p:txBody>
      </p:sp>
      <p:sp>
        <p:nvSpPr>
          <p:cNvPr id="5" name="Rectangle: Rounded Corners 4">
            <a:extLst>
              <a:ext uri="{FF2B5EF4-FFF2-40B4-BE49-F238E27FC236}">
                <a16:creationId xmlns:a16="http://schemas.microsoft.com/office/drawing/2014/main" id="{21885A33-BABC-F75A-7BBA-4CD5CB39A669}"/>
              </a:ext>
            </a:extLst>
          </p:cNvPr>
          <p:cNvSpPr/>
          <p:nvPr/>
        </p:nvSpPr>
        <p:spPr>
          <a:xfrm>
            <a:off x="3517765" y="1371761"/>
            <a:ext cx="2489096" cy="2387600"/>
          </a:xfrm>
          <a:prstGeom prst="roundRect">
            <a:avLst/>
          </a:prstGeom>
          <a:solidFill>
            <a:srgbClr val="142D43"/>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a:t>Net Zero Office Retrofit</a:t>
            </a:r>
          </a:p>
        </p:txBody>
      </p:sp>
      <p:sp>
        <p:nvSpPr>
          <p:cNvPr id="7" name="Rectangle: Rounded Corners 6">
            <a:extLst>
              <a:ext uri="{FF2B5EF4-FFF2-40B4-BE49-F238E27FC236}">
                <a16:creationId xmlns:a16="http://schemas.microsoft.com/office/drawing/2014/main" id="{C7236EE8-8220-AC23-8EA3-276BBDC9919D}"/>
              </a:ext>
            </a:extLst>
          </p:cNvPr>
          <p:cNvSpPr/>
          <p:nvPr/>
        </p:nvSpPr>
        <p:spPr>
          <a:xfrm>
            <a:off x="6242287" y="1371761"/>
            <a:ext cx="2489096" cy="2387600"/>
          </a:xfrm>
          <a:prstGeom prst="roundRect">
            <a:avLst/>
          </a:prstGeom>
          <a:solidFill>
            <a:srgbClr val="142D43"/>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a:t>Vera Cruz Village – Multifamily Residential</a:t>
            </a:r>
          </a:p>
        </p:txBody>
      </p:sp>
      <p:pic>
        <p:nvPicPr>
          <p:cNvPr id="5122" name="Picture 2">
            <a:extLst>
              <a:ext uri="{FF2B5EF4-FFF2-40B4-BE49-F238E27FC236}">
                <a16:creationId xmlns:a16="http://schemas.microsoft.com/office/drawing/2014/main" id="{2A048B06-8452-0CD8-F671-8E63F80AF5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129" b="8722"/>
          <a:stretch>
            <a:fillRect/>
          </a:stretch>
        </p:blipFill>
        <p:spPr bwMode="auto">
          <a:xfrm>
            <a:off x="6566842" y="1659178"/>
            <a:ext cx="2022522" cy="11216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97A0805-E787-6F7A-33DE-96A9E35681F9}"/>
              </a:ext>
            </a:extLst>
          </p:cNvPr>
          <p:cNvPicPr>
            <a:picLocks noChangeAspect="1"/>
          </p:cNvPicPr>
          <p:nvPr/>
        </p:nvPicPr>
        <p:blipFill>
          <a:blip r:embed="rId4"/>
          <a:stretch>
            <a:fillRect/>
          </a:stretch>
        </p:blipFill>
        <p:spPr>
          <a:xfrm>
            <a:off x="3770026" y="1732478"/>
            <a:ext cx="2022522" cy="1142380"/>
          </a:xfrm>
          <a:prstGeom prst="rect">
            <a:avLst/>
          </a:prstGeom>
        </p:spPr>
      </p:pic>
      <p:pic>
        <p:nvPicPr>
          <p:cNvPr id="10" name="Picture 9">
            <a:extLst>
              <a:ext uri="{FF2B5EF4-FFF2-40B4-BE49-F238E27FC236}">
                <a16:creationId xmlns:a16="http://schemas.microsoft.com/office/drawing/2014/main" id="{5939262F-59CD-76F1-F6C6-D6658500EC85}"/>
              </a:ext>
            </a:extLst>
          </p:cNvPr>
          <p:cNvPicPr>
            <a:picLocks noChangeAspect="1"/>
          </p:cNvPicPr>
          <p:nvPr/>
        </p:nvPicPr>
        <p:blipFill>
          <a:blip r:embed="rId5"/>
          <a:srcRect t="13920" b="7524"/>
          <a:stretch>
            <a:fillRect/>
          </a:stretch>
        </p:blipFill>
        <p:spPr>
          <a:xfrm>
            <a:off x="973210" y="1732478"/>
            <a:ext cx="2022522" cy="1142380"/>
          </a:xfrm>
          <a:prstGeom prst="rect">
            <a:avLst/>
          </a:prstGeom>
        </p:spPr>
      </p:pic>
      <p:sp>
        <p:nvSpPr>
          <p:cNvPr id="11" name="Rectangle: Rounded Corners 10">
            <a:extLst>
              <a:ext uri="{FF2B5EF4-FFF2-40B4-BE49-F238E27FC236}">
                <a16:creationId xmlns:a16="http://schemas.microsoft.com/office/drawing/2014/main" id="{BBBD9EA8-CF0C-5DF7-DFB1-2ED7891BB0D7}"/>
              </a:ext>
            </a:extLst>
          </p:cNvPr>
          <p:cNvSpPr/>
          <p:nvPr/>
        </p:nvSpPr>
        <p:spPr>
          <a:xfrm>
            <a:off x="838200" y="4076700"/>
            <a:ext cx="2489096" cy="2387600"/>
          </a:xfrm>
          <a:prstGeom prst="roundRect">
            <a:avLst/>
          </a:prstGeom>
          <a:solidFill>
            <a:srgbClr val="142D43"/>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a:t>Silver Star Apartments</a:t>
            </a:r>
          </a:p>
        </p:txBody>
      </p:sp>
      <p:sp>
        <p:nvSpPr>
          <p:cNvPr id="12" name="Rectangle: Rounded Corners 11">
            <a:extLst>
              <a:ext uri="{FF2B5EF4-FFF2-40B4-BE49-F238E27FC236}">
                <a16:creationId xmlns:a16="http://schemas.microsoft.com/office/drawing/2014/main" id="{0BD09FF4-CDA8-F1B1-1B75-E89F29A4624D}"/>
              </a:ext>
            </a:extLst>
          </p:cNvPr>
          <p:cNvSpPr/>
          <p:nvPr/>
        </p:nvSpPr>
        <p:spPr>
          <a:xfrm>
            <a:off x="3517765" y="4076700"/>
            <a:ext cx="2489096" cy="2387600"/>
          </a:xfrm>
          <a:prstGeom prst="roundRect">
            <a:avLst/>
          </a:prstGeom>
          <a:solidFill>
            <a:srgbClr val="142D43"/>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a:t>Robert Redford Conservancy Pitzer College</a:t>
            </a:r>
          </a:p>
        </p:txBody>
      </p:sp>
      <p:sp>
        <p:nvSpPr>
          <p:cNvPr id="13" name="Rectangle: Rounded Corners 12">
            <a:extLst>
              <a:ext uri="{FF2B5EF4-FFF2-40B4-BE49-F238E27FC236}">
                <a16:creationId xmlns:a16="http://schemas.microsoft.com/office/drawing/2014/main" id="{EA42D097-67EB-4A0C-D13F-DFB846DDC1D9}"/>
              </a:ext>
            </a:extLst>
          </p:cNvPr>
          <p:cNvSpPr/>
          <p:nvPr/>
        </p:nvSpPr>
        <p:spPr>
          <a:xfrm>
            <a:off x="6242287" y="4076700"/>
            <a:ext cx="2489096" cy="2387600"/>
          </a:xfrm>
          <a:prstGeom prst="roundRect">
            <a:avLst/>
          </a:prstGeom>
          <a:solidFill>
            <a:srgbClr val="142D43"/>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a:t>Lick Wilmerding HS Campus Expansion</a:t>
            </a:r>
          </a:p>
        </p:txBody>
      </p:sp>
      <p:pic>
        <p:nvPicPr>
          <p:cNvPr id="14" name="Picture 13">
            <a:extLst>
              <a:ext uri="{FF2B5EF4-FFF2-40B4-BE49-F238E27FC236}">
                <a16:creationId xmlns:a16="http://schemas.microsoft.com/office/drawing/2014/main" id="{AFA9A1C8-125D-C2A7-5B43-08CB63D31F0E}"/>
              </a:ext>
            </a:extLst>
          </p:cNvPr>
          <p:cNvPicPr>
            <a:picLocks noChangeAspect="1"/>
          </p:cNvPicPr>
          <p:nvPr/>
        </p:nvPicPr>
        <p:blipFill>
          <a:blip r:embed="rId6"/>
          <a:srcRect t="22911" b="35833"/>
          <a:stretch>
            <a:fillRect/>
          </a:stretch>
        </p:blipFill>
        <p:spPr>
          <a:xfrm>
            <a:off x="972948" y="4397701"/>
            <a:ext cx="2022522" cy="1088538"/>
          </a:xfrm>
          <a:prstGeom prst="rect">
            <a:avLst/>
          </a:prstGeom>
        </p:spPr>
      </p:pic>
      <p:pic>
        <p:nvPicPr>
          <p:cNvPr id="16" name="Picture 15" descr="A building with columns and a driveway  AI-generated content may be incorrect.">
            <a:extLst>
              <a:ext uri="{FF2B5EF4-FFF2-40B4-BE49-F238E27FC236}">
                <a16:creationId xmlns:a16="http://schemas.microsoft.com/office/drawing/2014/main" id="{C42ACACA-BA63-EACF-CF63-9EC560EC7E11}"/>
              </a:ext>
            </a:extLst>
          </p:cNvPr>
          <p:cNvPicPr>
            <a:picLocks noChangeAspect="1"/>
          </p:cNvPicPr>
          <p:nvPr/>
        </p:nvPicPr>
        <p:blipFill>
          <a:blip r:embed="rId7"/>
          <a:srcRect l="4745" t="3702" r="4745"/>
          <a:stretch>
            <a:fillRect/>
          </a:stretch>
        </p:blipFill>
        <p:spPr>
          <a:xfrm>
            <a:off x="3770026" y="4397701"/>
            <a:ext cx="2022522" cy="1088538"/>
          </a:xfrm>
          <a:prstGeom prst="rect">
            <a:avLst/>
          </a:prstGeom>
        </p:spPr>
      </p:pic>
      <p:pic>
        <p:nvPicPr>
          <p:cNvPr id="5126" name="Picture 6">
            <a:extLst>
              <a:ext uri="{FF2B5EF4-FFF2-40B4-BE49-F238E27FC236}">
                <a16:creationId xmlns:a16="http://schemas.microsoft.com/office/drawing/2014/main" id="{1834563F-2030-20FA-556E-CF63504C0A4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9426"/>
          <a:stretch>
            <a:fillRect/>
          </a:stretch>
        </p:blipFill>
        <p:spPr bwMode="auto">
          <a:xfrm>
            <a:off x="6405155" y="4386979"/>
            <a:ext cx="2022524" cy="108853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B93F0F00-AF5D-D6A6-33C6-998DFCC3C1A3}"/>
              </a:ext>
            </a:extLst>
          </p:cNvPr>
          <p:cNvSpPr/>
          <p:nvPr/>
        </p:nvSpPr>
        <p:spPr>
          <a:xfrm>
            <a:off x="8966809" y="1371761"/>
            <a:ext cx="2489096" cy="2387600"/>
          </a:xfrm>
          <a:prstGeom prst="roundRect">
            <a:avLst/>
          </a:prstGeom>
          <a:solidFill>
            <a:srgbClr val="142D43"/>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a:t>High School T24 Addition</a:t>
            </a:r>
          </a:p>
        </p:txBody>
      </p:sp>
      <p:sp>
        <p:nvSpPr>
          <p:cNvPr id="15" name="Rectangle: Rounded Corners 14">
            <a:extLst>
              <a:ext uri="{FF2B5EF4-FFF2-40B4-BE49-F238E27FC236}">
                <a16:creationId xmlns:a16="http://schemas.microsoft.com/office/drawing/2014/main" id="{2C5E77D5-C7F0-4CCD-8AFB-24ADC0833900}"/>
              </a:ext>
            </a:extLst>
          </p:cNvPr>
          <p:cNvSpPr/>
          <p:nvPr/>
        </p:nvSpPr>
        <p:spPr>
          <a:xfrm>
            <a:off x="8966809" y="4076700"/>
            <a:ext cx="2489096" cy="2387600"/>
          </a:xfrm>
          <a:prstGeom prst="roundRect">
            <a:avLst/>
          </a:prstGeom>
          <a:solidFill>
            <a:srgbClr val="142D43"/>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a:t>Office Research, T24 Core and Shell Compliance</a:t>
            </a:r>
          </a:p>
        </p:txBody>
      </p:sp>
      <p:pic>
        <p:nvPicPr>
          <p:cNvPr id="17" name="Image 1" descr="preencoded.png">
            <a:extLst>
              <a:ext uri="{FF2B5EF4-FFF2-40B4-BE49-F238E27FC236}">
                <a16:creationId xmlns:a16="http://schemas.microsoft.com/office/drawing/2014/main" id="{09698646-B974-B6E1-1A6B-9C53752AFE8C}"/>
              </a:ext>
            </a:extLst>
          </p:cNvPr>
          <p:cNvPicPr>
            <a:picLocks noChangeAspect="1"/>
          </p:cNvPicPr>
          <p:nvPr/>
        </p:nvPicPr>
        <p:blipFill>
          <a:blip r:embed="rId9"/>
          <a:srcRect/>
          <a:stretch/>
        </p:blipFill>
        <p:spPr>
          <a:xfrm>
            <a:off x="9113453" y="4243326"/>
            <a:ext cx="2240347" cy="1232191"/>
          </a:xfrm>
          <a:prstGeom prst="rect">
            <a:avLst/>
          </a:prstGeom>
        </p:spPr>
      </p:pic>
      <p:pic>
        <p:nvPicPr>
          <p:cNvPr id="18" name="Picture 17">
            <a:extLst>
              <a:ext uri="{FF2B5EF4-FFF2-40B4-BE49-F238E27FC236}">
                <a16:creationId xmlns:a16="http://schemas.microsoft.com/office/drawing/2014/main" id="{56A603B1-4109-0A5E-DBF8-DEAB04451BFB}"/>
              </a:ext>
            </a:extLst>
          </p:cNvPr>
          <p:cNvPicPr>
            <a:picLocks noChangeAspect="1"/>
          </p:cNvPicPr>
          <p:nvPr/>
        </p:nvPicPr>
        <p:blipFill>
          <a:blip r:embed="rId10"/>
          <a:stretch>
            <a:fillRect/>
          </a:stretch>
        </p:blipFill>
        <p:spPr>
          <a:xfrm>
            <a:off x="9113453" y="1580805"/>
            <a:ext cx="2234216" cy="1370319"/>
          </a:xfrm>
          <a:prstGeom prst="rect">
            <a:avLst/>
          </a:prstGeom>
        </p:spPr>
      </p:pic>
    </p:spTree>
    <p:extLst>
      <p:ext uri="{BB962C8B-B14F-4D97-AF65-F5344CB8AC3E}">
        <p14:creationId xmlns:p14="http://schemas.microsoft.com/office/powerpoint/2010/main" val="42770725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ome/claude/assets/photo_glass_tower.jpg"/>
          <p:cNvPicPr>
            <a:picLocks noChangeAspect="1"/>
          </p:cNvPicPr>
          <p:nvPr/>
        </p:nvPicPr>
        <p:blipFill>
          <a:blip r:embed="rId3"/>
          <a:src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000000">
              <a:alpha val="55000"/>
            </a:srgbClr>
          </a:solidFill>
          <a:ln/>
        </p:spPr>
        <p:txBody>
          <a:bodyPr/>
          <a:lstStyle/>
          <a:p>
            <a:endParaRPr lang="en-US" sz="2400"/>
          </a:p>
        </p:txBody>
      </p:sp>
      <p:sp>
        <p:nvSpPr>
          <p:cNvPr id="4" name="Text 1"/>
          <p:cNvSpPr/>
          <p:nvPr/>
        </p:nvSpPr>
        <p:spPr>
          <a:xfrm>
            <a:off x="731520" y="1828800"/>
            <a:ext cx="1219200" cy="975360"/>
          </a:xfrm>
          <a:prstGeom prst="rect">
            <a:avLst/>
          </a:prstGeom>
          <a:noFill/>
          <a:ln/>
        </p:spPr>
        <p:txBody>
          <a:bodyPr wrap="square" lIns="0" tIns="0" rIns="0" bIns="0" rtlCol="0" anchor="ctr"/>
          <a:lstStyle/>
          <a:p>
            <a:r>
              <a:rPr lang="en-US" sz="5600" b="1">
                <a:solidFill>
                  <a:srgbClr val="D4870E"/>
                </a:solidFill>
                <a:latin typeface="Trebuchet MS" pitchFamily="34" charset="0"/>
                <a:ea typeface="Trebuchet MS" pitchFamily="34" charset="-122"/>
                <a:cs typeface="Trebuchet MS" pitchFamily="34" charset="-120"/>
              </a:rPr>
              <a:t>6)</a:t>
            </a:r>
            <a:endParaRPr lang="en-US" sz="5600"/>
          </a:p>
        </p:txBody>
      </p:sp>
      <p:sp>
        <p:nvSpPr>
          <p:cNvPr id="5" name="Text 2"/>
          <p:cNvSpPr/>
          <p:nvPr/>
        </p:nvSpPr>
        <p:spPr>
          <a:xfrm>
            <a:off x="1828800" y="1828800"/>
            <a:ext cx="9753600" cy="1097280"/>
          </a:xfrm>
          <a:prstGeom prst="rect">
            <a:avLst/>
          </a:prstGeom>
          <a:noFill/>
          <a:ln/>
        </p:spPr>
        <p:txBody>
          <a:bodyPr wrap="square" lIns="0" tIns="0" rIns="0" bIns="0" rtlCol="0" anchor="ctr"/>
          <a:lstStyle/>
          <a:p>
            <a:r>
              <a:rPr lang="en-US" sz="5600" b="1">
                <a:solidFill>
                  <a:srgbClr val="FFFFFF"/>
                </a:solidFill>
                <a:latin typeface="Trebuchet MS" pitchFamily="34" charset="0"/>
                <a:ea typeface="Trebuchet MS" pitchFamily="34" charset="-122"/>
                <a:cs typeface="Trebuchet MS" pitchFamily="34" charset="-120"/>
              </a:rPr>
              <a:t>Tools &amp; software</a:t>
            </a:r>
            <a:endParaRPr lang="en-US" sz="5600"/>
          </a:p>
        </p:txBody>
      </p:sp>
      <p:sp>
        <p:nvSpPr>
          <p:cNvPr id="6" name="Text 3"/>
          <p:cNvSpPr/>
          <p:nvPr/>
        </p:nvSpPr>
        <p:spPr>
          <a:xfrm>
            <a:off x="1828800" y="3169920"/>
            <a:ext cx="9753600" cy="609600"/>
          </a:xfrm>
          <a:prstGeom prst="rect">
            <a:avLst/>
          </a:prstGeom>
          <a:noFill/>
          <a:ln/>
        </p:spPr>
        <p:txBody>
          <a:bodyPr wrap="square" lIns="0" tIns="0" rIns="0" bIns="0" rtlCol="0" anchor="ctr"/>
          <a:lstStyle/>
          <a:p>
            <a:r>
              <a:rPr lang="en-US" sz="2133">
                <a:solidFill>
                  <a:srgbClr val="FFFFFF"/>
                </a:solidFill>
                <a:latin typeface="Calibri" pitchFamily="34" charset="0"/>
                <a:ea typeface="Calibri" pitchFamily="34" charset="-122"/>
                <a:cs typeface="Calibri" pitchFamily="34" charset="-120"/>
              </a:rPr>
              <a:t>What you'll actually use on the job.</a:t>
            </a:r>
            <a:endParaRPr lang="en-US" sz="2133"/>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41248" y="1097280"/>
            <a:ext cx="10424160" cy="640080"/>
          </a:xfrm>
          <a:prstGeom prst="rect">
            <a:avLst/>
          </a:prstGeom>
          <a:noFill/>
        </p:spPr>
        <p:txBody>
          <a:bodyPr wrap="square" lIns="0" tIns="0" rIns="0" bIns="0" anchor="t">
            <a:spAutoFit/>
          </a:bodyPr>
          <a:lstStyle/>
          <a:p>
            <a:pPr algn="l">
              <a:spcBef>
                <a:spcPts val="0"/>
              </a:spcBef>
              <a:spcAft>
                <a:spcPts val="0"/>
              </a:spcAft>
            </a:pPr>
            <a:r>
              <a:rPr sz="1450" b="0" dirty="0">
                <a:solidFill>
                  <a:srgbClr val="6B7B78"/>
                </a:solidFill>
                <a:latin typeface="Calibri"/>
              </a:rPr>
              <a:t>Different questions call for different models and tools. ASHRAE Standard 209 maps these analyses across the design process.</a:t>
            </a:r>
          </a:p>
        </p:txBody>
      </p:sp>
      <p:sp>
        <p:nvSpPr>
          <p:cNvPr id="4" name="Rounded Rectangle 3"/>
          <p:cNvSpPr/>
          <p:nvPr/>
        </p:nvSpPr>
        <p:spPr>
          <a:xfrm>
            <a:off x="841248" y="1618487"/>
            <a:ext cx="3319272" cy="1874519"/>
          </a:xfrm>
          <a:prstGeom prst="roundRect">
            <a:avLst/>
          </a:prstGeom>
          <a:solidFill>
            <a:srgbClr val="F4F7F9"/>
          </a:solidFill>
          <a:ln w="12700">
            <a:solidFill>
              <a:srgbClr val="B9CED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ounded Rectangle 4"/>
          <p:cNvSpPr/>
          <p:nvPr/>
        </p:nvSpPr>
        <p:spPr>
          <a:xfrm>
            <a:off x="841248" y="1618487"/>
            <a:ext cx="3319272" cy="566928"/>
          </a:xfrm>
          <a:prstGeom prst="roundRect">
            <a:avLst/>
          </a:prstGeom>
          <a:solidFill>
            <a:srgbClr val="BFDBE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Rectangle 5"/>
          <p:cNvSpPr/>
          <p:nvPr/>
        </p:nvSpPr>
        <p:spPr>
          <a:xfrm>
            <a:off x="841248" y="1901952"/>
            <a:ext cx="3319272" cy="283464"/>
          </a:xfrm>
          <a:prstGeom prst="rect">
            <a:avLst/>
          </a:prstGeom>
          <a:solidFill>
            <a:srgbClr val="BFDBE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TextBox 6"/>
          <p:cNvSpPr txBox="1"/>
          <p:nvPr/>
        </p:nvSpPr>
        <p:spPr>
          <a:xfrm>
            <a:off x="841248" y="1618487"/>
            <a:ext cx="3319272" cy="566928"/>
          </a:xfrm>
          <a:prstGeom prst="rect">
            <a:avLst/>
          </a:prstGeom>
          <a:noFill/>
        </p:spPr>
        <p:txBody>
          <a:bodyPr wrap="square" lIns="219456" tIns="0" rIns="219456" bIns="0" anchor="ctr">
            <a:spAutoFit/>
          </a:bodyPr>
          <a:lstStyle/>
          <a:p>
            <a:pPr algn="l">
              <a:spcBef>
                <a:spcPts val="0"/>
              </a:spcBef>
              <a:spcAft>
                <a:spcPts val="0"/>
              </a:spcAft>
            </a:pPr>
            <a:r>
              <a:rPr sz="1100" b="1">
                <a:solidFill>
                  <a:srgbClr val="1B2A4A"/>
                </a:solidFill>
                <a:latin typeface="Trebuchet MS"/>
              </a:rPr>
              <a:t>SIMPLE BOX MODEL</a:t>
            </a:r>
          </a:p>
        </p:txBody>
      </p:sp>
      <p:sp>
        <p:nvSpPr>
          <p:cNvPr id="8" name="TextBox 7"/>
          <p:cNvSpPr txBox="1"/>
          <p:nvPr/>
        </p:nvSpPr>
        <p:spPr>
          <a:xfrm>
            <a:off x="841248" y="2331720"/>
            <a:ext cx="3319272" cy="1051560"/>
          </a:xfrm>
          <a:prstGeom prst="rect">
            <a:avLst/>
          </a:prstGeom>
          <a:noFill/>
        </p:spPr>
        <p:txBody>
          <a:bodyPr wrap="square" lIns="219456" tIns="0" rIns="219456" bIns="0" anchor="t">
            <a:spAutoFit/>
          </a:bodyPr>
          <a:lstStyle/>
          <a:p>
            <a:pPr algn="l">
              <a:spcBef>
                <a:spcPts val="0"/>
              </a:spcBef>
              <a:spcAft>
                <a:spcPts val="600"/>
              </a:spcAft>
            </a:pPr>
            <a:r>
              <a:rPr sz="1700" b="1">
                <a:solidFill>
                  <a:srgbClr val="1B2A4A"/>
                </a:solidFill>
                <a:latin typeface="Trebuchet MS"/>
              </a:rPr>
              <a:t>Massing &amp; orientation</a:t>
            </a:r>
          </a:p>
          <a:p>
            <a:pPr>
              <a:spcAft>
                <a:spcPts val="0"/>
              </a:spcAft>
            </a:pPr>
            <a:r>
              <a:rPr sz="1300" i="1">
                <a:solidFill>
                  <a:srgbClr val="6B7B78"/>
                </a:solidFill>
                <a:latin typeface="Calibri"/>
              </a:rPr>
              <a:t>Which form and orientation perform best?</a:t>
            </a:r>
          </a:p>
        </p:txBody>
      </p:sp>
      <p:sp>
        <p:nvSpPr>
          <p:cNvPr id="9" name="Rounded Rectangle 8"/>
          <p:cNvSpPr/>
          <p:nvPr/>
        </p:nvSpPr>
        <p:spPr>
          <a:xfrm>
            <a:off x="4434840" y="1618487"/>
            <a:ext cx="3319272" cy="1874519"/>
          </a:xfrm>
          <a:prstGeom prst="roundRect">
            <a:avLst/>
          </a:prstGeom>
          <a:solidFill>
            <a:srgbClr val="F4F7F9"/>
          </a:solidFill>
          <a:ln w="12700">
            <a:solidFill>
              <a:srgbClr val="B9CED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Rounded Rectangle 9"/>
          <p:cNvSpPr/>
          <p:nvPr/>
        </p:nvSpPr>
        <p:spPr>
          <a:xfrm>
            <a:off x="4434840" y="1618487"/>
            <a:ext cx="3319272" cy="566928"/>
          </a:xfrm>
          <a:prstGeom prst="roundRect">
            <a:avLst/>
          </a:prstGeom>
          <a:solidFill>
            <a:srgbClr val="2F6E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1" name="Rectangle 10"/>
          <p:cNvSpPr/>
          <p:nvPr/>
        </p:nvSpPr>
        <p:spPr>
          <a:xfrm>
            <a:off x="4434840" y="1901952"/>
            <a:ext cx="3319272" cy="283464"/>
          </a:xfrm>
          <a:prstGeom prst="rect">
            <a:avLst/>
          </a:prstGeom>
          <a:solidFill>
            <a:srgbClr val="2F6E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2" name="TextBox 11"/>
          <p:cNvSpPr txBox="1"/>
          <p:nvPr/>
        </p:nvSpPr>
        <p:spPr>
          <a:xfrm>
            <a:off x="4434840" y="1618487"/>
            <a:ext cx="3319272" cy="566928"/>
          </a:xfrm>
          <a:prstGeom prst="rect">
            <a:avLst/>
          </a:prstGeom>
          <a:noFill/>
        </p:spPr>
        <p:txBody>
          <a:bodyPr wrap="square" lIns="219456" tIns="0" rIns="219456" bIns="0" anchor="ctr">
            <a:spAutoFit/>
          </a:bodyPr>
          <a:lstStyle/>
          <a:p>
            <a:pPr algn="l">
              <a:spcBef>
                <a:spcPts val="0"/>
              </a:spcBef>
              <a:spcAft>
                <a:spcPts val="0"/>
              </a:spcAft>
            </a:pPr>
            <a:r>
              <a:rPr sz="1100" b="1">
                <a:solidFill>
                  <a:srgbClr val="FFFFFF"/>
                </a:solidFill>
                <a:latin typeface="Trebuchet MS"/>
              </a:rPr>
              <a:t>DAYLIGHT MODEL</a:t>
            </a:r>
          </a:p>
        </p:txBody>
      </p:sp>
      <p:sp>
        <p:nvSpPr>
          <p:cNvPr id="13" name="TextBox 12"/>
          <p:cNvSpPr txBox="1"/>
          <p:nvPr/>
        </p:nvSpPr>
        <p:spPr>
          <a:xfrm>
            <a:off x="4434840" y="2331720"/>
            <a:ext cx="3319272" cy="1051560"/>
          </a:xfrm>
          <a:prstGeom prst="rect">
            <a:avLst/>
          </a:prstGeom>
          <a:noFill/>
        </p:spPr>
        <p:txBody>
          <a:bodyPr wrap="square" lIns="219456" tIns="0" rIns="219456" bIns="0" anchor="t">
            <a:spAutoFit/>
          </a:bodyPr>
          <a:lstStyle/>
          <a:p>
            <a:pPr algn="l">
              <a:spcBef>
                <a:spcPts val="0"/>
              </a:spcBef>
              <a:spcAft>
                <a:spcPts val="600"/>
              </a:spcAft>
            </a:pPr>
            <a:r>
              <a:rPr sz="1700" b="1">
                <a:solidFill>
                  <a:srgbClr val="1B2A4A"/>
                </a:solidFill>
                <a:latin typeface="Trebuchet MS"/>
              </a:rPr>
              <a:t>Daylight &amp; glare</a:t>
            </a:r>
          </a:p>
          <a:p>
            <a:pPr>
              <a:spcAft>
                <a:spcPts val="0"/>
              </a:spcAft>
            </a:pPr>
            <a:r>
              <a:rPr sz="1300" i="1">
                <a:solidFill>
                  <a:srgbClr val="6B7B78"/>
                </a:solidFill>
                <a:latin typeface="Calibri"/>
              </a:rPr>
              <a:t>Where do we get daylight without glare?</a:t>
            </a:r>
          </a:p>
        </p:txBody>
      </p:sp>
      <p:sp>
        <p:nvSpPr>
          <p:cNvPr id="14" name="Rounded Rectangle 13"/>
          <p:cNvSpPr/>
          <p:nvPr/>
        </p:nvSpPr>
        <p:spPr>
          <a:xfrm>
            <a:off x="8028431" y="1618487"/>
            <a:ext cx="3319272" cy="1874519"/>
          </a:xfrm>
          <a:prstGeom prst="roundRect">
            <a:avLst/>
          </a:prstGeom>
          <a:solidFill>
            <a:srgbClr val="F4F7F9"/>
          </a:solidFill>
          <a:ln w="12700">
            <a:solidFill>
              <a:srgbClr val="B9CED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 name="Rounded Rectangle 14"/>
          <p:cNvSpPr/>
          <p:nvPr/>
        </p:nvSpPr>
        <p:spPr>
          <a:xfrm>
            <a:off x="8028431" y="1618487"/>
            <a:ext cx="3319272" cy="566928"/>
          </a:xfrm>
          <a:prstGeom prst="roundRect">
            <a:avLst/>
          </a:prstGeom>
          <a:solidFill>
            <a:srgbClr val="2F6E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6" name="Rectangle 15"/>
          <p:cNvSpPr/>
          <p:nvPr/>
        </p:nvSpPr>
        <p:spPr>
          <a:xfrm>
            <a:off x="8028431" y="1901952"/>
            <a:ext cx="3319272" cy="283464"/>
          </a:xfrm>
          <a:prstGeom prst="rect">
            <a:avLst/>
          </a:prstGeom>
          <a:solidFill>
            <a:srgbClr val="2F6E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7" name="TextBox 16"/>
          <p:cNvSpPr txBox="1"/>
          <p:nvPr/>
        </p:nvSpPr>
        <p:spPr>
          <a:xfrm>
            <a:off x="8028431" y="1618487"/>
            <a:ext cx="3319272" cy="566928"/>
          </a:xfrm>
          <a:prstGeom prst="rect">
            <a:avLst/>
          </a:prstGeom>
          <a:noFill/>
        </p:spPr>
        <p:txBody>
          <a:bodyPr wrap="square" lIns="219456" tIns="0" rIns="219456" bIns="0" anchor="ctr">
            <a:spAutoFit/>
          </a:bodyPr>
          <a:lstStyle/>
          <a:p>
            <a:pPr algn="l">
              <a:spcBef>
                <a:spcPts val="0"/>
              </a:spcBef>
              <a:spcAft>
                <a:spcPts val="0"/>
              </a:spcAft>
            </a:pPr>
            <a:r>
              <a:rPr sz="1100" b="1">
                <a:solidFill>
                  <a:srgbClr val="FFFFFF"/>
                </a:solidFill>
                <a:latin typeface="Trebuchet MS"/>
              </a:rPr>
              <a:t>WHOLE-BUILDING MODEL</a:t>
            </a:r>
          </a:p>
        </p:txBody>
      </p:sp>
      <p:sp>
        <p:nvSpPr>
          <p:cNvPr id="18" name="TextBox 17"/>
          <p:cNvSpPr txBox="1"/>
          <p:nvPr/>
        </p:nvSpPr>
        <p:spPr>
          <a:xfrm>
            <a:off x="8028431" y="2331720"/>
            <a:ext cx="3319272" cy="1051560"/>
          </a:xfrm>
          <a:prstGeom prst="rect">
            <a:avLst/>
          </a:prstGeom>
          <a:noFill/>
        </p:spPr>
        <p:txBody>
          <a:bodyPr wrap="square" lIns="219456" tIns="0" rIns="219456" bIns="0" anchor="t">
            <a:spAutoFit/>
          </a:bodyPr>
          <a:lstStyle/>
          <a:p>
            <a:pPr algn="l">
              <a:spcBef>
                <a:spcPts val="0"/>
              </a:spcBef>
              <a:spcAft>
                <a:spcPts val="600"/>
              </a:spcAft>
            </a:pPr>
            <a:r>
              <a:rPr sz="1700" b="1">
                <a:solidFill>
                  <a:srgbClr val="1B2A4A"/>
                </a:solidFill>
                <a:latin typeface="Trebuchet MS"/>
              </a:rPr>
              <a:t>Load reduction</a:t>
            </a:r>
          </a:p>
          <a:p>
            <a:pPr>
              <a:spcAft>
                <a:spcPts val="0"/>
              </a:spcAft>
            </a:pPr>
            <a:r>
              <a:rPr sz="1300" i="1">
                <a:solidFill>
                  <a:srgbClr val="6B7B78"/>
                </a:solidFill>
                <a:latin typeface="Calibri"/>
              </a:rPr>
              <a:t>Which measures cut the loads?</a:t>
            </a:r>
          </a:p>
        </p:txBody>
      </p:sp>
      <p:sp>
        <p:nvSpPr>
          <p:cNvPr id="19" name="Rounded Rectangle 18"/>
          <p:cNvSpPr/>
          <p:nvPr/>
        </p:nvSpPr>
        <p:spPr>
          <a:xfrm>
            <a:off x="841248" y="3694176"/>
            <a:ext cx="3319272" cy="1874519"/>
          </a:xfrm>
          <a:prstGeom prst="roundRect">
            <a:avLst/>
          </a:prstGeom>
          <a:solidFill>
            <a:srgbClr val="F4F7F9"/>
          </a:solidFill>
          <a:ln w="12700">
            <a:solidFill>
              <a:srgbClr val="B9CED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0" name="Rounded Rectangle 19"/>
          <p:cNvSpPr/>
          <p:nvPr/>
        </p:nvSpPr>
        <p:spPr>
          <a:xfrm>
            <a:off x="841248" y="3694176"/>
            <a:ext cx="3319272" cy="566928"/>
          </a:xfrm>
          <a:prstGeom prst="roundRect">
            <a:avLst/>
          </a:prstGeom>
          <a:solidFill>
            <a:srgbClr val="2F6E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1" name="Rectangle 20"/>
          <p:cNvSpPr/>
          <p:nvPr/>
        </p:nvSpPr>
        <p:spPr>
          <a:xfrm>
            <a:off x="841248" y="3977640"/>
            <a:ext cx="3319272" cy="283464"/>
          </a:xfrm>
          <a:prstGeom prst="rect">
            <a:avLst/>
          </a:prstGeom>
          <a:solidFill>
            <a:srgbClr val="2F6E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2" name="TextBox 21"/>
          <p:cNvSpPr txBox="1"/>
          <p:nvPr/>
        </p:nvSpPr>
        <p:spPr>
          <a:xfrm>
            <a:off x="841248" y="3694176"/>
            <a:ext cx="3319272" cy="566928"/>
          </a:xfrm>
          <a:prstGeom prst="rect">
            <a:avLst/>
          </a:prstGeom>
          <a:noFill/>
        </p:spPr>
        <p:txBody>
          <a:bodyPr wrap="square" lIns="219456" tIns="0" rIns="219456" bIns="0" anchor="ctr">
            <a:spAutoFit/>
          </a:bodyPr>
          <a:lstStyle/>
          <a:p>
            <a:pPr algn="l">
              <a:spcBef>
                <a:spcPts val="0"/>
              </a:spcBef>
              <a:spcAft>
                <a:spcPts val="0"/>
              </a:spcAft>
            </a:pPr>
            <a:r>
              <a:rPr sz="1100" b="1">
                <a:solidFill>
                  <a:srgbClr val="FFFFFF"/>
                </a:solidFill>
                <a:latin typeface="Trebuchet MS"/>
              </a:rPr>
              <a:t>WHOLE-BUILDING MODEL</a:t>
            </a:r>
          </a:p>
        </p:txBody>
      </p:sp>
      <p:sp>
        <p:nvSpPr>
          <p:cNvPr id="23" name="TextBox 22"/>
          <p:cNvSpPr txBox="1"/>
          <p:nvPr/>
        </p:nvSpPr>
        <p:spPr>
          <a:xfrm>
            <a:off x="841248" y="4407408"/>
            <a:ext cx="3319272" cy="1051560"/>
          </a:xfrm>
          <a:prstGeom prst="rect">
            <a:avLst/>
          </a:prstGeom>
          <a:noFill/>
        </p:spPr>
        <p:txBody>
          <a:bodyPr wrap="square" lIns="219456" tIns="0" rIns="219456" bIns="0" anchor="t">
            <a:spAutoFit/>
          </a:bodyPr>
          <a:lstStyle/>
          <a:p>
            <a:pPr algn="l">
              <a:spcBef>
                <a:spcPts val="0"/>
              </a:spcBef>
              <a:spcAft>
                <a:spcPts val="600"/>
              </a:spcAft>
            </a:pPr>
            <a:r>
              <a:rPr sz="1700" b="1">
                <a:solidFill>
                  <a:srgbClr val="1B2A4A"/>
                </a:solidFill>
                <a:latin typeface="Trebuchet MS"/>
              </a:rPr>
              <a:t>HVAC &amp; controls</a:t>
            </a:r>
          </a:p>
          <a:p>
            <a:pPr>
              <a:spcAft>
                <a:spcPts val="0"/>
              </a:spcAft>
            </a:pPr>
            <a:r>
              <a:rPr sz="1300" i="1">
                <a:solidFill>
                  <a:srgbClr val="6B7B78"/>
                </a:solidFill>
                <a:latin typeface="Calibri"/>
              </a:rPr>
              <a:t>Which system and controls fit the loads?</a:t>
            </a:r>
          </a:p>
        </p:txBody>
      </p:sp>
      <p:sp>
        <p:nvSpPr>
          <p:cNvPr id="24" name="Rounded Rectangle 23"/>
          <p:cNvSpPr/>
          <p:nvPr/>
        </p:nvSpPr>
        <p:spPr>
          <a:xfrm>
            <a:off x="4434840" y="3694176"/>
            <a:ext cx="3319272" cy="1874519"/>
          </a:xfrm>
          <a:prstGeom prst="roundRect">
            <a:avLst/>
          </a:prstGeom>
          <a:solidFill>
            <a:srgbClr val="F4F7F9"/>
          </a:solidFill>
          <a:ln w="12700">
            <a:solidFill>
              <a:srgbClr val="B9CED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5" name="Rounded Rectangle 24"/>
          <p:cNvSpPr/>
          <p:nvPr/>
        </p:nvSpPr>
        <p:spPr>
          <a:xfrm>
            <a:off x="4434840" y="3694176"/>
            <a:ext cx="3319272" cy="566928"/>
          </a:xfrm>
          <a:prstGeom prst="roundRect">
            <a:avLst/>
          </a:prstGeom>
          <a:solidFill>
            <a:srgbClr val="1B2A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6" name="Rectangle 25"/>
          <p:cNvSpPr/>
          <p:nvPr/>
        </p:nvSpPr>
        <p:spPr>
          <a:xfrm>
            <a:off x="4434840" y="3977640"/>
            <a:ext cx="3319272" cy="283464"/>
          </a:xfrm>
          <a:prstGeom prst="rect">
            <a:avLst/>
          </a:prstGeom>
          <a:solidFill>
            <a:srgbClr val="1B2A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7" name="TextBox 26"/>
          <p:cNvSpPr txBox="1"/>
          <p:nvPr/>
        </p:nvSpPr>
        <p:spPr>
          <a:xfrm>
            <a:off x="4434840" y="3694176"/>
            <a:ext cx="3319272" cy="566928"/>
          </a:xfrm>
          <a:prstGeom prst="rect">
            <a:avLst/>
          </a:prstGeom>
          <a:noFill/>
        </p:spPr>
        <p:txBody>
          <a:bodyPr wrap="square" lIns="219456" tIns="0" rIns="219456" bIns="0" anchor="ctr">
            <a:spAutoFit/>
          </a:bodyPr>
          <a:lstStyle/>
          <a:p>
            <a:pPr algn="l">
              <a:spcBef>
                <a:spcPts val="0"/>
              </a:spcBef>
              <a:spcAft>
                <a:spcPts val="0"/>
              </a:spcAft>
            </a:pPr>
            <a:r>
              <a:rPr sz="1100" b="1">
                <a:solidFill>
                  <a:srgbClr val="FFFFFF"/>
                </a:solidFill>
                <a:latin typeface="Trebuchet MS"/>
              </a:rPr>
              <a:t>COMPLIANCE MODEL</a:t>
            </a:r>
          </a:p>
        </p:txBody>
      </p:sp>
      <p:sp>
        <p:nvSpPr>
          <p:cNvPr id="28" name="TextBox 27"/>
          <p:cNvSpPr txBox="1"/>
          <p:nvPr/>
        </p:nvSpPr>
        <p:spPr>
          <a:xfrm>
            <a:off x="4434840" y="4407408"/>
            <a:ext cx="3319272" cy="538609"/>
          </a:xfrm>
          <a:prstGeom prst="rect">
            <a:avLst/>
          </a:prstGeom>
          <a:noFill/>
        </p:spPr>
        <p:txBody>
          <a:bodyPr wrap="square" lIns="219456" tIns="0" rIns="219456" bIns="0" anchor="t">
            <a:spAutoFit/>
          </a:bodyPr>
          <a:lstStyle/>
          <a:p>
            <a:pPr algn="l">
              <a:spcBef>
                <a:spcPts val="0"/>
              </a:spcBef>
              <a:spcAft>
                <a:spcPts val="600"/>
              </a:spcAft>
            </a:pPr>
            <a:r>
              <a:rPr sz="1700" b="1" dirty="0">
                <a:solidFill>
                  <a:srgbClr val="1B2A4A"/>
                </a:solidFill>
                <a:latin typeface="Trebuchet MS"/>
              </a:rPr>
              <a:t>Code compliance</a:t>
            </a:r>
          </a:p>
          <a:p>
            <a:pPr>
              <a:spcAft>
                <a:spcPts val="0"/>
              </a:spcAft>
            </a:pPr>
            <a:r>
              <a:rPr sz="1300" i="1" dirty="0">
                <a:solidFill>
                  <a:srgbClr val="6B7B78"/>
                </a:solidFill>
                <a:latin typeface="Calibri"/>
              </a:rPr>
              <a:t>Does it pass Title 24?</a:t>
            </a:r>
          </a:p>
        </p:txBody>
      </p:sp>
      <p:sp>
        <p:nvSpPr>
          <p:cNvPr id="29" name="Rounded Rectangle 28"/>
          <p:cNvSpPr/>
          <p:nvPr/>
        </p:nvSpPr>
        <p:spPr>
          <a:xfrm>
            <a:off x="8028431" y="3694176"/>
            <a:ext cx="3319272" cy="1874519"/>
          </a:xfrm>
          <a:prstGeom prst="roundRect">
            <a:avLst/>
          </a:prstGeom>
          <a:solidFill>
            <a:srgbClr val="F4F7F9"/>
          </a:solidFill>
          <a:ln w="12700">
            <a:solidFill>
              <a:srgbClr val="B9CED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0" name="Rounded Rectangle 29"/>
          <p:cNvSpPr/>
          <p:nvPr/>
        </p:nvSpPr>
        <p:spPr>
          <a:xfrm>
            <a:off x="8028431" y="3694176"/>
            <a:ext cx="3319272" cy="566928"/>
          </a:xfrm>
          <a:prstGeom prst="roundRect">
            <a:avLst/>
          </a:prstGeom>
          <a:solidFill>
            <a:srgbClr val="1B2A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1" name="Rectangle 30"/>
          <p:cNvSpPr/>
          <p:nvPr/>
        </p:nvSpPr>
        <p:spPr>
          <a:xfrm>
            <a:off x="8028431" y="3977640"/>
            <a:ext cx="3319272" cy="283464"/>
          </a:xfrm>
          <a:prstGeom prst="rect">
            <a:avLst/>
          </a:prstGeom>
          <a:solidFill>
            <a:srgbClr val="1B2A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2" name="TextBox 31"/>
          <p:cNvSpPr txBox="1"/>
          <p:nvPr/>
        </p:nvSpPr>
        <p:spPr>
          <a:xfrm>
            <a:off x="8028431" y="3694176"/>
            <a:ext cx="3319272" cy="566928"/>
          </a:xfrm>
          <a:prstGeom prst="rect">
            <a:avLst/>
          </a:prstGeom>
          <a:noFill/>
        </p:spPr>
        <p:txBody>
          <a:bodyPr wrap="square" lIns="219456" tIns="0" rIns="219456" bIns="0" anchor="ctr">
            <a:spAutoFit/>
          </a:bodyPr>
          <a:lstStyle/>
          <a:p>
            <a:pPr algn="l">
              <a:spcBef>
                <a:spcPts val="0"/>
              </a:spcBef>
              <a:spcAft>
                <a:spcPts val="0"/>
              </a:spcAft>
            </a:pPr>
            <a:r>
              <a:rPr sz="1100" b="1">
                <a:solidFill>
                  <a:srgbClr val="FFFFFF"/>
                </a:solidFill>
                <a:latin typeface="Trebuchet MS"/>
              </a:rPr>
              <a:t>CALIBRATED MODEL</a:t>
            </a:r>
          </a:p>
        </p:txBody>
      </p:sp>
      <p:sp>
        <p:nvSpPr>
          <p:cNvPr id="33" name="TextBox 32"/>
          <p:cNvSpPr txBox="1"/>
          <p:nvPr/>
        </p:nvSpPr>
        <p:spPr>
          <a:xfrm>
            <a:off x="8028431" y="4407408"/>
            <a:ext cx="3319272" cy="1051560"/>
          </a:xfrm>
          <a:prstGeom prst="rect">
            <a:avLst/>
          </a:prstGeom>
          <a:noFill/>
        </p:spPr>
        <p:txBody>
          <a:bodyPr wrap="square" lIns="219456" tIns="0" rIns="219456" bIns="0" anchor="t">
            <a:spAutoFit/>
          </a:bodyPr>
          <a:lstStyle/>
          <a:p>
            <a:pPr algn="l">
              <a:spcBef>
                <a:spcPts val="0"/>
              </a:spcBef>
              <a:spcAft>
                <a:spcPts val="600"/>
              </a:spcAft>
            </a:pPr>
            <a:r>
              <a:rPr sz="1700" b="1">
                <a:solidFill>
                  <a:srgbClr val="1B2A4A"/>
                </a:solidFill>
                <a:latin typeface="Trebuchet MS"/>
              </a:rPr>
              <a:t>Operational performance</a:t>
            </a:r>
          </a:p>
          <a:p>
            <a:pPr>
              <a:spcAft>
                <a:spcPts val="0"/>
              </a:spcAft>
            </a:pPr>
            <a:r>
              <a:rPr sz="1300" i="1">
                <a:solidFill>
                  <a:srgbClr val="6B7B78"/>
                </a:solidFill>
                <a:latin typeface="Calibri"/>
              </a:rPr>
              <a:t>Does it match the meter?</a:t>
            </a:r>
          </a:p>
        </p:txBody>
      </p:sp>
      <p:sp>
        <p:nvSpPr>
          <p:cNvPr id="37" name="Title 1">
            <a:extLst>
              <a:ext uri="{FF2B5EF4-FFF2-40B4-BE49-F238E27FC236}">
                <a16:creationId xmlns:a16="http://schemas.microsoft.com/office/drawing/2014/main" id="{EFD4B0BA-F2F3-84C4-37AA-A684C5C4EA63}"/>
              </a:ext>
            </a:extLst>
          </p:cNvPr>
          <p:cNvSpPr txBox="1">
            <a:spLocks/>
          </p:cNvSpPr>
          <p:nvPr/>
        </p:nvSpPr>
        <p:spPr>
          <a:xfrm>
            <a:off x="838199" y="135444"/>
            <a:ext cx="9786257" cy="729577"/>
          </a:xfrm>
          <a:prstGeom prst="rect">
            <a:avLst/>
          </a:prstGeom>
        </p:spPr>
        <p:txBody>
          <a:bodyPr>
            <a:normAutofit/>
          </a:bodyPr>
          <a:lstStyle>
            <a:lvl1pPr algn="l" defTabSz="914400" rtl="0" eaLnBrk="1" latinLnBrk="0" hangingPunct="1">
              <a:lnSpc>
                <a:spcPct val="90000"/>
              </a:lnSpc>
              <a:spcBef>
                <a:spcPct val="0"/>
              </a:spcBef>
              <a:buNone/>
              <a:defRPr sz="3600" kern="1200">
                <a:solidFill>
                  <a:schemeClr val="bg1"/>
                </a:solidFill>
                <a:latin typeface="+mj-lt"/>
                <a:ea typeface="Open Sans" panose="020B0606030504020204" pitchFamily="34" charset="0"/>
                <a:cs typeface="Open Sans" panose="020B0606030504020204" pitchFamily="34" charset="0"/>
              </a:defRPr>
            </a:lvl1pPr>
          </a:lstStyle>
          <a:p>
            <a:r>
              <a:rPr lang="en-US" dirty="0"/>
              <a:t>Match the tool to the question</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3"/>
          <p:cNvSpPr/>
          <p:nvPr/>
        </p:nvSpPr>
        <p:spPr>
          <a:xfrm>
            <a:off x="609600" y="959792"/>
            <a:ext cx="10972800" cy="426720"/>
          </a:xfrm>
          <a:prstGeom prst="rect">
            <a:avLst/>
          </a:prstGeom>
          <a:noFill/>
          <a:ln/>
        </p:spPr>
        <p:txBody>
          <a:bodyPr wrap="square" lIns="0" tIns="0" rIns="0" bIns="0" rtlCol="0" anchor="ctr"/>
          <a:lstStyle/>
          <a:p>
            <a:r>
              <a:rPr lang="en-US" sz="1733">
                <a:solidFill>
                  <a:srgbClr val="6B7B78"/>
                </a:solidFill>
                <a:latin typeface="Calibri" pitchFamily="34" charset="0"/>
                <a:ea typeface="Calibri" pitchFamily="34" charset="-122"/>
                <a:cs typeface="Calibri" pitchFamily="34" charset="-120"/>
              </a:rPr>
              <a:t>Three categories of tools predominantly used by working energy modelers.</a:t>
            </a:r>
            <a:endParaRPr lang="en-US" sz="1733"/>
          </a:p>
        </p:txBody>
      </p:sp>
      <p:grpSp>
        <p:nvGrpSpPr>
          <p:cNvPr id="28" name="Group 27">
            <a:extLst>
              <a:ext uri="{FF2B5EF4-FFF2-40B4-BE49-F238E27FC236}">
                <a16:creationId xmlns:a16="http://schemas.microsoft.com/office/drawing/2014/main" id="{F95E230C-9C06-9A25-EF21-4673F9F16889}"/>
              </a:ext>
            </a:extLst>
          </p:cNvPr>
          <p:cNvGrpSpPr/>
          <p:nvPr/>
        </p:nvGrpSpPr>
        <p:grpSpPr>
          <a:xfrm>
            <a:off x="609600" y="1854021"/>
            <a:ext cx="3210212" cy="1662614"/>
            <a:chOff x="1282272" y="2725632"/>
            <a:chExt cx="2741088" cy="1419648"/>
          </a:xfrm>
        </p:grpSpPr>
        <p:sp>
          <p:nvSpPr>
            <p:cNvPr id="7" name="Shape 4"/>
            <p:cNvSpPr/>
            <p:nvPr/>
          </p:nvSpPr>
          <p:spPr>
            <a:xfrm>
              <a:off x="1282272" y="2774736"/>
              <a:ext cx="2741088" cy="1370544"/>
            </a:xfrm>
            <a:prstGeom prst="rect">
              <a:avLst/>
            </a:prstGeom>
            <a:solidFill>
              <a:srgbClr val="E8F5F2"/>
            </a:solidFill>
            <a:ln/>
            <a:effectLst>
              <a:outerShdw blurRad="38100" dist="12700" dir="8100000" algn="bl" rotWithShape="0">
                <a:srgbClr val="000000">
                  <a:alpha val="6000"/>
                </a:srgbClr>
              </a:outerShdw>
            </a:effectLst>
          </p:spPr>
          <p:txBody>
            <a:bodyPr/>
            <a:lstStyle/>
            <a:p>
              <a:endParaRPr lang="en-US" sz="2400"/>
            </a:p>
          </p:txBody>
        </p:sp>
        <p:sp>
          <p:nvSpPr>
            <p:cNvPr id="8" name="Shape 5"/>
            <p:cNvSpPr/>
            <p:nvPr/>
          </p:nvSpPr>
          <p:spPr>
            <a:xfrm>
              <a:off x="1282272" y="2725632"/>
              <a:ext cx="2741088" cy="48948"/>
            </a:xfrm>
            <a:prstGeom prst="rect">
              <a:avLst/>
            </a:prstGeom>
            <a:solidFill>
              <a:srgbClr val="0D6B5E"/>
            </a:solidFill>
            <a:ln/>
          </p:spPr>
          <p:txBody>
            <a:bodyPr/>
            <a:lstStyle/>
            <a:p>
              <a:endParaRPr lang="en-US" sz="2400"/>
            </a:p>
          </p:txBody>
        </p:sp>
        <p:sp>
          <p:nvSpPr>
            <p:cNvPr id="9" name="Text 6"/>
            <p:cNvSpPr/>
            <p:nvPr/>
          </p:nvSpPr>
          <p:spPr>
            <a:xfrm>
              <a:off x="1393080" y="2840196"/>
              <a:ext cx="2447400" cy="293688"/>
            </a:xfrm>
            <a:prstGeom prst="rect">
              <a:avLst/>
            </a:prstGeom>
            <a:noFill/>
            <a:ln/>
          </p:spPr>
          <p:txBody>
            <a:bodyPr wrap="square" lIns="0" tIns="0" rIns="0" bIns="0" rtlCol="0" anchor="ctr"/>
            <a:lstStyle/>
            <a:p>
              <a:r>
                <a:rPr lang="en-US" sz="1733" b="1">
                  <a:solidFill>
                    <a:srgbClr val="1B2A4A"/>
                  </a:solidFill>
                  <a:latin typeface="Trebuchet MS" pitchFamily="34" charset="0"/>
                  <a:ea typeface="Trebuchet MS" pitchFamily="34" charset="-122"/>
                  <a:cs typeface="Trebuchet MS" pitchFamily="34" charset="-120"/>
                </a:rPr>
                <a:t>Code Compliance (CA)</a:t>
              </a:r>
              <a:endParaRPr lang="en-US" sz="1733"/>
            </a:p>
          </p:txBody>
        </p:sp>
        <p:sp>
          <p:nvSpPr>
            <p:cNvPr id="10" name="Text 7"/>
            <p:cNvSpPr/>
            <p:nvPr/>
          </p:nvSpPr>
          <p:spPr>
            <a:xfrm>
              <a:off x="1393080" y="3216168"/>
              <a:ext cx="2447400" cy="685272"/>
            </a:xfrm>
            <a:prstGeom prst="rect">
              <a:avLst/>
            </a:prstGeom>
            <a:noFill/>
            <a:ln/>
          </p:spPr>
          <p:txBody>
            <a:bodyPr wrap="square" lIns="0" tIns="0" rIns="0" bIns="0" rtlCol="0" anchor="ctr"/>
            <a:lstStyle/>
            <a:p>
              <a:r>
                <a:rPr lang="en-US" sz="1467">
                  <a:solidFill>
                    <a:srgbClr val="1C2B2A"/>
                  </a:solidFill>
                  <a:latin typeface="Calibri" pitchFamily="34" charset="0"/>
                  <a:ea typeface="Calibri" pitchFamily="34" charset="-122"/>
                  <a:cs typeface="Calibri" pitchFamily="34" charset="-120"/>
                </a:rPr>
                <a:t>EnergyPro, CBECC, IES-VE</a:t>
              </a:r>
              <a:endParaRPr lang="en-US" sz="1467"/>
            </a:p>
          </p:txBody>
        </p:sp>
      </p:grpSp>
      <p:grpSp>
        <p:nvGrpSpPr>
          <p:cNvPr id="29" name="Group 28">
            <a:extLst>
              <a:ext uri="{FF2B5EF4-FFF2-40B4-BE49-F238E27FC236}">
                <a16:creationId xmlns:a16="http://schemas.microsoft.com/office/drawing/2014/main" id="{8F04CFC9-90C3-CC9D-F903-DFEBD40F04D6}"/>
              </a:ext>
            </a:extLst>
          </p:cNvPr>
          <p:cNvGrpSpPr/>
          <p:nvPr/>
        </p:nvGrpSpPr>
        <p:grpSpPr>
          <a:xfrm>
            <a:off x="4319300" y="1854021"/>
            <a:ext cx="3210212" cy="1662614"/>
            <a:chOff x="5061792" y="2725632"/>
            <a:chExt cx="2741088" cy="1419648"/>
          </a:xfrm>
        </p:grpSpPr>
        <p:sp>
          <p:nvSpPr>
            <p:cNvPr id="11" name="Shape 8"/>
            <p:cNvSpPr/>
            <p:nvPr/>
          </p:nvSpPr>
          <p:spPr>
            <a:xfrm>
              <a:off x="5061792" y="2774736"/>
              <a:ext cx="2741088" cy="1370544"/>
            </a:xfrm>
            <a:prstGeom prst="rect">
              <a:avLst/>
            </a:prstGeom>
            <a:solidFill>
              <a:srgbClr val="FFF8E1"/>
            </a:solidFill>
            <a:ln/>
            <a:effectLst>
              <a:outerShdw blurRad="38100" dist="12700" dir="8100000" algn="bl" rotWithShape="0">
                <a:srgbClr val="000000">
                  <a:alpha val="6000"/>
                </a:srgbClr>
              </a:outerShdw>
            </a:effectLst>
          </p:spPr>
          <p:txBody>
            <a:bodyPr/>
            <a:lstStyle/>
            <a:p>
              <a:endParaRPr lang="en-US" sz="2400"/>
            </a:p>
          </p:txBody>
        </p:sp>
        <p:sp>
          <p:nvSpPr>
            <p:cNvPr id="12" name="Shape 9"/>
            <p:cNvSpPr/>
            <p:nvPr/>
          </p:nvSpPr>
          <p:spPr>
            <a:xfrm>
              <a:off x="5061792" y="2725632"/>
              <a:ext cx="2741088" cy="48948"/>
            </a:xfrm>
            <a:prstGeom prst="rect">
              <a:avLst/>
            </a:prstGeom>
            <a:solidFill>
              <a:srgbClr val="0D6B5E"/>
            </a:solidFill>
            <a:ln/>
          </p:spPr>
          <p:txBody>
            <a:bodyPr/>
            <a:lstStyle/>
            <a:p>
              <a:endParaRPr lang="en-US" sz="2400"/>
            </a:p>
          </p:txBody>
        </p:sp>
        <p:sp>
          <p:nvSpPr>
            <p:cNvPr id="13" name="Text 10"/>
            <p:cNvSpPr/>
            <p:nvPr/>
          </p:nvSpPr>
          <p:spPr>
            <a:xfrm>
              <a:off x="5172600" y="2840196"/>
              <a:ext cx="2447400" cy="293688"/>
            </a:xfrm>
            <a:prstGeom prst="rect">
              <a:avLst/>
            </a:prstGeom>
            <a:noFill/>
            <a:ln/>
          </p:spPr>
          <p:txBody>
            <a:bodyPr wrap="square" lIns="0" tIns="0" rIns="0" bIns="0" rtlCol="0" anchor="ctr"/>
            <a:lstStyle/>
            <a:p>
              <a:r>
                <a:rPr lang="en-US" sz="1733" b="1">
                  <a:solidFill>
                    <a:srgbClr val="1B2A4A"/>
                  </a:solidFill>
                  <a:latin typeface="Trebuchet MS" pitchFamily="34" charset="0"/>
                  <a:ea typeface="Trebuchet MS" pitchFamily="34" charset="-122"/>
                  <a:cs typeface="Trebuchet MS" pitchFamily="34" charset="-120"/>
                </a:rPr>
                <a:t>Whole-Building</a:t>
              </a:r>
              <a:endParaRPr lang="en-US" sz="1733"/>
            </a:p>
          </p:txBody>
        </p:sp>
        <p:sp>
          <p:nvSpPr>
            <p:cNvPr id="14" name="Text 11"/>
            <p:cNvSpPr/>
            <p:nvPr/>
          </p:nvSpPr>
          <p:spPr>
            <a:xfrm>
              <a:off x="5172600" y="3216168"/>
              <a:ext cx="2447400" cy="685272"/>
            </a:xfrm>
            <a:prstGeom prst="rect">
              <a:avLst/>
            </a:prstGeom>
            <a:noFill/>
            <a:ln/>
          </p:spPr>
          <p:txBody>
            <a:bodyPr wrap="square" lIns="0" tIns="0" rIns="0" bIns="0" rtlCol="0" anchor="ctr"/>
            <a:lstStyle/>
            <a:p>
              <a:r>
                <a:rPr lang="en-US" sz="1467">
                  <a:solidFill>
                    <a:srgbClr val="1C2B2A"/>
                  </a:solidFill>
                  <a:latin typeface="Calibri" pitchFamily="34" charset="0"/>
                  <a:ea typeface="Calibri" pitchFamily="34" charset="-122"/>
                  <a:cs typeface="Calibri" pitchFamily="34" charset="-120"/>
                </a:rPr>
                <a:t>EnergyPlus, OpenStudio, IES VE, </a:t>
              </a:r>
              <a:r>
                <a:rPr lang="en-US" sz="1467" err="1">
                  <a:solidFill>
                    <a:srgbClr val="1C2B2A"/>
                  </a:solidFill>
                  <a:latin typeface="Calibri" pitchFamily="34" charset="0"/>
                  <a:ea typeface="Calibri" pitchFamily="34" charset="-122"/>
                  <a:cs typeface="Calibri" pitchFamily="34" charset="-120"/>
                </a:rPr>
                <a:t>DesignBuilder</a:t>
              </a:r>
              <a:r>
                <a:rPr lang="en-US" sz="1467">
                  <a:solidFill>
                    <a:srgbClr val="1C2B2A"/>
                  </a:solidFill>
                  <a:latin typeface="Calibri" pitchFamily="34" charset="0"/>
                  <a:ea typeface="Calibri" pitchFamily="34" charset="-122"/>
                  <a:cs typeface="Calibri" pitchFamily="34" charset="-120"/>
                </a:rPr>
                <a:t>, …</a:t>
              </a:r>
              <a:endParaRPr lang="en-US" sz="1467"/>
            </a:p>
          </p:txBody>
        </p:sp>
      </p:grpSp>
      <p:grpSp>
        <p:nvGrpSpPr>
          <p:cNvPr id="31" name="Group 30">
            <a:extLst>
              <a:ext uri="{FF2B5EF4-FFF2-40B4-BE49-F238E27FC236}">
                <a16:creationId xmlns:a16="http://schemas.microsoft.com/office/drawing/2014/main" id="{96F9F876-C2D9-2D4D-A171-FD318E2BC902}"/>
              </a:ext>
            </a:extLst>
          </p:cNvPr>
          <p:cNvGrpSpPr/>
          <p:nvPr/>
        </p:nvGrpSpPr>
        <p:grpSpPr>
          <a:xfrm>
            <a:off x="8029000" y="1879388"/>
            <a:ext cx="3210212" cy="1649421"/>
            <a:chOff x="2745312" y="4748577"/>
            <a:chExt cx="2741088" cy="1408383"/>
          </a:xfrm>
        </p:grpSpPr>
        <p:sp>
          <p:nvSpPr>
            <p:cNvPr id="19" name="Shape 16"/>
            <p:cNvSpPr/>
            <p:nvPr/>
          </p:nvSpPr>
          <p:spPr>
            <a:xfrm>
              <a:off x="2745312" y="4786416"/>
              <a:ext cx="2741088" cy="1370544"/>
            </a:xfrm>
            <a:prstGeom prst="rect">
              <a:avLst/>
            </a:prstGeom>
            <a:solidFill>
              <a:srgbClr val="FBE9E7"/>
            </a:solidFill>
            <a:ln/>
            <a:effectLst>
              <a:outerShdw blurRad="38100" dist="12700" dir="8100000" algn="bl" rotWithShape="0">
                <a:srgbClr val="000000">
                  <a:alpha val="6000"/>
                </a:srgbClr>
              </a:outerShdw>
            </a:effectLst>
          </p:spPr>
          <p:txBody>
            <a:bodyPr/>
            <a:lstStyle/>
            <a:p>
              <a:endParaRPr lang="en-US" sz="2400"/>
            </a:p>
          </p:txBody>
        </p:sp>
        <p:sp>
          <p:nvSpPr>
            <p:cNvPr id="20" name="Shape 17"/>
            <p:cNvSpPr/>
            <p:nvPr/>
          </p:nvSpPr>
          <p:spPr>
            <a:xfrm>
              <a:off x="2745312" y="4748577"/>
              <a:ext cx="2741088" cy="48948"/>
            </a:xfrm>
            <a:prstGeom prst="rect">
              <a:avLst/>
            </a:prstGeom>
            <a:solidFill>
              <a:srgbClr val="0D6B5E"/>
            </a:solidFill>
            <a:ln/>
          </p:spPr>
          <p:txBody>
            <a:bodyPr/>
            <a:lstStyle/>
            <a:p>
              <a:endParaRPr lang="en-US" sz="2400"/>
            </a:p>
          </p:txBody>
        </p:sp>
        <p:sp>
          <p:nvSpPr>
            <p:cNvPr id="21" name="Text 18"/>
            <p:cNvSpPr/>
            <p:nvPr/>
          </p:nvSpPr>
          <p:spPr>
            <a:xfrm>
              <a:off x="2856120" y="4860288"/>
              <a:ext cx="2447400" cy="293688"/>
            </a:xfrm>
            <a:prstGeom prst="rect">
              <a:avLst/>
            </a:prstGeom>
            <a:noFill/>
            <a:ln/>
          </p:spPr>
          <p:txBody>
            <a:bodyPr wrap="square" lIns="0" tIns="0" rIns="0" bIns="0" rtlCol="0" anchor="ctr"/>
            <a:lstStyle/>
            <a:p>
              <a:r>
                <a:rPr lang="en-US" sz="1733" b="1">
                  <a:solidFill>
                    <a:srgbClr val="1B2A4A"/>
                  </a:solidFill>
                  <a:latin typeface="Trebuchet MS" pitchFamily="34" charset="0"/>
                  <a:ea typeface="Trebuchet MS" pitchFamily="34" charset="-122"/>
                  <a:cs typeface="Trebuchet MS" pitchFamily="34" charset="-120"/>
                </a:rPr>
                <a:t>Daylight &amp; Comfort</a:t>
              </a:r>
              <a:endParaRPr lang="en-US" sz="1733"/>
            </a:p>
          </p:txBody>
        </p:sp>
        <p:sp>
          <p:nvSpPr>
            <p:cNvPr id="22" name="Text 19"/>
            <p:cNvSpPr/>
            <p:nvPr/>
          </p:nvSpPr>
          <p:spPr>
            <a:xfrm>
              <a:off x="2856120" y="5227848"/>
              <a:ext cx="2447400" cy="685272"/>
            </a:xfrm>
            <a:prstGeom prst="rect">
              <a:avLst/>
            </a:prstGeom>
            <a:noFill/>
            <a:ln/>
          </p:spPr>
          <p:txBody>
            <a:bodyPr wrap="square" lIns="0" tIns="0" rIns="0" bIns="0" rtlCol="0" anchor="ctr"/>
            <a:lstStyle/>
            <a:p>
              <a:r>
                <a:rPr lang="en-US" sz="1467">
                  <a:solidFill>
                    <a:srgbClr val="1C2B2A"/>
                  </a:solidFill>
                  <a:latin typeface="Calibri" pitchFamily="34" charset="0"/>
                  <a:ea typeface="Calibri" pitchFamily="34" charset="-122"/>
                  <a:cs typeface="Calibri" pitchFamily="34" charset="-120"/>
                </a:rPr>
                <a:t>Radiance, ClimateStudio, Honeybee</a:t>
              </a:r>
              <a:endParaRPr lang="en-US" sz="1467"/>
            </a:p>
          </p:txBody>
        </p:sp>
      </p:grpSp>
      <p:pic>
        <p:nvPicPr>
          <p:cNvPr id="27" name="Picture 26">
            <a:extLst>
              <a:ext uri="{FF2B5EF4-FFF2-40B4-BE49-F238E27FC236}">
                <a16:creationId xmlns:a16="http://schemas.microsoft.com/office/drawing/2014/main" id="{AC7A5EA6-7431-E324-399A-A2E8151EA79F}"/>
              </a:ext>
            </a:extLst>
          </p:cNvPr>
          <p:cNvPicPr>
            <a:picLocks noChangeAspect="1"/>
          </p:cNvPicPr>
          <p:nvPr/>
        </p:nvPicPr>
        <p:blipFill>
          <a:blip r:embed="rId3"/>
          <a:srcRect l="6521" t="34244"/>
          <a:stretch>
            <a:fillRect/>
          </a:stretch>
        </p:blipFill>
        <p:spPr>
          <a:xfrm>
            <a:off x="4321478" y="4115839"/>
            <a:ext cx="3208034" cy="1541180"/>
          </a:xfrm>
          <a:prstGeom prst="rect">
            <a:avLst/>
          </a:prstGeom>
        </p:spPr>
      </p:pic>
      <p:pic>
        <p:nvPicPr>
          <p:cNvPr id="33" name="Picture 32">
            <a:extLst>
              <a:ext uri="{FF2B5EF4-FFF2-40B4-BE49-F238E27FC236}">
                <a16:creationId xmlns:a16="http://schemas.microsoft.com/office/drawing/2014/main" id="{5E60C88A-4256-6B93-D431-18EA7B9A677A}"/>
              </a:ext>
            </a:extLst>
          </p:cNvPr>
          <p:cNvPicPr>
            <a:picLocks noChangeAspect="1"/>
          </p:cNvPicPr>
          <p:nvPr/>
        </p:nvPicPr>
        <p:blipFill>
          <a:blip r:embed="rId4"/>
          <a:stretch>
            <a:fillRect/>
          </a:stretch>
        </p:blipFill>
        <p:spPr>
          <a:xfrm rot="10800000">
            <a:off x="8099441" y="3634505"/>
            <a:ext cx="2848648" cy="2356345"/>
          </a:xfrm>
          <a:prstGeom prst="rect">
            <a:avLst/>
          </a:prstGeom>
        </p:spPr>
      </p:pic>
      <p:pic>
        <p:nvPicPr>
          <p:cNvPr id="36" name="Picture 35">
            <a:extLst>
              <a:ext uri="{FF2B5EF4-FFF2-40B4-BE49-F238E27FC236}">
                <a16:creationId xmlns:a16="http://schemas.microsoft.com/office/drawing/2014/main" id="{05DA9732-93E5-1A89-8BB0-6A835099C855}"/>
              </a:ext>
            </a:extLst>
          </p:cNvPr>
          <p:cNvPicPr>
            <a:picLocks noChangeAspect="1"/>
          </p:cNvPicPr>
          <p:nvPr/>
        </p:nvPicPr>
        <p:blipFill>
          <a:blip r:embed="rId5"/>
          <a:stretch>
            <a:fillRect/>
          </a:stretch>
        </p:blipFill>
        <p:spPr>
          <a:xfrm>
            <a:off x="609601" y="3968336"/>
            <a:ext cx="3141948" cy="1688684"/>
          </a:xfrm>
          <a:prstGeom prst="rect">
            <a:avLst/>
          </a:prstGeom>
        </p:spPr>
      </p:pic>
      <p:sp>
        <p:nvSpPr>
          <p:cNvPr id="2" name="Title 1">
            <a:extLst>
              <a:ext uri="{FF2B5EF4-FFF2-40B4-BE49-F238E27FC236}">
                <a16:creationId xmlns:a16="http://schemas.microsoft.com/office/drawing/2014/main" id="{D63BD1EE-3A17-87BD-112D-8EBDC7C283E4}"/>
              </a:ext>
            </a:extLst>
          </p:cNvPr>
          <p:cNvSpPr>
            <a:spLocks noGrp="1"/>
          </p:cNvSpPr>
          <p:nvPr>
            <p:ph type="title"/>
          </p:nvPr>
        </p:nvSpPr>
        <p:spPr>
          <a:xfrm>
            <a:off x="838199" y="135444"/>
            <a:ext cx="9786257" cy="729577"/>
          </a:xfrm>
        </p:spPr>
        <p:txBody>
          <a:bodyPr>
            <a:normAutofit/>
          </a:bodyPr>
          <a:lstStyle/>
          <a:p>
            <a:r>
              <a:rPr lang="en-US"/>
              <a:t>Professional software landscape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5AB68C6-35C7-EB1C-BA86-6814D4E677EB}"/>
              </a:ext>
            </a:extLst>
          </p:cNvPr>
          <p:cNvSpPr>
            <a:spLocks noGrp="1"/>
          </p:cNvSpPr>
          <p:nvPr>
            <p:ph type="sldNum" sz="quarter" idx="12"/>
          </p:nvPr>
        </p:nvSpPr>
        <p:spPr/>
        <p:txBody>
          <a:bodyPr/>
          <a:lstStyle/>
          <a:p>
            <a:fld id="{5E94BA17-8AE8-4651-9FD9-8589E5D42325}" type="slidenum">
              <a:rPr lang="en-US" smtClean="0"/>
              <a:t>49</a:t>
            </a:fld>
            <a:endParaRPr lang="en-US"/>
          </a:p>
        </p:txBody>
      </p:sp>
      <p:sp>
        <p:nvSpPr>
          <p:cNvPr id="2" name="Title 1">
            <a:extLst>
              <a:ext uri="{FF2B5EF4-FFF2-40B4-BE49-F238E27FC236}">
                <a16:creationId xmlns:a16="http://schemas.microsoft.com/office/drawing/2014/main" id="{56912EDC-3961-BFAA-B654-2A19D3CA8533}"/>
              </a:ext>
            </a:extLst>
          </p:cNvPr>
          <p:cNvSpPr>
            <a:spLocks noGrp="1"/>
          </p:cNvSpPr>
          <p:nvPr>
            <p:ph type="title"/>
          </p:nvPr>
        </p:nvSpPr>
        <p:spPr>
          <a:xfrm>
            <a:off x="838200" y="135444"/>
            <a:ext cx="10515600" cy="729577"/>
          </a:xfrm>
        </p:spPr>
        <p:txBody>
          <a:bodyPr>
            <a:normAutofit fontScale="90000"/>
          </a:bodyPr>
          <a:lstStyle/>
          <a:p>
            <a:r>
              <a:rPr lang="en-US"/>
              <a:t>Shoe Box Heat Balance Tool</a:t>
            </a:r>
            <a:br>
              <a:rPr lang="en-US"/>
            </a:br>
            <a:r>
              <a:rPr lang="en-US" sz="2000" b="0"/>
              <a:t>Andrew Marsh Tools: https://drajmarsh.bitbucket.io/</a:t>
            </a:r>
          </a:p>
        </p:txBody>
      </p:sp>
      <p:pic>
        <p:nvPicPr>
          <p:cNvPr id="4" name="box thermal modle example">
            <a:hlinkClick r:id="" action="ppaction://media"/>
            <a:extLst>
              <a:ext uri="{FF2B5EF4-FFF2-40B4-BE49-F238E27FC236}">
                <a16:creationId xmlns:a16="http://schemas.microsoft.com/office/drawing/2014/main" id="{0A4A24DC-5F58-3375-CCF3-0C453324B7F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41744" y="1649708"/>
            <a:ext cx="9086850" cy="4724400"/>
          </a:xfrm>
          <a:prstGeom prst="rect">
            <a:avLst/>
          </a:prstGeom>
        </p:spPr>
      </p:pic>
    </p:spTree>
    <p:extLst>
      <p:ext uri="{BB962C8B-B14F-4D97-AF65-F5344CB8AC3E}">
        <p14:creationId xmlns:p14="http://schemas.microsoft.com/office/powerpoint/2010/main" val="94956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hape 34">
            <a:extLst>
              <a:ext uri="{FF2B5EF4-FFF2-40B4-BE49-F238E27FC236}">
                <a16:creationId xmlns:a16="http://schemas.microsoft.com/office/drawing/2014/main" id="{0DF7CA30-8FAF-43CD-0C9E-8543573711C5}"/>
              </a:ext>
            </a:extLst>
          </p:cNvPr>
          <p:cNvSpPr/>
          <p:nvPr/>
        </p:nvSpPr>
        <p:spPr>
          <a:xfrm>
            <a:off x="419100" y="5119168"/>
            <a:ext cx="11383022" cy="570766"/>
          </a:xfrm>
          <a:prstGeom prst="rect">
            <a:avLst/>
          </a:prstGeom>
          <a:solidFill>
            <a:srgbClr val="FFFFFF"/>
          </a:solidFill>
          <a:ln/>
        </p:spPr>
        <p:txBody>
          <a:bodyPr/>
          <a:lstStyle/>
          <a:p>
            <a:endParaRPr lang="en-US" sz="2400"/>
          </a:p>
        </p:txBody>
      </p:sp>
      <p:sp>
        <p:nvSpPr>
          <p:cNvPr id="25" name="Shape 24">
            <a:extLst>
              <a:ext uri="{FF2B5EF4-FFF2-40B4-BE49-F238E27FC236}">
                <a16:creationId xmlns:a16="http://schemas.microsoft.com/office/drawing/2014/main" id="{6E63288A-A657-A60C-CA61-8FDDF43BADA3}"/>
              </a:ext>
            </a:extLst>
          </p:cNvPr>
          <p:cNvSpPr/>
          <p:nvPr/>
        </p:nvSpPr>
        <p:spPr>
          <a:xfrm>
            <a:off x="389878" y="3749328"/>
            <a:ext cx="11383022" cy="570766"/>
          </a:xfrm>
          <a:prstGeom prst="rect">
            <a:avLst/>
          </a:prstGeom>
          <a:solidFill>
            <a:srgbClr val="FFFFFF"/>
          </a:solidFill>
          <a:ln/>
        </p:spPr>
        <p:txBody>
          <a:bodyPr/>
          <a:lstStyle/>
          <a:p>
            <a:endParaRPr lang="en-US" sz="2400"/>
          </a:p>
        </p:txBody>
      </p:sp>
      <p:sp>
        <p:nvSpPr>
          <p:cNvPr id="5" name="Shape 4">
            <a:extLst>
              <a:ext uri="{FF2B5EF4-FFF2-40B4-BE49-F238E27FC236}">
                <a16:creationId xmlns:a16="http://schemas.microsoft.com/office/drawing/2014/main" id="{4BD21043-05E6-E89C-A17E-FE0CAAF77A8B}"/>
              </a:ext>
            </a:extLst>
          </p:cNvPr>
          <p:cNvSpPr/>
          <p:nvPr/>
        </p:nvSpPr>
        <p:spPr>
          <a:xfrm>
            <a:off x="389878" y="1009650"/>
            <a:ext cx="11383022" cy="570766"/>
          </a:xfrm>
          <a:prstGeom prst="rect">
            <a:avLst/>
          </a:prstGeom>
          <a:solidFill>
            <a:srgbClr val="FFFFFF"/>
          </a:solidFill>
          <a:ln/>
        </p:spPr>
        <p:txBody>
          <a:bodyPr/>
          <a:lstStyle/>
          <a:p>
            <a:endParaRPr lang="en-US" sz="2400"/>
          </a:p>
        </p:txBody>
      </p:sp>
      <p:sp>
        <p:nvSpPr>
          <p:cNvPr id="15" name="Shape 14">
            <a:extLst>
              <a:ext uri="{FF2B5EF4-FFF2-40B4-BE49-F238E27FC236}">
                <a16:creationId xmlns:a16="http://schemas.microsoft.com/office/drawing/2014/main" id="{552A16BF-153C-A2AA-690C-7BB73B8C63E2}"/>
              </a:ext>
            </a:extLst>
          </p:cNvPr>
          <p:cNvSpPr/>
          <p:nvPr/>
        </p:nvSpPr>
        <p:spPr>
          <a:xfrm>
            <a:off x="389878" y="2379489"/>
            <a:ext cx="11383022" cy="570766"/>
          </a:xfrm>
          <a:prstGeom prst="rect">
            <a:avLst/>
          </a:prstGeom>
          <a:solidFill>
            <a:srgbClr val="FFFFFF"/>
          </a:solidFill>
          <a:ln/>
        </p:spPr>
        <p:txBody>
          <a:bodyPr/>
          <a:lstStyle/>
          <a:p>
            <a:endParaRPr lang="en-US" sz="2400"/>
          </a:p>
        </p:txBody>
      </p:sp>
      <p:sp>
        <p:nvSpPr>
          <p:cNvPr id="10" name="Shape 9">
            <a:extLst>
              <a:ext uri="{FF2B5EF4-FFF2-40B4-BE49-F238E27FC236}">
                <a16:creationId xmlns:a16="http://schemas.microsoft.com/office/drawing/2014/main" id="{DFED6AB2-5598-1A52-30E6-2DBFC09DD903}"/>
              </a:ext>
            </a:extLst>
          </p:cNvPr>
          <p:cNvSpPr/>
          <p:nvPr/>
        </p:nvSpPr>
        <p:spPr>
          <a:xfrm>
            <a:off x="389878" y="1694570"/>
            <a:ext cx="11383022" cy="570766"/>
          </a:xfrm>
          <a:prstGeom prst="rect">
            <a:avLst/>
          </a:prstGeom>
          <a:solidFill>
            <a:srgbClr val="E8F5F2"/>
          </a:solidFill>
          <a:ln/>
        </p:spPr>
        <p:txBody>
          <a:bodyPr/>
          <a:lstStyle/>
          <a:p>
            <a:endParaRPr lang="en-US" sz="2400"/>
          </a:p>
        </p:txBody>
      </p:sp>
      <p:sp>
        <p:nvSpPr>
          <p:cNvPr id="20" name="Shape 19">
            <a:extLst>
              <a:ext uri="{FF2B5EF4-FFF2-40B4-BE49-F238E27FC236}">
                <a16:creationId xmlns:a16="http://schemas.microsoft.com/office/drawing/2014/main" id="{07F8F8FE-AB79-B0F3-EF8B-BB543A057DD4}"/>
              </a:ext>
            </a:extLst>
          </p:cNvPr>
          <p:cNvSpPr/>
          <p:nvPr/>
        </p:nvSpPr>
        <p:spPr>
          <a:xfrm>
            <a:off x="389878" y="3064409"/>
            <a:ext cx="11383022" cy="570766"/>
          </a:xfrm>
          <a:prstGeom prst="rect">
            <a:avLst/>
          </a:prstGeom>
          <a:solidFill>
            <a:srgbClr val="E8F5F2"/>
          </a:solidFill>
          <a:ln/>
        </p:spPr>
        <p:txBody>
          <a:bodyPr/>
          <a:lstStyle/>
          <a:p>
            <a:endParaRPr lang="en-US" sz="2400"/>
          </a:p>
        </p:txBody>
      </p:sp>
      <p:sp>
        <p:nvSpPr>
          <p:cNvPr id="30" name="Shape 29">
            <a:extLst>
              <a:ext uri="{FF2B5EF4-FFF2-40B4-BE49-F238E27FC236}">
                <a16:creationId xmlns:a16="http://schemas.microsoft.com/office/drawing/2014/main" id="{32AB11D8-D7A7-88E3-9743-E2C142C1638C}"/>
              </a:ext>
            </a:extLst>
          </p:cNvPr>
          <p:cNvSpPr/>
          <p:nvPr/>
        </p:nvSpPr>
        <p:spPr>
          <a:xfrm>
            <a:off x="389878" y="4434248"/>
            <a:ext cx="11383022" cy="570766"/>
          </a:xfrm>
          <a:prstGeom prst="rect">
            <a:avLst/>
          </a:prstGeom>
          <a:solidFill>
            <a:srgbClr val="E8F5F2"/>
          </a:solidFill>
          <a:ln/>
        </p:spPr>
        <p:txBody>
          <a:bodyPr/>
          <a:lstStyle/>
          <a:p>
            <a:endParaRPr lang="en-US" sz="2400"/>
          </a:p>
        </p:txBody>
      </p:sp>
      <p:sp>
        <p:nvSpPr>
          <p:cNvPr id="53" name="Shape 29">
            <a:extLst>
              <a:ext uri="{FF2B5EF4-FFF2-40B4-BE49-F238E27FC236}">
                <a16:creationId xmlns:a16="http://schemas.microsoft.com/office/drawing/2014/main" id="{EBA8A2C1-7347-A80A-96E1-DEDBF6A8F917}"/>
              </a:ext>
            </a:extLst>
          </p:cNvPr>
          <p:cNvSpPr/>
          <p:nvPr/>
        </p:nvSpPr>
        <p:spPr>
          <a:xfrm>
            <a:off x="389878" y="5799727"/>
            <a:ext cx="11383022" cy="570766"/>
          </a:xfrm>
          <a:prstGeom prst="rect">
            <a:avLst/>
          </a:prstGeom>
          <a:solidFill>
            <a:srgbClr val="E8F5F2"/>
          </a:solidFill>
          <a:ln/>
        </p:spPr>
        <p:txBody>
          <a:bodyPr/>
          <a:lstStyle/>
          <a:p>
            <a:endParaRPr lang="en-US" sz="2400"/>
          </a:p>
        </p:txBody>
      </p:sp>
      <p:sp>
        <p:nvSpPr>
          <p:cNvPr id="4" name="Title 3">
            <a:extLst>
              <a:ext uri="{FF2B5EF4-FFF2-40B4-BE49-F238E27FC236}">
                <a16:creationId xmlns:a16="http://schemas.microsoft.com/office/drawing/2014/main" id="{42AE1425-8F40-DAA6-46E7-03043A23BA92}"/>
              </a:ext>
            </a:extLst>
          </p:cNvPr>
          <p:cNvSpPr>
            <a:spLocks noGrp="1"/>
          </p:cNvSpPr>
          <p:nvPr>
            <p:ph type="title"/>
          </p:nvPr>
        </p:nvSpPr>
        <p:spPr/>
        <p:txBody>
          <a:bodyPr/>
          <a:lstStyle/>
          <a:p>
            <a:r>
              <a:rPr lang="en-US"/>
              <a:t>The Plan</a:t>
            </a:r>
          </a:p>
        </p:txBody>
      </p:sp>
      <p:sp>
        <p:nvSpPr>
          <p:cNvPr id="6" name="Shape 5">
            <a:extLst>
              <a:ext uri="{FF2B5EF4-FFF2-40B4-BE49-F238E27FC236}">
                <a16:creationId xmlns:a16="http://schemas.microsoft.com/office/drawing/2014/main" id="{2F10FADC-0091-1E3E-E15B-112B183D12DB}"/>
              </a:ext>
            </a:extLst>
          </p:cNvPr>
          <p:cNvSpPr/>
          <p:nvPr/>
        </p:nvSpPr>
        <p:spPr>
          <a:xfrm>
            <a:off x="389878" y="1009650"/>
            <a:ext cx="632390" cy="570766"/>
          </a:xfrm>
          <a:prstGeom prst="rect">
            <a:avLst/>
          </a:prstGeom>
          <a:solidFill>
            <a:srgbClr val="0D6B5E"/>
          </a:solidFill>
          <a:ln/>
        </p:spPr>
        <p:txBody>
          <a:bodyPr/>
          <a:lstStyle/>
          <a:p>
            <a:endParaRPr lang="en-US" sz="2400"/>
          </a:p>
        </p:txBody>
      </p:sp>
      <p:sp>
        <p:nvSpPr>
          <p:cNvPr id="7" name="Text 6">
            <a:extLst>
              <a:ext uri="{FF2B5EF4-FFF2-40B4-BE49-F238E27FC236}">
                <a16:creationId xmlns:a16="http://schemas.microsoft.com/office/drawing/2014/main" id="{71339960-49C9-9F61-9A62-2181EE076253}"/>
              </a:ext>
            </a:extLst>
          </p:cNvPr>
          <p:cNvSpPr/>
          <p:nvPr/>
        </p:nvSpPr>
        <p:spPr>
          <a:xfrm>
            <a:off x="389878" y="1009650"/>
            <a:ext cx="632390" cy="570766"/>
          </a:xfrm>
          <a:prstGeom prst="rect">
            <a:avLst/>
          </a:prstGeom>
          <a:noFill/>
          <a:ln/>
        </p:spPr>
        <p:txBody>
          <a:bodyPr wrap="square" lIns="0" tIns="0" rIns="0" bIns="0" rtlCol="0" anchor="ctr"/>
          <a:lstStyle/>
          <a:p>
            <a:pPr marL="0" indent="0" algn="ctr">
              <a:buNone/>
            </a:pPr>
            <a:r>
              <a:rPr lang="en-US" sz="2400" b="1">
                <a:solidFill>
                  <a:srgbClr val="FFFFFF"/>
                </a:solidFill>
                <a:latin typeface="Trebuchet MS" pitchFamily="34" charset="0"/>
                <a:ea typeface="Trebuchet MS" pitchFamily="34" charset="-122"/>
                <a:cs typeface="Trebuchet MS" pitchFamily="34" charset="-120"/>
              </a:rPr>
              <a:t>1</a:t>
            </a:r>
            <a:endParaRPr lang="en-US" sz="2400"/>
          </a:p>
        </p:txBody>
      </p:sp>
      <p:sp>
        <p:nvSpPr>
          <p:cNvPr id="8" name="Text 7">
            <a:extLst>
              <a:ext uri="{FF2B5EF4-FFF2-40B4-BE49-F238E27FC236}">
                <a16:creationId xmlns:a16="http://schemas.microsoft.com/office/drawing/2014/main" id="{5C706E08-8D97-D34B-3B1E-8E755807A76E}"/>
              </a:ext>
            </a:extLst>
          </p:cNvPr>
          <p:cNvSpPr/>
          <p:nvPr/>
        </p:nvSpPr>
        <p:spPr>
          <a:xfrm>
            <a:off x="1211984" y="1009650"/>
            <a:ext cx="4937760" cy="570766"/>
          </a:xfrm>
          <a:prstGeom prst="rect">
            <a:avLst/>
          </a:prstGeom>
          <a:noFill/>
          <a:ln/>
        </p:spPr>
        <p:txBody>
          <a:bodyPr wrap="square" lIns="0" tIns="0" rIns="0" bIns="0" rtlCol="0" anchor="ctr"/>
          <a:lstStyle/>
          <a:p>
            <a:pPr marL="0" indent="0">
              <a:buNone/>
            </a:pPr>
            <a:r>
              <a:rPr lang="en-US" sz="2200" b="1">
                <a:solidFill>
                  <a:srgbClr val="1B2A4A"/>
                </a:solidFill>
                <a:latin typeface="Open Sans" panose="020B0606030504020204" pitchFamily="34" charset="0"/>
                <a:ea typeface="Open Sans" panose="020B0606030504020204" pitchFamily="34" charset="0"/>
                <a:cs typeface="Open Sans" panose="020B0606030504020204" pitchFamily="34" charset="0"/>
              </a:rPr>
              <a:t>Why buildings matter and         what building modeling is</a:t>
            </a:r>
            <a:endParaRPr lang="en-US" sz="2200">
              <a:latin typeface="Open Sans" panose="020B0606030504020204" pitchFamily="34" charset="0"/>
              <a:ea typeface="Open Sans" panose="020B0606030504020204" pitchFamily="34" charset="0"/>
              <a:cs typeface="Open Sans" panose="020B0606030504020204" pitchFamily="34" charset="0"/>
            </a:endParaRPr>
          </a:p>
        </p:txBody>
      </p:sp>
      <p:sp>
        <p:nvSpPr>
          <p:cNvPr id="9" name="Text 8">
            <a:extLst>
              <a:ext uri="{FF2B5EF4-FFF2-40B4-BE49-F238E27FC236}">
                <a16:creationId xmlns:a16="http://schemas.microsoft.com/office/drawing/2014/main" id="{0E7D18ED-9B8A-BBE6-4448-B3A1A9DA65ED}"/>
              </a:ext>
            </a:extLst>
          </p:cNvPr>
          <p:cNvSpPr/>
          <p:nvPr/>
        </p:nvSpPr>
        <p:spPr>
          <a:xfrm>
            <a:off x="6416330" y="1009650"/>
            <a:ext cx="4937760" cy="570766"/>
          </a:xfrm>
          <a:prstGeom prst="rect">
            <a:avLst/>
          </a:prstGeom>
          <a:noFill/>
          <a:ln/>
        </p:spPr>
        <p:txBody>
          <a:bodyPr wrap="square" lIns="0" tIns="0" rIns="0" bIns="0" rtlCol="0" anchor="ctr"/>
          <a:lstStyle/>
          <a:p>
            <a:pPr marL="0" indent="0">
              <a:buNone/>
            </a:pPr>
            <a:r>
              <a:rPr lang="en-US" sz="2200">
                <a:solidFill>
                  <a:srgbClr val="6B7B78"/>
                </a:solidFill>
                <a:latin typeface="Open Sans" panose="020B0606030504020204" pitchFamily="34" charset="0"/>
                <a:ea typeface="Open Sans" panose="020B0606030504020204" pitchFamily="34" charset="0"/>
                <a:cs typeface="Open Sans" panose="020B0606030504020204" pitchFamily="34" charset="0"/>
              </a:rPr>
              <a:t>Energy, money, comfort, climate</a:t>
            </a:r>
            <a:endParaRPr lang="en-US" sz="2200">
              <a:latin typeface="Open Sans" panose="020B0606030504020204" pitchFamily="34" charset="0"/>
              <a:ea typeface="Open Sans" panose="020B0606030504020204" pitchFamily="34" charset="0"/>
              <a:cs typeface="Open Sans" panose="020B0606030504020204" pitchFamily="34" charset="0"/>
            </a:endParaRPr>
          </a:p>
        </p:txBody>
      </p:sp>
      <p:sp>
        <p:nvSpPr>
          <p:cNvPr id="11" name="Shape 10">
            <a:extLst>
              <a:ext uri="{FF2B5EF4-FFF2-40B4-BE49-F238E27FC236}">
                <a16:creationId xmlns:a16="http://schemas.microsoft.com/office/drawing/2014/main" id="{9A221832-93C8-D8E1-DDE8-7FA2E4F2868A}"/>
              </a:ext>
            </a:extLst>
          </p:cNvPr>
          <p:cNvSpPr/>
          <p:nvPr/>
        </p:nvSpPr>
        <p:spPr>
          <a:xfrm>
            <a:off x="389878" y="1694570"/>
            <a:ext cx="632390" cy="570766"/>
          </a:xfrm>
          <a:prstGeom prst="rect">
            <a:avLst/>
          </a:prstGeom>
          <a:solidFill>
            <a:srgbClr val="0D6B5E"/>
          </a:solidFill>
          <a:ln/>
        </p:spPr>
        <p:txBody>
          <a:bodyPr/>
          <a:lstStyle/>
          <a:p>
            <a:endParaRPr lang="en-US" sz="2400"/>
          </a:p>
        </p:txBody>
      </p:sp>
      <p:sp>
        <p:nvSpPr>
          <p:cNvPr id="12" name="Text 11">
            <a:extLst>
              <a:ext uri="{FF2B5EF4-FFF2-40B4-BE49-F238E27FC236}">
                <a16:creationId xmlns:a16="http://schemas.microsoft.com/office/drawing/2014/main" id="{CA03C98D-7C2C-1CA5-92BC-BE8588D1BE22}"/>
              </a:ext>
            </a:extLst>
          </p:cNvPr>
          <p:cNvSpPr/>
          <p:nvPr/>
        </p:nvSpPr>
        <p:spPr>
          <a:xfrm>
            <a:off x="389878" y="1694570"/>
            <a:ext cx="632390" cy="570766"/>
          </a:xfrm>
          <a:prstGeom prst="rect">
            <a:avLst/>
          </a:prstGeom>
          <a:noFill/>
          <a:ln/>
        </p:spPr>
        <p:txBody>
          <a:bodyPr wrap="square" lIns="0" tIns="0" rIns="0" bIns="0" rtlCol="0" anchor="ctr"/>
          <a:lstStyle/>
          <a:p>
            <a:pPr marL="0" indent="0" algn="ctr">
              <a:buNone/>
            </a:pPr>
            <a:r>
              <a:rPr lang="en-US" sz="2400" b="1">
                <a:solidFill>
                  <a:srgbClr val="FFFFFF"/>
                </a:solidFill>
                <a:latin typeface="Trebuchet MS" pitchFamily="34" charset="0"/>
                <a:ea typeface="Trebuchet MS" pitchFamily="34" charset="-122"/>
                <a:cs typeface="Trebuchet MS" pitchFamily="34" charset="-120"/>
              </a:rPr>
              <a:t>2</a:t>
            </a:r>
            <a:endParaRPr lang="en-US" sz="2400"/>
          </a:p>
        </p:txBody>
      </p:sp>
      <p:sp>
        <p:nvSpPr>
          <p:cNvPr id="13" name="Text 12">
            <a:extLst>
              <a:ext uri="{FF2B5EF4-FFF2-40B4-BE49-F238E27FC236}">
                <a16:creationId xmlns:a16="http://schemas.microsoft.com/office/drawing/2014/main" id="{7F1F383D-7791-C80C-512D-9874B487FE91}"/>
              </a:ext>
            </a:extLst>
          </p:cNvPr>
          <p:cNvSpPr/>
          <p:nvPr/>
        </p:nvSpPr>
        <p:spPr>
          <a:xfrm>
            <a:off x="1211984" y="1694570"/>
            <a:ext cx="4937760" cy="570766"/>
          </a:xfrm>
          <a:prstGeom prst="rect">
            <a:avLst/>
          </a:prstGeom>
          <a:noFill/>
          <a:ln/>
        </p:spPr>
        <p:txBody>
          <a:bodyPr wrap="square" lIns="0" tIns="0" rIns="0" bIns="0" rtlCol="0" anchor="ctr"/>
          <a:lstStyle/>
          <a:p>
            <a:pPr marL="0" indent="0">
              <a:buNone/>
            </a:pPr>
            <a:r>
              <a:rPr lang="en-US" sz="2200" b="1">
                <a:solidFill>
                  <a:srgbClr val="1B2A4A"/>
                </a:solidFill>
                <a:latin typeface="Open Sans" panose="020B0606030504020204" pitchFamily="34" charset="0"/>
                <a:ea typeface="Open Sans" panose="020B0606030504020204" pitchFamily="34" charset="0"/>
                <a:cs typeface="Open Sans" panose="020B0606030504020204" pitchFamily="34" charset="0"/>
              </a:rPr>
              <a:t>Why do we use BEM</a:t>
            </a:r>
            <a:endParaRPr lang="en-US" sz="220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 13">
            <a:extLst>
              <a:ext uri="{FF2B5EF4-FFF2-40B4-BE49-F238E27FC236}">
                <a16:creationId xmlns:a16="http://schemas.microsoft.com/office/drawing/2014/main" id="{9FD9AFBF-ACAE-3651-F2BA-CE8B5393D2F3}"/>
              </a:ext>
            </a:extLst>
          </p:cNvPr>
          <p:cNvSpPr/>
          <p:nvPr/>
        </p:nvSpPr>
        <p:spPr>
          <a:xfrm>
            <a:off x="6416330" y="1694570"/>
            <a:ext cx="4937760" cy="570766"/>
          </a:xfrm>
          <a:prstGeom prst="rect">
            <a:avLst/>
          </a:prstGeom>
          <a:noFill/>
          <a:ln/>
        </p:spPr>
        <p:txBody>
          <a:bodyPr wrap="square" lIns="0" tIns="0" rIns="0" bIns="0" rtlCol="0" anchor="ctr"/>
          <a:lstStyle/>
          <a:p>
            <a:pPr marL="0" indent="0">
              <a:buNone/>
            </a:pPr>
            <a:r>
              <a:rPr lang="en-US" sz="2200">
                <a:solidFill>
                  <a:srgbClr val="6B7B78"/>
                </a:solidFill>
                <a:latin typeface="Open Sans" panose="020B0606030504020204" pitchFamily="34" charset="0"/>
                <a:ea typeface="Open Sans" panose="020B0606030504020204" pitchFamily="34" charset="0"/>
                <a:cs typeface="Open Sans" panose="020B0606030504020204" pitchFamily="34" charset="0"/>
              </a:rPr>
              <a:t>The virtual test drive</a:t>
            </a:r>
            <a:endParaRPr lang="en-US" sz="2200">
              <a:latin typeface="Open Sans" panose="020B0606030504020204" pitchFamily="34" charset="0"/>
              <a:ea typeface="Open Sans" panose="020B0606030504020204" pitchFamily="34" charset="0"/>
              <a:cs typeface="Open Sans" panose="020B0606030504020204" pitchFamily="34" charset="0"/>
            </a:endParaRPr>
          </a:p>
        </p:txBody>
      </p:sp>
      <p:sp>
        <p:nvSpPr>
          <p:cNvPr id="16" name="Shape 15">
            <a:extLst>
              <a:ext uri="{FF2B5EF4-FFF2-40B4-BE49-F238E27FC236}">
                <a16:creationId xmlns:a16="http://schemas.microsoft.com/office/drawing/2014/main" id="{CE909902-ECF7-C112-88A3-78F2D64C8F3D}"/>
              </a:ext>
            </a:extLst>
          </p:cNvPr>
          <p:cNvSpPr/>
          <p:nvPr/>
        </p:nvSpPr>
        <p:spPr>
          <a:xfrm>
            <a:off x="389878" y="2379489"/>
            <a:ext cx="632390" cy="570766"/>
          </a:xfrm>
          <a:prstGeom prst="rect">
            <a:avLst/>
          </a:prstGeom>
          <a:solidFill>
            <a:srgbClr val="0D6B5E"/>
          </a:solidFill>
          <a:ln/>
        </p:spPr>
        <p:txBody>
          <a:bodyPr/>
          <a:lstStyle/>
          <a:p>
            <a:endParaRPr lang="en-US" sz="2400"/>
          </a:p>
        </p:txBody>
      </p:sp>
      <p:sp>
        <p:nvSpPr>
          <p:cNvPr id="17" name="Text 16">
            <a:extLst>
              <a:ext uri="{FF2B5EF4-FFF2-40B4-BE49-F238E27FC236}">
                <a16:creationId xmlns:a16="http://schemas.microsoft.com/office/drawing/2014/main" id="{38391892-17AC-4EB3-96A3-FFA6BD3BE341}"/>
              </a:ext>
            </a:extLst>
          </p:cNvPr>
          <p:cNvSpPr/>
          <p:nvPr/>
        </p:nvSpPr>
        <p:spPr>
          <a:xfrm>
            <a:off x="389878" y="2379489"/>
            <a:ext cx="632390" cy="570766"/>
          </a:xfrm>
          <a:prstGeom prst="rect">
            <a:avLst/>
          </a:prstGeom>
          <a:noFill/>
          <a:ln/>
        </p:spPr>
        <p:txBody>
          <a:bodyPr wrap="square" lIns="0" tIns="0" rIns="0" bIns="0" rtlCol="0" anchor="ctr"/>
          <a:lstStyle/>
          <a:p>
            <a:pPr marL="0" indent="0" algn="ctr">
              <a:buNone/>
            </a:pPr>
            <a:r>
              <a:rPr lang="en-US" sz="2400" b="1">
                <a:solidFill>
                  <a:srgbClr val="FFFFFF"/>
                </a:solidFill>
                <a:latin typeface="Trebuchet MS" pitchFamily="34" charset="0"/>
                <a:ea typeface="Trebuchet MS" pitchFamily="34" charset="-122"/>
                <a:cs typeface="Trebuchet MS" pitchFamily="34" charset="-120"/>
              </a:rPr>
              <a:t>3</a:t>
            </a:r>
            <a:endParaRPr lang="en-US" sz="2400"/>
          </a:p>
        </p:txBody>
      </p:sp>
      <p:sp>
        <p:nvSpPr>
          <p:cNvPr id="18" name="Text 17">
            <a:extLst>
              <a:ext uri="{FF2B5EF4-FFF2-40B4-BE49-F238E27FC236}">
                <a16:creationId xmlns:a16="http://schemas.microsoft.com/office/drawing/2014/main" id="{8EC6D88F-FFF1-A2E5-9C5D-78B99A34095D}"/>
              </a:ext>
            </a:extLst>
          </p:cNvPr>
          <p:cNvSpPr/>
          <p:nvPr/>
        </p:nvSpPr>
        <p:spPr>
          <a:xfrm>
            <a:off x="1211984" y="3084885"/>
            <a:ext cx="4937760" cy="570766"/>
          </a:xfrm>
          <a:prstGeom prst="rect">
            <a:avLst/>
          </a:prstGeom>
          <a:noFill/>
          <a:ln/>
        </p:spPr>
        <p:txBody>
          <a:bodyPr wrap="square" lIns="0" tIns="0" rIns="0" bIns="0" rtlCol="0" anchor="ctr"/>
          <a:lstStyle/>
          <a:p>
            <a:pPr marL="0" indent="0">
              <a:buNone/>
            </a:pPr>
            <a:r>
              <a:rPr lang="en-US" sz="2200" b="1">
                <a:solidFill>
                  <a:srgbClr val="1B2A4A"/>
                </a:solidFill>
                <a:latin typeface="Open Sans" panose="020B0606030504020204" pitchFamily="34" charset="0"/>
                <a:ea typeface="Open Sans" panose="020B0606030504020204" pitchFamily="34" charset="0"/>
                <a:cs typeface="Open Sans" panose="020B0606030504020204" pitchFamily="34" charset="0"/>
              </a:rPr>
              <a:t>Codes &amp; standards</a:t>
            </a:r>
            <a:endParaRPr lang="en-US" sz="220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 18">
            <a:extLst>
              <a:ext uri="{FF2B5EF4-FFF2-40B4-BE49-F238E27FC236}">
                <a16:creationId xmlns:a16="http://schemas.microsoft.com/office/drawing/2014/main" id="{3565BF92-07CA-4158-C036-7235212EFD01}"/>
              </a:ext>
            </a:extLst>
          </p:cNvPr>
          <p:cNvSpPr/>
          <p:nvPr/>
        </p:nvSpPr>
        <p:spPr>
          <a:xfrm>
            <a:off x="6416330" y="3084885"/>
            <a:ext cx="4937760" cy="570766"/>
          </a:xfrm>
          <a:prstGeom prst="rect">
            <a:avLst/>
          </a:prstGeom>
          <a:noFill/>
          <a:ln/>
        </p:spPr>
        <p:txBody>
          <a:bodyPr wrap="square" lIns="0" tIns="0" rIns="0" bIns="0" rtlCol="0" anchor="ctr"/>
          <a:lstStyle/>
          <a:p>
            <a:pPr marL="0" indent="0">
              <a:buNone/>
            </a:pPr>
            <a:r>
              <a:rPr lang="en-US" sz="2200">
                <a:solidFill>
                  <a:srgbClr val="6B7B78"/>
                </a:solidFill>
                <a:latin typeface="Open Sans" panose="020B0606030504020204" pitchFamily="34" charset="0"/>
                <a:ea typeface="Open Sans" panose="020B0606030504020204" pitchFamily="34" charset="0"/>
                <a:cs typeface="Open Sans" panose="020B0606030504020204" pitchFamily="34" charset="0"/>
              </a:rPr>
              <a:t>CA codes and the rules of the game</a:t>
            </a:r>
            <a:endParaRPr lang="en-US" sz="2200">
              <a:latin typeface="Open Sans" panose="020B0606030504020204" pitchFamily="34" charset="0"/>
              <a:ea typeface="Open Sans" panose="020B0606030504020204" pitchFamily="34" charset="0"/>
              <a:cs typeface="Open Sans" panose="020B0606030504020204" pitchFamily="34" charset="0"/>
            </a:endParaRPr>
          </a:p>
        </p:txBody>
      </p:sp>
      <p:sp>
        <p:nvSpPr>
          <p:cNvPr id="21" name="Shape 20">
            <a:extLst>
              <a:ext uri="{FF2B5EF4-FFF2-40B4-BE49-F238E27FC236}">
                <a16:creationId xmlns:a16="http://schemas.microsoft.com/office/drawing/2014/main" id="{B843DDE7-1F37-F90D-F18B-9C019A83F7CC}"/>
              </a:ext>
            </a:extLst>
          </p:cNvPr>
          <p:cNvSpPr/>
          <p:nvPr/>
        </p:nvSpPr>
        <p:spPr>
          <a:xfrm>
            <a:off x="389878" y="3064409"/>
            <a:ext cx="632390" cy="570766"/>
          </a:xfrm>
          <a:prstGeom prst="rect">
            <a:avLst/>
          </a:prstGeom>
          <a:solidFill>
            <a:srgbClr val="0D6B5E"/>
          </a:solidFill>
          <a:ln/>
        </p:spPr>
        <p:txBody>
          <a:bodyPr/>
          <a:lstStyle/>
          <a:p>
            <a:endParaRPr lang="en-US" sz="2400"/>
          </a:p>
        </p:txBody>
      </p:sp>
      <p:sp>
        <p:nvSpPr>
          <p:cNvPr id="22" name="Text 21">
            <a:extLst>
              <a:ext uri="{FF2B5EF4-FFF2-40B4-BE49-F238E27FC236}">
                <a16:creationId xmlns:a16="http://schemas.microsoft.com/office/drawing/2014/main" id="{B0A40C01-7B75-AC5A-BC1B-AE7A8893E46A}"/>
              </a:ext>
            </a:extLst>
          </p:cNvPr>
          <p:cNvSpPr/>
          <p:nvPr/>
        </p:nvSpPr>
        <p:spPr>
          <a:xfrm>
            <a:off x="389878" y="3064409"/>
            <a:ext cx="632390" cy="570766"/>
          </a:xfrm>
          <a:prstGeom prst="rect">
            <a:avLst/>
          </a:prstGeom>
          <a:noFill/>
          <a:ln/>
        </p:spPr>
        <p:txBody>
          <a:bodyPr wrap="square" lIns="0" tIns="0" rIns="0" bIns="0" rtlCol="0" anchor="ctr"/>
          <a:lstStyle/>
          <a:p>
            <a:pPr marL="0" indent="0" algn="ctr">
              <a:buNone/>
            </a:pPr>
            <a:r>
              <a:rPr lang="en-US" sz="2400" b="1">
                <a:solidFill>
                  <a:srgbClr val="FFFFFF"/>
                </a:solidFill>
                <a:latin typeface="Trebuchet MS" pitchFamily="34" charset="0"/>
                <a:ea typeface="Trebuchet MS" pitchFamily="34" charset="-122"/>
                <a:cs typeface="Trebuchet MS" pitchFamily="34" charset="-120"/>
              </a:rPr>
              <a:t>4</a:t>
            </a:r>
            <a:endParaRPr lang="en-US" sz="2400"/>
          </a:p>
        </p:txBody>
      </p:sp>
      <p:sp>
        <p:nvSpPr>
          <p:cNvPr id="23" name="Text 22">
            <a:extLst>
              <a:ext uri="{FF2B5EF4-FFF2-40B4-BE49-F238E27FC236}">
                <a16:creationId xmlns:a16="http://schemas.microsoft.com/office/drawing/2014/main" id="{0C745CD0-5F7F-12A5-9CE9-382F5B79019A}"/>
              </a:ext>
            </a:extLst>
          </p:cNvPr>
          <p:cNvSpPr/>
          <p:nvPr/>
        </p:nvSpPr>
        <p:spPr>
          <a:xfrm>
            <a:off x="1211984" y="3769805"/>
            <a:ext cx="4937760" cy="570766"/>
          </a:xfrm>
          <a:prstGeom prst="rect">
            <a:avLst/>
          </a:prstGeom>
          <a:noFill/>
          <a:ln/>
        </p:spPr>
        <p:txBody>
          <a:bodyPr wrap="square" lIns="0" tIns="0" rIns="0" bIns="0" rtlCol="0" anchor="ctr"/>
          <a:lstStyle/>
          <a:p>
            <a:pPr marL="0" indent="0">
              <a:buNone/>
            </a:pPr>
            <a:r>
              <a:rPr lang="en-US" sz="2200" b="1">
                <a:solidFill>
                  <a:srgbClr val="1B2A4A"/>
                </a:solidFill>
                <a:latin typeface="Open Sans" panose="020B0606030504020204" pitchFamily="34" charset="0"/>
                <a:ea typeface="Open Sans" panose="020B0606030504020204" pitchFamily="34" charset="0"/>
                <a:cs typeface="Open Sans" panose="020B0606030504020204" pitchFamily="34" charset="0"/>
              </a:rPr>
              <a:t>Project case studies</a:t>
            </a:r>
            <a:endParaRPr lang="en-US" sz="220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 23">
            <a:extLst>
              <a:ext uri="{FF2B5EF4-FFF2-40B4-BE49-F238E27FC236}">
                <a16:creationId xmlns:a16="http://schemas.microsoft.com/office/drawing/2014/main" id="{41B607B6-5CAF-6C84-4431-81745C41DFD8}"/>
              </a:ext>
            </a:extLst>
          </p:cNvPr>
          <p:cNvSpPr/>
          <p:nvPr/>
        </p:nvSpPr>
        <p:spPr>
          <a:xfrm>
            <a:off x="6416330" y="3769805"/>
            <a:ext cx="4937760" cy="570766"/>
          </a:xfrm>
          <a:prstGeom prst="rect">
            <a:avLst/>
          </a:prstGeom>
          <a:noFill/>
          <a:ln/>
        </p:spPr>
        <p:txBody>
          <a:bodyPr wrap="square" lIns="0" tIns="0" rIns="0" bIns="0" rtlCol="0" anchor="ctr"/>
          <a:lstStyle/>
          <a:p>
            <a:pPr marL="0" indent="0">
              <a:buNone/>
            </a:pPr>
            <a:r>
              <a:rPr lang="en-US" sz="2200">
                <a:solidFill>
                  <a:srgbClr val="6B7B78"/>
                </a:solidFill>
                <a:latin typeface="Open Sans" panose="020B0606030504020204" pitchFamily="34" charset="0"/>
                <a:ea typeface="Open Sans" panose="020B0606030504020204" pitchFamily="34" charset="0"/>
                <a:cs typeface="Open Sans" panose="020B0606030504020204" pitchFamily="34" charset="0"/>
              </a:rPr>
              <a:t>Real projects, real lessons</a:t>
            </a:r>
            <a:endParaRPr lang="en-US" sz="2200">
              <a:latin typeface="Open Sans" panose="020B0606030504020204" pitchFamily="34" charset="0"/>
              <a:ea typeface="Open Sans" panose="020B0606030504020204" pitchFamily="34" charset="0"/>
              <a:cs typeface="Open Sans" panose="020B0606030504020204" pitchFamily="34" charset="0"/>
            </a:endParaRPr>
          </a:p>
        </p:txBody>
      </p:sp>
      <p:sp>
        <p:nvSpPr>
          <p:cNvPr id="26" name="Shape 25">
            <a:extLst>
              <a:ext uri="{FF2B5EF4-FFF2-40B4-BE49-F238E27FC236}">
                <a16:creationId xmlns:a16="http://schemas.microsoft.com/office/drawing/2014/main" id="{0AD85CD9-2E3A-A7DF-20EB-DD8EF2F258DD}"/>
              </a:ext>
            </a:extLst>
          </p:cNvPr>
          <p:cNvSpPr/>
          <p:nvPr/>
        </p:nvSpPr>
        <p:spPr>
          <a:xfrm>
            <a:off x="389878" y="3749328"/>
            <a:ext cx="632390" cy="570766"/>
          </a:xfrm>
          <a:prstGeom prst="rect">
            <a:avLst/>
          </a:prstGeom>
          <a:solidFill>
            <a:srgbClr val="0D6B5E"/>
          </a:solidFill>
          <a:ln/>
        </p:spPr>
        <p:txBody>
          <a:bodyPr/>
          <a:lstStyle/>
          <a:p>
            <a:endParaRPr lang="en-US" sz="2400"/>
          </a:p>
        </p:txBody>
      </p:sp>
      <p:sp>
        <p:nvSpPr>
          <p:cNvPr id="27" name="Text 26">
            <a:extLst>
              <a:ext uri="{FF2B5EF4-FFF2-40B4-BE49-F238E27FC236}">
                <a16:creationId xmlns:a16="http://schemas.microsoft.com/office/drawing/2014/main" id="{23B65217-FD13-CE4D-B754-9D8B652EEBC9}"/>
              </a:ext>
            </a:extLst>
          </p:cNvPr>
          <p:cNvSpPr/>
          <p:nvPr/>
        </p:nvSpPr>
        <p:spPr>
          <a:xfrm>
            <a:off x="389878" y="3749328"/>
            <a:ext cx="632390" cy="570766"/>
          </a:xfrm>
          <a:prstGeom prst="rect">
            <a:avLst/>
          </a:prstGeom>
          <a:noFill/>
          <a:ln/>
        </p:spPr>
        <p:txBody>
          <a:bodyPr wrap="square" lIns="0" tIns="0" rIns="0" bIns="0" rtlCol="0" anchor="ctr"/>
          <a:lstStyle/>
          <a:p>
            <a:pPr marL="0" indent="0" algn="ctr">
              <a:buNone/>
            </a:pPr>
            <a:r>
              <a:rPr lang="en-US" sz="2400" b="1">
                <a:solidFill>
                  <a:srgbClr val="FFFFFF"/>
                </a:solidFill>
                <a:latin typeface="Trebuchet MS" pitchFamily="34" charset="0"/>
                <a:ea typeface="Trebuchet MS" pitchFamily="34" charset="-122"/>
                <a:cs typeface="Trebuchet MS" pitchFamily="34" charset="-120"/>
              </a:rPr>
              <a:t>5</a:t>
            </a:r>
            <a:endParaRPr lang="en-US" sz="2400"/>
          </a:p>
        </p:txBody>
      </p:sp>
      <p:sp>
        <p:nvSpPr>
          <p:cNvPr id="28" name="Text 27">
            <a:extLst>
              <a:ext uri="{FF2B5EF4-FFF2-40B4-BE49-F238E27FC236}">
                <a16:creationId xmlns:a16="http://schemas.microsoft.com/office/drawing/2014/main" id="{E2A2AF00-0358-D112-A7B4-C7EDEB68EFF3}"/>
              </a:ext>
            </a:extLst>
          </p:cNvPr>
          <p:cNvSpPr/>
          <p:nvPr/>
        </p:nvSpPr>
        <p:spPr>
          <a:xfrm>
            <a:off x="1211984" y="4454724"/>
            <a:ext cx="4937760" cy="570766"/>
          </a:xfrm>
          <a:prstGeom prst="rect">
            <a:avLst/>
          </a:prstGeom>
          <a:noFill/>
          <a:ln/>
        </p:spPr>
        <p:txBody>
          <a:bodyPr wrap="square" lIns="0" tIns="0" rIns="0" bIns="0" rtlCol="0" anchor="ctr"/>
          <a:lstStyle/>
          <a:p>
            <a:pPr marL="0" indent="0">
              <a:buNone/>
            </a:pPr>
            <a:r>
              <a:rPr lang="en-US" sz="2200" b="1">
                <a:solidFill>
                  <a:srgbClr val="1B2A4A"/>
                </a:solidFill>
                <a:latin typeface="Open Sans" panose="020B0606030504020204" pitchFamily="34" charset="0"/>
                <a:ea typeface="Open Sans" panose="020B0606030504020204" pitchFamily="34" charset="0"/>
                <a:cs typeface="Open Sans" panose="020B0606030504020204" pitchFamily="34" charset="0"/>
              </a:rPr>
              <a:t>Tools &amp; software</a:t>
            </a:r>
            <a:endParaRPr lang="en-US" sz="220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 28">
            <a:extLst>
              <a:ext uri="{FF2B5EF4-FFF2-40B4-BE49-F238E27FC236}">
                <a16:creationId xmlns:a16="http://schemas.microsoft.com/office/drawing/2014/main" id="{882624E1-71CF-41A3-34DC-48331E2DE738}"/>
              </a:ext>
            </a:extLst>
          </p:cNvPr>
          <p:cNvSpPr/>
          <p:nvPr/>
        </p:nvSpPr>
        <p:spPr>
          <a:xfrm>
            <a:off x="6416330" y="4454724"/>
            <a:ext cx="4937760" cy="570766"/>
          </a:xfrm>
          <a:prstGeom prst="rect">
            <a:avLst/>
          </a:prstGeom>
          <a:noFill/>
          <a:ln/>
        </p:spPr>
        <p:txBody>
          <a:bodyPr wrap="square" lIns="0" tIns="0" rIns="0" bIns="0" rtlCol="0" anchor="ctr"/>
          <a:lstStyle/>
          <a:p>
            <a:pPr marL="0" indent="0">
              <a:buNone/>
            </a:pPr>
            <a:r>
              <a:rPr lang="en-US" sz="2200">
                <a:solidFill>
                  <a:srgbClr val="6B7B78"/>
                </a:solidFill>
                <a:latin typeface="Open Sans" panose="020B0606030504020204" pitchFamily="34" charset="0"/>
                <a:ea typeface="Open Sans" panose="020B0606030504020204" pitchFamily="34" charset="0"/>
                <a:cs typeface="Open Sans" panose="020B0606030504020204" pitchFamily="34" charset="0"/>
              </a:rPr>
              <a:t>Free tools to try today + pro landscape</a:t>
            </a:r>
            <a:endParaRPr lang="en-US" sz="2200">
              <a:latin typeface="Open Sans" panose="020B0606030504020204" pitchFamily="34" charset="0"/>
              <a:ea typeface="Open Sans" panose="020B0606030504020204" pitchFamily="34" charset="0"/>
              <a:cs typeface="Open Sans" panose="020B0606030504020204" pitchFamily="34" charset="0"/>
            </a:endParaRPr>
          </a:p>
        </p:txBody>
      </p:sp>
      <p:sp>
        <p:nvSpPr>
          <p:cNvPr id="31" name="Shape 30">
            <a:extLst>
              <a:ext uri="{FF2B5EF4-FFF2-40B4-BE49-F238E27FC236}">
                <a16:creationId xmlns:a16="http://schemas.microsoft.com/office/drawing/2014/main" id="{DE2DED97-FA82-AD13-E17E-DA44CED10041}"/>
              </a:ext>
            </a:extLst>
          </p:cNvPr>
          <p:cNvSpPr/>
          <p:nvPr/>
        </p:nvSpPr>
        <p:spPr>
          <a:xfrm>
            <a:off x="389878" y="4434248"/>
            <a:ext cx="632390" cy="570766"/>
          </a:xfrm>
          <a:prstGeom prst="rect">
            <a:avLst/>
          </a:prstGeom>
          <a:solidFill>
            <a:srgbClr val="0D6B5E"/>
          </a:solidFill>
          <a:ln/>
        </p:spPr>
        <p:txBody>
          <a:bodyPr/>
          <a:lstStyle/>
          <a:p>
            <a:endParaRPr lang="en-US" sz="2400"/>
          </a:p>
        </p:txBody>
      </p:sp>
      <p:sp>
        <p:nvSpPr>
          <p:cNvPr id="32" name="Text 31">
            <a:extLst>
              <a:ext uri="{FF2B5EF4-FFF2-40B4-BE49-F238E27FC236}">
                <a16:creationId xmlns:a16="http://schemas.microsoft.com/office/drawing/2014/main" id="{4D902B9A-55FF-3F8D-F6D2-2CA63DE95AF9}"/>
              </a:ext>
            </a:extLst>
          </p:cNvPr>
          <p:cNvSpPr/>
          <p:nvPr/>
        </p:nvSpPr>
        <p:spPr>
          <a:xfrm>
            <a:off x="389878" y="4434248"/>
            <a:ext cx="632390" cy="570766"/>
          </a:xfrm>
          <a:prstGeom prst="rect">
            <a:avLst/>
          </a:prstGeom>
          <a:noFill/>
          <a:ln/>
        </p:spPr>
        <p:txBody>
          <a:bodyPr wrap="square" lIns="0" tIns="0" rIns="0" bIns="0" rtlCol="0" anchor="ctr"/>
          <a:lstStyle/>
          <a:p>
            <a:pPr marL="0" indent="0" algn="ctr">
              <a:buNone/>
            </a:pPr>
            <a:r>
              <a:rPr lang="en-US" sz="2400" b="1">
                <a:solidFill>
                  <a:srgbClr val="FFFFFF"/>
                </a:solidFill>
                <a:latin typeface="Trebuchet MS" pitchFamily="34" charset="0"/>
                <a:ea typeface="Trebuchet MS" pitchFamily="34" charset="-122"/>
                <a:cs typeface="Trebuchet MS" pitchFamily="34" charset="-120"/>
              </a:rPr>
              <a:t>6</a:t>
            </a:r>
            <a:endParaRPr lang="en-US" sz="2400"/>
          </a:p>
        </p:txBody>
      </p:sp>
      <p:sp>
        <p:nvSpPr>
          <p:cNvPr id="33" name="Text 32">
            <a:extLst>
              <a:ext uri="{FF2B5EF4-FFF2-40B4-BE49-F238E27FC236}">
                <a16:creationId xmlns:a16="http://schemas.microsoft.com/office/drawing/2014/main" id="{B22EC950-80F4-7EED-F932-6ECC0B46E047}"/>
              </a:ext>
            </a:extLst>
          </p:cNvPr>
          <p:cNvSpPr/>
          <p:nvPr/>
        </p:nvSpPr>
        <p:spPr>
          <a:xfrm>
            <a:off x="1211984" y="5139644"/>
            <a:ext cx="4937760" cy="570766"/>
          </a:xfrm>
          <a:prstGeom prst="rect">
            <a:avLst/>
          </a:prstGeom>
          <a:noFill/>
          <a:ln/>
        </p:spPr>
        <p:txBody>
          <a:bodyPr wrap="square" lIns="0" tIns="0" rIns="0" bIns="0" rtlCol="0" anchor="ctr"/>
          <a:lstStyle/>
          <a:p>
            <a:pPr marL="0" indent="0">
              <a:buNone/>
            </a:pPr>
            <a:r>
              <a:rPr lang="en-US" sz="2200" b="1">
                <a:solidFill>
                  <a:srgbClr val="1B2A4A"/>
                </a:solidFill>
                <a:latin typeface="Open Sans" panose="020B0606030504020204" pitchFamily="34" charset="0"/>
                <a:ea typeface="Open Sans" panose="020B0606030504020204" pitchFamily="34" charset="0"/>
                <a:cs typeface="Open Sans" panose="020B0606030504020204" pitchFamily="34" charset="0"/>
              </a:rPr>
              <a:t>Career pathways</a:t>
            </a:r>
            <a:endParaRPr lang="en-US" sz="2200">
              <a:latin typeface="Open Sans" panose="020B0606030504020204" pitchFamily="34" charset="0"/>
              <a:ea typeface="Open Sans" panose="020B0606030504020204" pitchFamily="34" charset="0"/>
              <a:cs typeface="Open Sans" panose="020B0606030504020204" pitchFamily="34" charset="0"/>
            </a:endParaRPr>
          </a:p>
        </p:txBody>
      </p:sp>
      <p:sp>
        <p:nvSpPr>
          <p:cNvPr id="34" name="Text 33">
            <a:extLst>
              <a:ext uri="{FF2B5EF4-FFF2-40B4-BE49-F238E27FC236}">
                <a16:creationId xmlns:a16="http://schemas.microsoft.com/office/drawing/2014/main" id="{08A527B3-9253-10DD-6FA4-7DC24E25ED96}"/>
              </a:ext>
            </a:extLst>
          </p:cNvPr>
          <p:cNvSpPr/>
          <p:nvPr/>
        </p:nvSpPr>
        <p:spPr>
          <a:xfrm>
            <a:off x="6416330" y="5139644"/>
            <a:ext cx="4937760" cy="570766"/>
          </a:xfrm>
          <a:prstGeom prst="rect">
            <a:avLst/>
          </a:prstGeom>
          <a:noFill/>
          <a:ln/>
        </p:spPr>
        <p:txBody>
          <a:bodyPr wrap="square" lIns="0" tIns="0" rIns="0" bIns="0" rtlCol="0" anchor="ctr"/>
          <a:lstStyle/>
          <a:p>
            <a:pPr marL="0" indent="0">
              <a:buNone/>
            </a:pPr>
            <a:r>
              <a:rPr lang="en-US" sz="2200">
                <a:solidFill>
                  <a:srgbClr val="6B7B78"/>
                </a:solidFill>
                <a:latin typeface="Open Sans" panose="020B0606030504020204" pitchFamily="34" charset="0"/>
                <a:ea typeface="Open Sans" panose="020B0606030504020204" pitchFamily="34" charset="0"/>
                <a:cs typeface="Open Sans" panose="020B0606030504020204" pitchFamily="34" charset="0"/>
              </a:rPr>
              <a:t>Roles, salaries, what employers want</a:t>
            </a:r>
            <a:endParaRPr lang="en-US" sz="2200">
              <a:latin typeface="Open Sans" panose="020B0606030504020204" pitchFamily="34" charset="0"/>
              <a:ea typeface="Open Sans" panose="020B0606030504020204" pitchFamily="34" charset="0"/>
              <a:cs typeface="Open Sans" panose="020B0606030504020204" pitchFamily="34" charset="0"/>
            </a:endParaRPr>
          </a:p>
        </p:txBody>
      </p:sp>
      <p:sp>
        <p:nvSpPr>
          <p:cNvPr id="36" name="Shape 35">
            <a:extLst>
              <a:ext uri="{FF2B5EF4-FFF2-40B4-BE49-F238E27FC236}">
                <a16:creationId xmlns:a16="http://schemas.microsoft.com/office/drawing/2014/main" id="{5145F83D-B0A8-F86E-04A7-EE2757123520}"/>
              </a:ext>
            </a:extLst>
          </p:cNvPr>
          <p:cNvSpPr/>
          <p:nvPr/>
        </p:nvSpPr>
        <p:spPr>
          <a:xfrm>
            <a:off x="389878" y="5119168"/>
            <a:ext cx="632390" cy="570766"/>
          </a:xfrm>
          <a:prstGeom prst="rect">
            <a:avLst/>
          </a:prstGeom>
          <a:solidFill>
            <a:srgbClr val="0D6B5E"/>
          </a:solidFill>
          <a:ln/>
        </p:spPr>
        <p:txBody>
          <a:bodyPr/>
          <a:lstStyle/>
          <a:p>
            <a:endParaRPr lang="en-US" sz="2400"/>
          </a:p>
        </p:txBody>
      </p:sp>
      <p:sp>
        <p:nvSpPr>
          <p:cNvPr id="37" name="Text 36">
            <a:extLst>
              <a:ext uri="{FF2B5EF4-FFF2-40B4-BE49-F238E27FC236}">
                <a16:creationId xmlns:a16="http://schemas.microsoft.com/office/drawing/2014/main" id="{2EB88C70-0F01-F090-5219-A890FB68FB9F}"/>
              </a:ext>
            </a:extLst>
          </p:cNvPr>
          <p:cNvSpPr/>
          <p:nvPr/>
        </p:nvSpPr>
        <p:spPr>
          <a:xfrm>
            <a:off x="389878" y="5119168"/>
            <a:ext cx="632390" cy="570766"/>
          </a:xfrm>
          <a:prstGeom prst="rect">
            <a:avLst/>
          </a:prstGeom>
          <a:noFill/>
          <a:ln/>
        </p:spPr>
        <p:txBody>
          <a:bodyPr wrap="square" lIns="0" tIns="0" rIns="0" bIns="0" rtlCol="0" anchor="ctr"/>
          <a:lstStyle/>
          <a:p>
            <a:pPr marL="0" indent="0" algn="ctr">
              <a:buNone/>
            </a:pPr>
            <a:r>
              <a:rPr lang="en-US" sz="2400" b="1">
                <a:solidFill>
                  <a:srgbClr val="FFFFFF"/>
                </a:solidFill>
                <a:latin typeface="Trebuchet MS" pitchFamily="34" charset="0"/>
                <a:ea typeface="Trebuchet MS" pitchFamily="34" charset="-122"/>
                <a:cs typeface="Trebuchet MS" pitchFamily="34" charset="-120"/>
              </a:rPr>
              <a:t>7</a:t>
            </a:r>
            <a:endParaRPr lang="en-US" sz="2400"/>
          </a:p>
        </p:txBody>
      </p:sp>
      <p:sp>
        <p:nvSpPr>
          <p:cNvPr id="38" name="Text 37">
            <a:extLst>
              <a:ext uri="{FF2B5EF4-FFF2-40B4-BE49-F238E27FC236}">
                <a16:creationId xmlns:a16="http://schemas.microsoft.com/office/drawing/2014/main" id="{E02B4FFD-C5AB-7024-6C1E-611968CFF1DE}"/>
              </a:ext>
            </a:extLst>
          </p:cNvPr>
          <p:cNvSpPr/>
          <p:nvPr/>
        </p:nvSpPr>
        <p:spPr>
          <a:xfrm>
            <a:off x="1211984" y="5824564"/>
            <a:ext cx="4937760" cy="570766"/>
          </a:xfrm>
          <a:prstGeom prst="rect">
            <a:avLst/>
          </a:prstGeom>
          <a:noFill/>
          <a:ln/>
        </p:spPr>
        <p:txBody>
          <a:bodyPr wrap="square" lIns="0" tIns="0" rIns="0" bIns="0" rtlCol="0" anchor="ctr"/>
          <a:lstStyle/>
          <a:p>
            <a:pPr marL="0" indent="0">
              <a:buNone/>
            </a:pPr>
            <a:r>
              <a:rPr lang="en-US" sz="2200" b="1">
                <a:solidFill>
                  <a:srgbClr val="1B2A4A"/>
                </a:solidFill>
                <a:latin typeface="Open Sans" panose="020B0606030504020204" pitchFamily="34" charset="0"/>
                <a:ea typeface="Open Sans" panose="020B0606030504020204" pitchFamily="34" charset="0"/>
                <a:cs typeface="Open Sans" panose="020B0606030504020204" pitchFamily="34" charset="0"/>
              </a:rPr>
              <a:t>Certifications &amp; closing</a:t>
            </a:r>
            <a:endParaRPr lang="en-US" sz="2200">
              <a:latin typeface="Open Sans" panose="020B0606030504020204" pitchFamily="34" charset="0"/>
              <a:ea typeface="Open Sans" panose="020B0606030504020204" pitchFamily="34" charset="0"/>
              <a:cs typeface="Open Sans" panose="020B0606030504020204" pitchFamily="34" charset="0"/>
            </a:endParaRPr>
          </a:p>
        </p:txBody>
      </p:sp>
      <p:sp>
        <p:nvSpPr>
          <p:cNvPr id="39" name="Text 38">
            <a:extLst>
              <a:ext uri="{FF2B5EF4-FFF2-40B4-BE49-F238E27FC236}">
                <a16:creationId xmlns:a16="http://schemas.microsoft.com/office/drawing/2014/main" id="{B872793C-A174-ED62-7E00-D7CFFB259A1E}"/>
              </a:ext>
            </a:extLst>
          </p:cNvPr>
          <p:cNvSpPr/>
          <p:nvPr/>
        </p:nvSpPr>
        <p:spPr>
          <a:xfrm>
            <a:off x="6416330" y="5824564"/>
            <a:ext cx="4937760" cy="570766"/>
          </a:xfrm>
          <a:prstGeom prst="rect">
            <a:avLst/>
          </a:prstGeom>
          <a:noFill/>
          <a:ln/>
        </p:spPr>
        <p:txBody>
          <a:bodyPr wrap="square" lIns="0" tIns="0" rIns="0" bIns="0" rtlCol="0" anchor="ctr"/>
          <a:lstStyle/>
          <a:p>
            <a:pPr marL="0" indent="0">
              <a:buNone/>
            </a:pPr>
            <a:r>
              <a:rPr lang="en-US" sz="2200">
                <a:solidFill>
                  <a:srgbClr val="6B7B78"/>
                </a:solidFill>
                <a:latin typeface="Open Sans" panose="020B0606030504020204" pitchFamily="34" charset="0"/>
                <a:ea typeface="Open Sans" panose="020B0606030504020204" pitchFamily="34" charset="0"/>
                <a:cs typeface="Open Sans" panose="020B0606030504020204" pitchFamily="34" charset="0"/>
              </a:rPr>
              <a:t>Certs, resources, next steps</a:t>
            </a:r>
            <a:endParaRPr lang="en-US" sz="2200">
              <a:latin typeface="Open Sans" panose="020B0606030504020204" pitchFamily="34" charset="0"/>
              <a:ea typeface="Open Sans" panose="020B0606030504020204" pitchFamily="34" charset="0"/>
              <a:cs typeface="Open Sans" panose="020B0606030504020204" pitchFamily="34" charset="0"/>
            </a:endParaRPr>
          </a:p>
        </p:txBody>
      </p:sp>
      <p:sp>
        <p:nvSpPr>
          <p:cNvPr id="52" name="TextBox 51">
            <a:extLst>
              <a:ext uri="{FF2B5EF4-FFF2-40B4-BE49-F238E27FC236}">
                <a16:creationId xmlns:a16="http://schemas.microsoft.com/office/drawing/2014/main" id="{2BCDBEEB-56A3-268D-AF2C-5F92072BE519}"/>
              </a:ext>
            </a:extLst>
          </p:cNvPr>
          <p:cNvSpPr txBox="1"/>
          <p:nvPr/>
        </p:nvSpPr>
        <p:spPr>
          <a:xfrm>
            <a:off x="381000" y="5804087"/>
            <a:ext cx="630936" cy="566928"/>
          </a:xfrm>
          <a:prstGeom prst="rect">
            <a:avLst/>
          </a:prstGeom>
          <a:solidFill>
            <a:srgbClr val="0D6B5E"/>
          </a:solidFill>
        </p:spPr>
        <p:txBody>
          <a:bodyPr wrap="square" rtlCol="0" anchor="ctr" anchorCtr="0">
            <a:spAutoFit/>
          </a:bodyPr>
          <a:lstStyle/>
          <a:p>
            <a:pPr algn="ctr"/>
            <a:r>
              <a:rPr lang="en-US" sz="2400" b="1">
                <a:solidFill>
                  <a:schemeClr val="bg1"/>
                </a:solidFill>
                <a:latin typeface="+mj-lt"/>
              </a:rPr>
              <a:t>8</a:t>
            </a:r>
          </a:p>
        </p:txBody>
      </p:sp>
      <p:sp>
        <p:nvSpPr>
          <p:cNvPr id="54" name="Text 12">
            <a:extLst>
              <a:ext uri="{FF2B5EF4-FFF2-40B4-BE49-F238E27FC236}">
                <a16:creationId xmlns:a16="http://schemas.microsoft.com/office/drawing/2014/main" id="{B71CC5D4-4D8F-B750-E87B-9591176AE16E}"/>
              </a:ext>
            </a:extLst>
          </p:cNvPr>
          <p:cNvSpPr/>
          <p:nvPr/>
        </p:nvSpPr>
        <p:spPr>
          <a:xfrm>
            <a:off x="1211983" y="2379489"/>
            <a:ext cx="4937760" cy="570766"/>
          </a:xfrm>
          <a:prstGeom prst="rect">
            <a:avLst/>
          </a:prstGeom>
          <a:noFill/>
          <a:ln/>
        </p:spPr>
        <p:txBody>
          <a:bodyPr wrap="square" lIns="0" tIns="0" rIns="0" bIns="0" rtlCol="0" anchor="ctr"/>
          <a:lstStyle/>
          <a:p>
            <a:pPr marL="0" indent="0">
              <a:buNone/>
            </a:pPr>
            <a:r>
              <a:rPr lang="en-US" sz="2200" b="1">
                <a:solidFill>
                  <a:srgbClr val="1B2A4A"/>
                </a:solidFill>
                <a:latin typeface="Open Sans" panose="020B0606030504020204" pitchFamily="34" charset="0"/>
                <a:ea typeface="Open Sans" panose="020B0606030504020204" pitchFamily="34" charset="0"/>
                <a:cs typeface="Open Sans" panose="020B0606030504020204" pitchFamily="34" charset="0"/>
              </a:rPr>
              <a:t>What goes into a building energy model</a:t>
            </a:r>
            <a:endParaRPr lang="en-US" sz="2200">
              <a:latin typeface="Open Sans" panose="020B0606030504020204" pitchFamily="34" charset="0"/>
              <a:ea typeface="Open Sans" panose="020B0606030504020204" pitchFamily="34" charset="0"/>
              <a:cs typeface="Open Sans" panose="020B0606030504020204" pitchFamily="34" charset="0"/>
            </a:endParaRPr>
          </a:p>
        </p:txBody>
      </p:sp>
      <p:sp>
        <p:nvSpPr>
          <p:cNvPr id="55" name="Text 13">
            <a:extLst>
              <a:ext uri="{FF2B5EF4-FFF2-40B4-BE49-F238E27FC236}">
                <a16:creationId xmlns:a16="http://schemas.microsoft.com/office/drawing/2014/main" id="{437E0C90-5222-4F87-D6A8-7BB38D69CCB4}"/>
              </a:ext>
            </a:extLst>
          </p:cNvPr>
          <p:cNvSpPr/>
          <p:nvPr/>
        </p:nvSpPr>
        <p:spPr>
          <a:xfrm>
            <a:off x="6416330" y="2359012"/>
            <a:ext cx="4937760" cy="570766"/>
          </a:xfrm>
          <a:prstGeom prst="rect">
            <a:avLst/>
          </a:prstGeom>
          <a:noFill/>
          <a:ln/>
        </p:spPr>
        <p:txBody>
          <a:bodyPr wrap="square" lIns="0" tIns="0" rIns="0" bIns="0" rtlCol="0" anchor="ctr"/>
          <a:lstStyle/>
          <a:p>
            <a:pPr marL="0" indent="0">
              <a:buNone/>
            </a:pPr>
            <a:r>
              <a:rPr lang="en-US" sz="2200">
                <a:solidFill>
                  <a:srgbClr val="6B7B78"/>
                </a:solidFill>
                <a:latin typeface="Open Sans" panose="020B0606030504020204" pitchFamily="34" charset="0"/>
                <a:ea typeface="Open Sans" panose="020B0606030504020204" pitchFamily="34" charset="0"/>
                <a:cs typeface="Open Sans" panose="020B0606030504020204" pitchFamily="34" charset="0"/>
              </a:rPr>
              <a:t>Core</a:t>
            </a:r>
            <a:r>
              <a:rPr lang="en-US" sz="2200">
                <a:latin typeface="Open Sans" panose="020B0606030504020204" pitchFamily="34" charset="0"/>
                <a:ea typeface="Open Sans" panose="020B0606030504020204" pitchFamily="34" charset="0"/>
                <a:cs typeface="Open Sans" panose="020B0606030504020204" pitchFamily="34" charset="0"/>
              </a:rPr>
              <a:t> </a:t>
            </a:r>
            <a:r>
              <a:rPr lang="en-US" sz="2200">
                <a:solidFill>
                  <a:srgbClr val="6B7B78"/>
                </a:solidFill>
                <a:latin typeface="Open Sans" panose="020B0606030504020204" pitchFamily="34" charset="0"/>
                <a:ea typeface="Open Sans" panose="020B0606030504020204" pitchFamily="34" charset="0"/>
                <a:cs typeface="Open Sans" panose="020B0606030504020204" pitchFamily="34" charset="0"/>
              </a:rPr>
              <a:t>concepts brought together</a:t>
            </a:r>
          </a:p>
        </p:txBody>
      </p:sp>
    </p:spTree>
    <p:extLst>
      <p:ext uri="{BB962C8B-B14F-4D97-AF65-F5344CB8AC3E}">
        <p14:creationId xmlns:p14="http://schemas.microsoft.com/office/powerpoint/2010/main" val="18377526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266BA1-CCEE-8E03-DB52-E1C5F8CA7104}"/>
              </a:ext>
            </a:extLst>
          </p:cNvPr>
          <p:cNvPicPr>
            <a:picLocks noChangeAspect="1"/>
          </p:cNvPicPr>
          <p:nvPr/>
        </p:nvPicPr>
        <p:blipFill>
          <a:blip r:embed="rId3"/>
          <a:stretch>
            <a:fillRect/>
          </a:stretch>
        </p:blipFill>
        <p:spPr>
          <a:xfrm>
            <a:off x="1239891" y="1094704"/>
            <a:ext cx="3823088" cy="4933020"/>
          </a:xfrm>
          <a:prstGeom prst="rect">
            <a:avLst/>
          </a:prstGeom>
          <a:noFill/>
        </p:spPr>
      </p:pic>
      <p:sp>
        <p:nvSpPr>
          <p:cNvPr id="3" name="Slide Number Placeholder 2">
            <a:extLst>
              <a:ext uri="{FF2B5EF4-FFF2-40B4-BE49-F238E27FC236}">
                <a16:creationId xmlns:a16="http://schemas.microsoft.com/office/drawing/2014/main" id="{F4C1B489-678F-DA6E-E434-A1529D132D12}"/>
              </a:ext>
            </a:extLst>
          </p:cNvPr>
          <p:cNvSpPr>
            <a:spLocks noGrp="1"/>
          </p:cNvSpPr>
          <p:nvPr>
            <p:ph type="sldNum" sz="quarter" idx="12"/>
          </p:nvPr>
        </p:nvSpPr>
        <p:spPr/>
        <p:txBody>
          <a:bodyPr anchor="ctr">
            <a:normAutofit/>
          </a:bodyPr>
          <a:lstStyle/>
          <a:p>
            <a:pPr>
              <a:spcAft>
                <a:spcPts val="600"/>
              </a:spcAft>
            </a:pPr>
            <a:fld id="{5E94BA17-8AE8-4651-9FD9-8589E5D42325}" type="slidenum">
              <a:rPr lang="en-US" smtClean="0"/>
              <a:pPr>
                <a:spcAft>
                  <a:spcPts val="600"/>
                </a:spcAft>
              </a:pPr>
              <a:t>50</a:t>
            </a:fld>
            <a:endParaRPr lang="en-US"/>
          </a:p>
        </p:txBody>
      </p:sp>
      <p:sp>
        <p:nvSpPr>
          <p:cNvPr id="4" name="Title 3">
            <a:extLst>
              <a:ext uri="{FF2B5EF4-FFF2-40B4-BE49-F238E27FC236}">
                <a16:creationId xmlns:a16="http://schemas.microsoft.com/office/drawing/2014/main" id="{45C0DC6F-AE40-82F3-3C69-44D754805A7C}"/>
              </a:ext>
            </a:extLst>
          </p:cNvPr>
          <p:cNvSpPr>
            <a:spLocks noGrp="1"/>
          </p:cNvSpPr>
          <p:nvPr>
            <p:ph type="title"/>
          </p:nvPr>
        </p:nvSpPr>
        <p:spPr/>
        <p:txBody>
          <a:bodyPr anchor="ctr">
            <a:normAutofit/>
          </a:bodyPr>
          <a:lstStyle/>
          <a:p>
            <a:r>
              <a:rPr lang="en-US"/>
              <a:t>IES Modeling Handbook</a:t>
            </a:r>
          </a:p>
        </p:txBody>
      </p:sp>
      <p:sp>
        <p:nvSpPr>
          <p:cNvPr id="12" name="TextBox 11">
            <a:extLst>
              <a:ext uri="{FF2B5EF4-FFF2-40B4-BE49-F238E27FC236}">
                <a16:creationId xmlns:a16="http://schemas.microsoft.com/office/drawing/2014/main" id="{3D958047-9138-09A4-D665-6ED046EAAD0C}"/>
              </a:ext>
            </a:extLst>
          </p:cNvPr>
          <p:cNvSpPr txBox="1"/>
          <p:nvPr/>
        </p:nvSpPr>
        <p:spPr>
          <a:xfrm>
            <a:off x="635792" y="6027724"/>
            <a:ext cx="5640020" cy="369332"/>
          </a:xfrm>
          <a:prstGeom prst="rect">
            <a:avLst/>
          </a:prstGeom>
          <a:noFill/>
        </p:spPr>
        <p:txBody>
          <a:bodyPr wrap="square" rtlCol="0">
            <a:spAutoFit/>
          </a:bodyPr>
          <a:lstStyle/>
          <a:p>
            <a:r>
              <a:rPr lang="en-US">
                <a:latin typeface="Open Sans Light" panose="020B0306030504020204" pitchFamily="34" charset="0"/>
                <a:ea typeface="Open Sans Light" panose="020B0306030504020204" pitchFamily="34" charset="0"/>
                <a:cs typeface="Open Sans Light" panose="020B0306030504020204" pitchFamily="34" charset="0"/>
                <a:hlinkClick r:id="rId4"/>
              </a:rPr>
              <a:t>Building Performance Modeling Student Handbook</a:t>
            </a:r>
            <a:endParaRPr lang="en-US">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026" name="Picture 2">
            <a:extLst>
              <a:ext uri="{FF2B5EF4-FFF2-40B4-BE49-F238E27FC236}">
                <a16:creationId xmlns:a16="http://schemas.microsoft.com/office/drawing/2014/main" id="{9D8B1F71-5885-990A-14FE-F7E68EC6CD1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20" t="15493" r="4720" b="15493"/>
          <a:stretch>
            <a:fillRect/>
          </a:stretch>
        </p:blipFill>
        <p:spPr bwMode="auto">
          <a:xfrm>
            <a:off x="5722142" y="1748790"/>
            <a:ext cx="5870232" cy="33604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2A5A3A4-AE37-AD9A-1BB2-0C0237779E13}"/>
              </a:ext>
            </a:extLst>
          </p:cNvPr>
          <p:cNvSpPr txBox="1"/>
          <p:nvPr/>
        </p:nvSpPr>
        <p:spPr>
          <a:xfrm>
            <a:off x="5401608" y="5178147"/>
            <a:ext cx="6917120" cy="369332"/>
          </a:xfrm>
          <a:prstGeom prst="rect">
            <a:avLst/>
          </a:prstGeom>
          <a:noFill/>
        </p:spPr>
        <p:txBody>
          <a:bodyPr wrap="square">
            <a:spAutoFit/>
          </a:bodyPr>
          <a:lstStyle/>
          <a:p>
            <a:r>
              <a:rPr lang="en-US">
                <a:latin typeface="Open Sans Light" panose="020B0306030504020204" pitchFamily="34" charset="0"/>
                <a:ea typeface="Open Sans Light" panose="020B0306030504020204" pitchFamily="34" charset="0"/>
                <a:cs typeface="Open Sans Light" panose="020B0306030504020204" pitchFamily="34" charset="0"/>
                <a:hlinkClick r:id="rId6"/>
              </a:rPr>
              <a:t>Introducing the Fundamentals of Building Performance </a:t>
            </a:r>
            <a:r>
              <a:rPr lang="en-US" err="1">
                <a:latin typeface="Open Sans Light" panose="020B0306030504020204" pitchFamily="34" charset="0"/>
                <a:ea typeface="Open Sans Light" panose="020B0306030504020204" pitchFamily="34" charset="0"/>
                <a:cs typeface="Open Sans Light" panose="020B0306030504020204" pitchFamily="34" charset="0"/>
                <a:hlinkClick r:id="rId6"/>
              </a:rPr>
              <a:t>Modelin</a:t>
            </a:r>
            <a:endParaRPr lang="en-US">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4734688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ome/claude/assets/photo_building_detail.jpg"/>
          <p:cNvPicPr>
            <a:picLocks noChangeAspect="1"/>
          </p:cNvPicPr>
          <p:nvPr/>
        </p:nvPicPr>
        <p:blipFill>
          <a:blip r:embed="rId3"/>
          <a:src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000000">
              <a:alpha val="55000"/>
            </a:srgbClr>
          </a:solidFill>
          <a:ln/>
        </p:spPr>
        <p:txBody>
          <a:bodyPr/>
          <a:lstStyle/>
          <a:p>
            <a:endParaRPr lang="en-US" sz="2400"/>
          </a:p>
        </p:txBody>
      </p:sp>
      <p:sp>
        <p:nvSpPr>
          <p:cNvPr id="4" name="Text 1"/>
          <p:cNvSpPr/>
          <p:nvPr/>
        </p:nvSpPr>
        <p:spPr>
          <a:xfrm>
            <a:off x="731520" y="1828800"/>
            <a:ext cx="1219200" cy="975360"/>
          </a:xfrm>
          <a:prstGeom prst="rect">
            <a:avLst/>
          </a:prstGeom>
          <a:noFill/>
          <a:ln/>
        </p:spPr>
        <p:txBody>
          <a:bodyPr wrap="square" lIns="0" tIns="0" rIns="0" bIns="0" rtlCol="0" anchor="ctr"/>
          <a:lstStyle/>
          <a:p>
            <a:r>
              <a:rPr lang="en-US" sz="5600" b="1">
                <a:solidFill>
                  <a:srgbClr val="D4870E"/>
                </a:solidFill>
                <a:latin typeface="Trebuchet MS" pitchFamily="34" charset="0"/>
                <a:ea typeface="Trebuchet MS" pitchFamily="34" charset="-122"/>
                <a:cs typeface="Trebuchet MS" pitchFamily="34" charset="-120"/>
              </a:rPr>
              <a:t>7)</a:t>
            </a:r>
            <a:endParaRPr lang="en-US" sz="5600"/>
          </a:p>
        </p:txBody>
      </p:sp>
      <p:sp>
        <p:nvSpPr>
          <p:cNvPr id="5" name="Text 2"/>
          <p:cNvSpPr/>
          <p:nvPr/>
        </p:nvSpPr>
        <p:spPr>
          <a:xfrm>
            <a:off x="1828800" y="1828800"/>
            <a:ext cx="9753600" cy="1097280"/>
          </a:xfrm>
          <a:prstGeom prst="rect">
            <a:avLst/>
          </a:prstGeom>
          <a:noFill/>
          <a:ln/>
        </p:spPr>
        <p:txBody>
          <a:bodyPr wrap="square" lIns="0" tIns="0" rIns="0" bIns="0" rtlCol="0" anchor="ctr"/>
          <a:lstStyle/>
          <a:p>
            <a:r>
              <a:rPr lang="en-US" sz="5600" b="1">
                <a:solidFill>
                  <a:srgbClr val="FFFFFF"/>
                </a:solidFill>
                <a:latin typeface="Trebuchet MS" pitchFamily="34" charset="0"/>
                <a:ea typeface="Trebuchet MS" pitchFamily="34" charset="-122"/>
                <a:cs typeface="Trebuchet MS" pitchFamily="34" charset="-120"/>
              </a:rPr>
              <a:t>Career pathways</a:t>
            </a:r>
            <a:endParaRPr lang="en-US" sz="5600"/>
          </a:p>
        </p:txBody>
      </p:sp>
      <p:sp>
        <p:nvSpPr>
          <p:cNvPr id="6" name="Text 3"/>
          <p:cNvSpPr/>
          <p:nvPr/>
        </p:nvSpPr>
        <p:spPr>
          <a:xfrm>
            <a:off x="1828800" y="3169920"/>
            <a:ext cx="9753600" cy="609600"/>
          </a:xfrm>
          <a:prstGeom prst="rect">
            <a:avLst/>
          </a:prstGeom>
          <a:noFill/>
          <a:ln/>
        </p:spPr>
        <p:txBody>
          <a:bodyPr wrap="square" lIns="0" tIns="0" rIns="0" bIns="0" rtlCol="0" anchor="ctr"/>
          <a:lstStyle/>
          <a:p>
            <a:r>
              <a:rPr lang="en-US" sz="2133">
                <a:solidFill>
                  <a:srgbClr val="FFFFFF"/>
                </a:solidFill>
                <a:latin typeface="Calibri" pitchFamily="34" charset="0"/>
                <a:ea typeface="Calibri" pitchFamily="34" charset="-122"/>
                <a:cs typeface="Calibri" pitchFamily="34" charset="-120"/>
              </a:rPr>
              <a:t>Who does this work, what roles are there, how much does it pay?</a:t>
            </a:r>
            <a:endParaRPr lang="en-US" sz="2133"/>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3"/>
          <p:cNvSpPr/>
          <p:nvPr/>
        </p:nvSpPr>
        <p:spPr>
          <a:xfrm>
            <a:off x="731520" y="935358"/>
            <a:ext cx="10972800" cy="426720"/>
          </a:xfrm>
          <a:prstGeom prst="rect">
            <a:avLst/>
          </a:prstGeom>
          <a:noFill/>
          <a:ln/>
        </p:spPr>
        <p:txBody>
          <a:bodyPr wrap="square" lIns="0" tIns="0" rIns="0" bIns="0" rtlCol="0" anchor="ctr"/>
          <a:lstStyle/>
          <a:p>
            <a:r>
              <a:rPr lang="en-US">
                <a:latin typeface="Calibri" pitchFamily="34" charset="0"/>
                <a:ea typeface="Calibri" pitchFamily="34" charset="-122"/>
                <a:cs typeface="Calibri" pitchFamily="34" charset="-120"/>
              </a:rPr>
              <a:t>Where modelers work and what they do.</a:t>
            </a:r>
            <a:endParaRPr lang="en-US"/>
          </a:p>
        </p:txBody>
      </p:sp>
      <p:sp>
        <p:nvSpPr>
          <p:cNvPr id="7" name="Shape 4"/>
          <p:cNvSpPr/>
          <p:nvPr/>
        </p:nvSpPr>
        <p:spPr>
          <a:xfrm>
            <a:off x="609600" y="1789176"/>
            <a:ext cx="2560320" cy="1706880"/>
          </a:xfrm>
          <a:prstGeom prst="rect">
            <a:avLst/>
          </a:prstGeom>
          <a:solidFill>
            <a:srgbClr val="FFFFFF"/>
          </a:solidFill>
          <a:ln/>
          <a:effectLst>
            <a:outerShdw blurRad="38100" dist="12700" dir="8100000" algn="bl" rotWithShape="0">
              <a:srgbClr val="000000">
                <a:alpha val="6000"/>
              </a:srgbClr>
            </a:outerShdw>
          </a:effectLst>
        </p:spPr>
        <p:txBody>
          <a:bodyPr/>
          <a:lstStyle/>
          <a:p>
            <a:endParaRPr lang="en-US" sz="2400"/>
          </a:p>
        </p:txBody>
      </p:sp>
      <p:sp>
        <p:nvSpPr>
          <p:cNvPr id="8" name="Shape 5"/>
          <p:cNvSpPr/>
          <p:nvPr/>
        </p:nvSpPr>
        <p:spPr>
          <a:xfrm>
            <a:off x="609600" y="1789176"/>
            <a:ext cx="2560320" cy="60960"/>
          </a:xfrm>
          <a:prstGeom prst="rect">
            <a:avLst/>
          </a:prstGeom>
          <a:solidFill>
            <a:srgbClr val="0D6B5E"/>
          </a:solidFill>
          <a:ln/>
        </p:spPr>
        <p:txBody>
          <a:bodyPr/>
          <a:lstStyle/>
          <a:p>
            <a:endParaRPr lang="en-US" sz="2400"/>
          </a:p>
        </p:txBody>
      </p:sp>
      <p:sp>
        <p:nvSpPr>
          <p:cNvPr id="9" name="Text 6"/>
          <p:cNvSpPr/>
          <p:nvPr/>
        </p:nvSpPr>
        <p:spPr>
          <a:xfrm>
            <a:off x="731520" y="1972056"/>
            <a:ext cx="2316480" cy="731520"/>
          </a:xfrm>
          <a:prstGeom prst="rect">
            <a:avLst/>
          </a:prstGeom>
          <a:noFill/>
          <a:ln/>
        </p:spPr>
        <p:txBody>
          <a:bodyPr wrap="square" lIns="0" tIns="0" rIns="0" bIns="0" rtlCol="0" anchor="ctr"/>
          <a:lstStyle/>
          <a:p>
            <a:pPr algn="ctr"/>
            <a:r>
              <a:rPr lang="en-US" sz="1600" b="1">
                <a:solidFill>
                  <a:srgbClr val="1B2A4A"/>
                </a:solidFill>
                <a:latin typeface="Trebuchet MS" pitchFamily="34" charset="0"/>
                <a:ea typeface="Trebuchet MS" pitchFamily="34" charset="-122"/>
                <a:cs typeface="Trebuchet MS" pitchFamily="34" charset="-120"/>
              </a:rPr>
              <a:t>Architecture</a:t>
            </a:r>
            <a:endParaRPr lang="en-US" sz="1600"/>
          </a:p>
          <a:p>
            <a:pPr algn="ctr"/>
            <a:r>
              <a:rPr lang="en-US" sz="1600" b="1">
                <a:solidFill>
                  <a:srgbClr val="1B2A4A"/>
                </a:solidFill>
                <a:latin typeface="Trebuchet MS" pitchFamily="34" charset="0"/>
                <a:ea typeface="Trebuchet MS" pitchFamily="34" charset="-122"/>
                <a:cs typeface="Trebuchet MS" pitchFamily="34" charset="-120"/>
              </a:rPr>
              <a:t>Designer/Modeler</a:t>
            </a:r>
            <a:endParaRPr lang="en-US" sz="1600"/>
          </a:p>
        </p:txBody>
      </p:sp>
      <p:sp>
        <p:nvSpPr>
          <p:cNvPr id="10" name="Text 7"/>
          <p:cNvSpPr/>
          <p:nvPr/>
        </p:nvSpPr>
        <p:spPr>
          <a:xfrm>
            <a:off x="731520" y="2764536"/>
            <a:ext cx="2316480" cy="487680"/>
          </a:xfrm>
          <a:prstGeom prst="rect">
            <a:avLst/>
          </a:prstGeom>
          <a:noFill/>
          <a:ln/>
        </p:spPr>
        <p:txBody>
          <a:bodyPr wrap="square" lIns="0" tIns="0" rIns="0" bIns="0" rtlCol="0" anchor="ctr"/>
          <a:lstStyle/>
          <a:p>
            <a:pPr algn="ctr"/>
            <a:r>
              <a:rPr lang="en-US" sz="1333">
                <a:solidFill>
                  <a:srgbClr val="6B7B78"/>
                </a:solidFill>
                <a:latin typeface="Calibri" pitchFamily="34" charset="0"/>
                <a:ea typeface="Calibri" pitchFamily="34" charset="-122"/>
                <a:cs typeface="Calibri" pitchFamily="34" charset="-120"/>
              </a:rPr>
              <a:t>Layouts, facades, daylight</a:t>
            </a:r>
            <a:endParaRPr lang="en-US" sz="1333"/>
          </a:p>
        </p:txBody>
      </p:sp>
      <p:sp>
        <p:nvSpPr>
          <p:cNvPr id="11" name="Shape 8"/>
          <p:cNvSpPr/>
          <p:nvPr/>
        </p:nvSpPr>
        <p:spPr>
          <a:xfrm>
            <a:off x="3474720" y="1789176"/>
            <a:ext cx="2560320" cy="1706880"/>
          </a:xfrm>
          <a:prstGeom prst="rect">
            <a:avLst/>
          </a:prstGeom>
          <a:solidFill>
            <a:srgbClr val="FFFFFF"/>
          </a:solidFill>
          <a:ln/>
          <a:effectLst>
            <a:outerShdw blurRad="38100" dist="12700" dir="8100000" algn="bl" rotWithShape="0">
              <a:srgbClr val="000000">
                <a:alpha val="6000"/>
              </a:srgbClr>
            </a:outerShdw>
          </a:effectLst>
        </p:spPr>
        <p:txBody>
          <a:bodyPr/>
          <a:lstStyle/>
          <a:p>
            <a:endParaRPr lang="en-US" sz="2400"/>
          </a:p>
        </p:txBody>
      </p:sp>
      <p:sp>
        <p:nvSpPr>
          <p:cNvPr id="12" name="Shape 9"/>
          <p:cNvSpPr/>
          <p:nvPr/>
        </p:nvSpPr>
        <p:spPr>
          <a:xfrm>
            <a:off x="3474720" y="1789176"/>
            <a:ext cx="2560320" cy="60960"/>
          </a:xfrm>
          <a:prstGeom prst="rect">
            <a:avLst/>
          </a:prstGeom>
          <a:solidFill>
            <a:srgbClr val="0D6B5E"/>
          </a:solidFill>
          <a:ln/>
        </p:spPr>
        <p:txBody>
          <a:bodyPr/>
          <a:lstStyle/>
          <a:p>
            <a:endParaRPr lang="en-US" sz="2400"/>
          </a:p>
        </p:txBody>
      </p:sp>
      <p:sp>
        <p:nvSpPr>
          <p:cNvPr id="13" name="Text 10"/>
          <p:cNvSpPr/>
          <p:nvPr/>
        </p:nvSpPr>
        <p:spPr>
          <a:xfrm>
            <a:off x="3596640" y="1972056"/>
            <a:ext cx="2316480" cy="731520"/>
          </a:xfrm>
          <a:prstGeom prst="rect">
            <a:avLst/>
          </a:prstGeom>
          <a:noFill/>
          <a:ln/>
        </p:spPr>
        <p:txBody>
          <a:bodyPr wrap="square" lIns="0" tIns="0" rIns="0" bIns="0" rtlCol="0" anchor="ctr"/>
          <a:lstStyle/>
          <a:p>
            <a:pPr algn="ctr"/>
            <a:r>
              <a:rPr lang="en-US" sz="1600" b="1">
                <a:solidFill>
                  <a:srgbClr val="1B2A4A"/>
                </a:solidFill>
                <a:latin typeface="Trebuchet MS" pitchFamily="34" charset="0"/>
                <a:ea typeface="Trebuchet MS" pitchFamily="34" charset="-122"/>
                <a:cs typeface="Trebuchet MS" pitchFamily="34" charset="-120"/>
              </a:rPr>
              <a:t>Mechanical</a:t>
            </a:r>
            <a:endParaRPr lang="en-US" sz="1600"/>
          </a:p>
          <a:p>
            <a:pPr algn="ctr"/>
            <a:r>
              <a:rPr lang="en-US" sz="1600" b="1">
                <a:solidFill>
                  <a:srgbClr val="1B2A4A"/>
                </a:solidFill>
                <a:latin typeface="Trebuchet MS" pitchFamily="34" charset="0"/>
                <a:ea typeface="Trebuchet MS" pitchFamily="34" charset="-122"/>
                <a:cs typeface="Trebuchet MS" pitchFamily="34" charset="-120"/>
              </a:rPr>
              <a:t>Engineer</a:t>
            </a:r>
            <a:endParaRPr lang="en-US" sz="1600"/>
          </a:p>
        </p:txBody>
      </p:sp>
      <p:sp>
        <p:nvSpPr>
          <p:cNvPr id="14" name="Text 11"/>
          <p:cNvSpPr/>
          <p:nvPr/>
        </p:nvSpPr>
        <p:spPr>
          <a:xfrm>
            <a:off x="3596640" y="2764536"/>
            <a:ext cx="2316480" cy="487680"/>
          </a:xfrm>
          <a:prstGeom prst="rect">
            <a:avLst/>
          </a:prstGeom>
          <a:noFill/>
          <a:ln/>
        </p:spPr>
        <p:txBody>
          <a:bodyPr wrap="square" lIns="0" tIns="0" rIns="0" bIns="0" rtlCol="0" anchor="ctr"/>
          <a:lstStyle/>
          <a:p>
            <a:pPr algn="ctr"/>
            <a:r>
              <a:rPr lang="en-US" sz="1333">
                <a:solidFill>
                  <a:srgbClr val="6B7B78"/>
                </a:solidFill>
                <a:latin typeface="Calibri" pitchFamily="34" charset="0"/>
                <a:ea typeface="Calibri" pitchFamily="34" charset="-122"/>
                <a:cs typeface="Calibri" pitchFamily="34" charset="-120"/>
              </a:rPr>
              <a:t>HVAC, loads, optimization</a:t>
            </a:r>
            <a:endParaRPr lang="en-US" sz="1333"/>
          </a:p>
        </p:txBody>
      </p:sp>
      <p:sp>
        <p:nvSpPr>
          <p:cNvPr id="15" name="Shape 12"/>
          <p:cNvSpPr/>
          <p:nvPr/>
        </p:nvSpPr>
        <p:spPr>
          <a:xfrm>
            <a:off x="6339840" y="1789176"/>
            <a:ext cx="2560320" cy="1706880"/>
          </a:xfrm>
          <a:prstGeom prst="rect">
            <a:avLst/>
          </a:prstGeom>
          <a:solidFill>
            <a:srgbClr val="FFFFFF"/>
          </a:solidFill>
          <a:ln/>
          <a:effectLst>
            <a:outerShdw blurRad="38100" dist="12700" dir="8100000" algn="bl" rotWithShape="0">
              <a:srgbClr val="000000">
                <a:alpha val="6000"/>
              </a:srgbClr>
            </a:outerShdw>
          </a:effectLst>
        </p:spPr>
        <p:txBody>
          <a:bodyPr/>
          <a:lstStyle/>
          <a:p>
            <a:endParaRPr lang="en-US" sz="2400"/>
          </a:p>
        </p:txBody>
      </p:sp>
      <p:sp>
        <p:nvSpPr>
          <p:cNvPr id="16" name="Shape 13"/>
          <p:cNvSpPr/>
          <p:nvPr/>
        </p:nvSpPr>
        <p:spPr>
          <a:xfrm>
            <a:off x="6339840" y="1789176"/>
            <a:ext cx="2560320" cy="60960"/>
          </a:xfrm>
          <a:prstGeom prst="rect">
            <a:avLst/>
          </a:prstGeom>
          <a:solidFill>
            <a:srgbClr val="0D6B5E"/>
          </a:solidFill>
          <a:ln/>
        </p:spPr>
        <p:txBody>
          <a:bodyPr/>
          <a:lstStyle/>
          <a:p>
            <a:endParaRPr lang="en-US" sz="2400"/>
          </a:p>
        </p:txBody>
      </p:sp>
      <p:sp>
        <p:nvSpPr>
          <p:cNvPr id="17" name="Text 14"/>
          <p:cNvSpPr/>
          <p:nvPr/>
        </p:nvSpPr>
        <p:spPr>
          <a:xfrm>
            <a:off x="6461760" y="1972056"/>
            <a:ext cx="2316480" cy="731520"/>
          </a:xfrm>
          <a:prstGeom prst="rect">
            <a:avLst/>
          </a:prstGeom>
          <a:noFill/>
          <a:ln/>
        </p:spPr>
        <p:txBody>
          <a:bodyPr wrap="square" lIns="0" tIns="0" rIns="0" bIns="0" rtlCol="0" anchor="ctr"/>
          <a:lstStyle/>
          <a:p>
            <a:pPr algn="ctr"/>
            <a:r>
              <a:rPr lang="en-US" sz="1600" b="1">
                <a:solidFill>
                  <a:srgbClr val="1B2A4A"/>
                </a:solidFill>
                <a:latin typeface="Trebuchet MS" pitchFamily="34" charset="0"/>
                <a:ea typeface="Trebuchet MS" pitchFamily="34" charset="-122"/>
                <a:cs typeface="Trebuchet MS" pitchFamily="34" charset="-120"/>
              </a:rPr>
              <a:t>Energy Code</a:t>
            </a:r>
            <a:endParaRPr lang="en-US" sz="1600"/>
          </a:p>
          <a:p>
            <a:pPr algn="ctr"/>
            <a:r>
              <a:rPr lang="en-US" sz="1600" b="1">
                <a:solidFill>
                  <a:srgbClr val="1B2A4A"/>
                </a:solidFill>
                <a:latin typeface="Trebuchet MS" pitchFamily="34" charset="0"/>
                <a:ea typeface="Trebuchet MS" pitchFamily="34" charset="-122"/>
                <a:cs typeface="Trebuchet MS" pitchFamily="34" charset="-120"/>
              </a:rPr>
              <a:t>Consultant</a:t>
            </a:r>
            <a:endParaRPr lang="en-US" sz="1600"/>
          </a:p>
        </p:txBody>
      </p:sp>
      <p:sp>
        <p:nvSpPr>
          <p:cNvPr id="18" name="Text 15"/>
          <p:cNvSpPr/>
          <p:nvPr/>
        </p:nvSpPr>
        <p:spPr>
          <a:xfrm>
            <a:off x="6461760" y="2764536"/>
            <a:ext cx="2316480" cy="487680"/>
          </a:xfrm>
          <a:prstGeom prst="rect">
            <a:avLst/>
          </a:prstGeom>
          <a:noFill/>
          <a:ln/>
        </p:spPr>
        <p:txBody>
          <a:bodyPr wrap="square" lIns="0" tIns="0" rIns="0" bIns="0" rtlCol="0" anchor="ctr"/>
          <a:lstStyle/>
          <a:p>
            <a:pPr algn="ctr"/>
            <a:r>
              <a:rPr lang="en-US" sz="1333">
                <a:solidFill>
                  <a:srgbClr val="6B7B78"/>
                </a:solidFill>
                <a:latin typeface="Calibri" pitchFamily="34" charset="0"/>
                <a:ea typeface="Calibri" pitchFamily="34" charset="-122"/>
                <a:cs typeface="Calibri" pitchFamily="34" charset="-120"/>
              </a:rPr>
              <a:t>Title 24, compliance</a:t>
            </a:r>
            <a:endParaRPr lang="en-US" sz="1333"/>
          </a:p>
        </p:txBody>
      </p:sp>
      <p:sp>
        <p:nvSpPr>
          <p:cNvPr id="19" name="Shape 16"/>
          <p:cNvSpPr/>
          <p:nvPr/>
        </p:nvSpPr>
        <p:spPr>
          <a:xfrm>
            <a:off x="9204960" y="1789176"/>
            <a:ext cx="2560320" cy="1706880"/>
          </a:xfrm>
          <a:prstGeom prst="rect">
            <a:avLst/>
          </a:prstGeom>
          <a:solidFill>
            <a:srgbClr val="FFFFFF"/>
          </a:solidFill>
          <a:ln/>
          <a:effectLst>
            <a:outerShdw blurRad="38100" dist="12700" dir="8100000" algn="bl" rotWithShape="0">
              <a:srgbClr val="000000">
                <a:alpha val="6000"/>
              </a:srgbClr>
            </a:outerShdw>
          </a:effectLst>
        </p:spPr>
        <p:txBody>
          <a:bodyPr/>
          <a:lstStyle/>
          <a:p>
            <a:endParaRPr lang="en-US" sz="2400"/>
          </a:p>
        </p:txBody>
      </p:sp>
      <p:sp>
        <p:nvSpPr>
          <p:cNvPr id="20" name="Shape 17"/>
          <p:cNvSpPr/>
          <p:nvPr/>
        </p:nvSpPr>
        <p:spPr>
          <a:xfrm>
            <a:off x="9204960" y="1789176"/>
            <a:ext cx="2560320" cy="60960"/>
          </a:xfrm>
          <a:prstGeom prst="rect">
            <a:avLst/>
          </a:prstGeom>
          <a:solidFill>
            <a:srgbClr val="0D6B5E"/>
          </a:solidFill>
          <a:ln/>
        </p:spPr>
        <p:txBody>
          <a:bodyPr/>
          <a:lstStyle/>
          <a:p>
            <a:endParaRPr lang="en-US" sz="2400"/>
          </a:p>
        </p:txBody>
      </p:sp>
      <p:sp>
        <p:nvSpPr>
          <p:cNvPr id="21" name="Text 18"/>
          <p:cNvSpPr/>
          <p:nvPr/>
        </p:nvSpPr>
        <p:spPr>
          <a:xfrm>
            <a:off x="9326880" y="1972056"/>
            <a:ext cx="2316480" cy="731520"/>
          </a:xfrm>
          <a:prstGeom prst="rect">
            <a:avLst/>
          </a:prstGeom>
          <a:noFill/>
          <a:ln/>
        </p:spPr>
        <p:txBody>
          <a:bodyPr wrap="square" lIns="0" tIns="0" rIns="0" bIns="0" rtlCol="0" anchor="ctr"/>
          <a:lstStyle/>
          <a:p>
            <a:pPr algn="ctr"/>
            <a:r>
              <a:rPr lang="en-US" sz="1600" b="1">
                <a:solidFill>
                  <a:srgbClr val="1B2A4A"/>
                </a:solidFill>
                <a:latin typeface="Trebuchet MS" pitchFamily="34" charset="0"/>
                <a:ea typeface="Trebuchet MS" pitchFamily="34" charset="-122"/>
                <a:cs typeface="Trebuchet MS" pitchFamily="34" charset="-120"/>
              </a:rPr>
              <a:t>Data Analyst</a:t>
            </a:r>
            <a:endParaRPr lang="en-US" sz="1600"/>
          </a:p>
          <a:p>
            <a:pPr algn="ctr"/>
            <a:r>
              <a:rPr lang="en-US" sz="1600" b="1">
                <a:solidFill>
                  <a:srgbClr val="1B2A4A"/>
                </a:solidFill>
                <a:latin typeface="Trebuchet MS" pitchFamily="34" charset="0"/>
                <a:ea typeface="Trebuchet MS" pitchFamily="34" charset="-122"/>
                <a:cs typeface="Trebuchet MS" pitchFamily="34" charset="-120"/>
              </a:rPr>
              <a:t>&amp; CS</a:t>
            </a:r>
            <a:endParaRPr lang="en-US" sz="1600"/>
          </a:p>
        </p:txBody>
      </p:sp>
      <p:sp>
        <p:nvSpPr>
          <p:cNvPr id="22" name="Text 19"/>
          <p:cNvSpPr/>
          <p:nvPr/>
        </p:nvSpPr>
        <p:spPr>
          <a:xfrm>
            <a:off x="9326880" y="2764536"/>
            <a:ext cx="2316480" cy="487680"/>
          </a:xfrm>
          <a:prstGeom prst="rect">
            <a:avLst/>
          </a:prstGeom>
          <a:noFill/>
          <a:ln/>
        </p:spPr>
        <p:txBody>
          <a:bodyPr wrap="square" lIns="0" tIns="0" rIns="0" bIns="0" rtlCol="0" anchor="ctr"/>
          <a:lstStyle/>
          <a:p>
            <a:pPr algn="ctr"/>
            <a:r>
              <a:rPr lang="en-US" sz="1333">
                <a:solidFill>
                  <a:srgbClr val="6B7B78"/>
                </a:solidFill>
                <a:latin typeface="Calibri" pitchFamily="34" charset="0"/>
                <a:ea typeface="Calibri" pitchFamily="34" charset="-122"/>
                <a:cs typeface="Calibri" pitchFamily="34" charset="-120"/>
              </a:rPr>
              <a:t>Energy data, software</a:t>
            </a:r>
            <a:endParaRPr lang="en-US" sz="1333"/>
          </a:p>
        </p:txBody>
      </p:sp>
      <p:sp>
        <p:nvSpPr>
          <p:cNvPr id="23" name="Shape 20"/>
          <p:cNvSpPr/>
          <p:nvPr/>
        </p:nvSpPr>
        <p:spPr>
          <a:xfrm>
            <a:off x="609600" y="3800856"/>
            <a:ext cx="2560320" cy="1706880"/>
          </a:xfrm>
          <a:prstGeom prst="rect">
            <a:avLst/>
          </a:prstGeom>
          <a:solidFill>
            <a:srgbClr val="FFFFFF"/>
          </a:solidFill>
          <a:ln/>
          <a:effectLst>
            <a:outerShdw blurRad="38100" dist="12700" dir="8100000" algn="bl" rotWithShape="0">
              <a:srgbClr val="000000">
                <a:alpha val="6000"/>
              </a:srgbClr>
            </a:outerShdw>
          </a:effectLst>
        </p:spPr>
        <p:txBody>
          <a:bodyPr/>
          <a:lstStyle/>
          <a:p>
            <a:endParaRPr lang="en-US" sz="2400"/>
          </a:p>
        </p:txBody>
      </p:sp>
      <p:sp>
        <p:nvSpPr>
          <p:cNvPr id="24" name="Shape 21"/>
          <p:cNvSpPr/>
          <p:nvPr/>
        </p:nvSpPr>
        <p:spPr>
          <a:xfrm>
            <a:off x="609600" y="3800856"/>
            <a:ext cx="2560320" cy="60960"/>
          </a:xfrm>
          <a:prstGeom prst="rect">
            <a:avLst/>
          </a:prstGeom>
          <a:solidFill>
            <a:srgbClr val="0D6B5E"/>
          </a:solidFill>
          <a:ln/>
        </p:spPr>
        <p:txBody>
          <a:bodyPr/>
          <a:lstStyle/>
          <a:p>
            <a:endParaRPr lang="en-US" sz="2400"/>
          </a:p>
        </p:txBody>
      </p:sp>
      <p:sp>
        <p:nvSpPr>
          <p:cNvPr id="25" name="Text 22"/>
          <p:cNvSpPr/>
          <p:nvPr/>
        </p:nvSpPr>
        <p:spPr>
          <a:xfrm>
            <a:off x="731520" y="3983736"/>
            <a:ext cx="2316480" cy="731520"/>
          </a:xfrm>
          <a:prstGeom prst="rect">
            <a:avLst/>
          </a:prstGeom>
          <a:noFill/>
          <a:ln/>
        </p:spPr>
        <p:txBody>
          <a:bodyPr wrap="square" lIns="0" tIns="0" rIns="0" bIns="0" rtlCol="0" anchor="ctr"/>
          <a:lstStyle/>
          <a:p>
            <a:pPr algn="ctr"/>
            <a:r>
              <a:rPr lang="en-US" sz="1600" b="1">
                <a:solidFill>
                  <a:srgbClr val="1B2A4A"/>
                </a:solidFill>
                <a:latin typeface="Trebuchet MS" pitchFamily="34" charset="0"/>
                <a:ea typeface="Trebuchet MS" pitchFamily="34" charset="-122"/>
                <a:cs typeface="Trebuchet MS" pitchFamily="34" charset="-120"/>
              </a:rPr>
              <a:t>Facade/Enclosure</a:t>
            </a:r>
            <a:endParaRPr lang="en-US" sz="1600"/>
          </a:p>
          <a:p>
            <a:pPr algn="ctr"/>
            <a:r>
              <a:rPr lang="en-US" sz="1600" b="1">
                <a:solidFill>
                  <a:srgbClr val="1B2A4A"/>
                </a:solidFill>
                <a:latin typeface="Trebuchet MS" pitchFamily="34" charset="0"/>
                <a:ea typeface="Trebuchet MS" pitchFamily="34" charset="-122"/>
                <a:cs typeface="Trebuchet MS" pitchFamily="34" charset="-120"/>
              </a:rPr>
              <a:t>Designer</a:t>
            </a:r>
            <a:endParaRPr lang="en-US" sz="1600"/>
          </a:p>
        </p:txBody>
      </p:sp>
      <p:sp>
        <p:nvSpPr>
          <p:cNvPr id="26" name="Text 23"/>
          <p:cNvSpPr/>
          <p:nvPr/>
        </p:nvSpPr>
        <p:spPr>
          <a:xfrm>
            <a:off x="731520" y="4776216"/>
            <a:ext cx="2316480" cy="487680"/>
          </a:xfrm>
          <a:prstGeom prst="rect">
            <a:avLst/>
          </a:prstGeom>
          <a:noFill/>
          <a:ln/>
        </p:spPr>
        <p:txBody>
          <a:bodyPr wrap="square" lIns="0" tIns="0" rIns="0" bIns="0" rtlCol="0" anchor="ctr"/>
          <a:lstStyle/>
          <a:p>
            <a:pPr algn="ctr"/>
            <a:r>
              <a:rPr lang="en-US" sz="1333">
                <a:solidFill>
                  <a:srgbClr val="6B7B78"/>
                </a:solidFill>
                <a:latin typeface="Calibri" pitchFamily="34" charset="0"/>
                <a:ea typeface="Calibri" pitchFamily="34" charset="-122"/>
                <a:cs typeface="Calibri" pitchFamily="34" charset="-120"/>
              </a:rPr>
              <a:t>Curtain walls, glazing</a:t>
            </a:r>
            <a:endParaRPr lang="en-US" sz="1333"/>
          </a:p>
        </p:txBody>
      </p:sp>
      <p:sp>
        <p:nvSpPr>
          <p:cNvPr id="27" name="Shape 24"/>
          <p:cNvSpPr/>
          <p:nvPr/>
        </p:nvSpPr>
        <p:spPr>
          <a:xfrm>
            <a:off x="3474720" y="3800856"/>
            <a:ext cx="2560320" cy="1706880"/>
          </a:xfrm>
          <a:prstGeom prst="rect">
            <a:avLst/>
          </a:prstGeom>
          <a:solidFill>
            <a:srgbClr val="FFFFFF"/>
          </a:solidFill>
          <a:ln/>
          <a:effectLst>
            <a:outerShdw blurRad="38100" dist="12700" dir="8100000" algn="bl" rotWithShape="0">
              <a:srgbClr val="000000">
                <a:alpha val="6000"/>
              </a:srgbClr>
            </a:outerShdw>
          </a:effectLst>
        </p:spPr>
        <p:txBody>
          <a:bodyPr/>
          <a:lstStyle/>
          <a:p>
            <a:endParaRPr lang="en-US" sz="2400"/>
          </a:p>
        </p:txBody>
      </p:sp>
      <p:sp>
        <p:nvSpPr>
          <p:cNvPr id="28" name="Shape 25"/>
          <p:cNvSpPr/>
          <p:nvPr/>
        </p:nvSpPr>
        <p:spPr>
          <a:xfrm>
            <a:off x="3474720" y="3800856"/>
            <a:ext cx="2560320" cy="60960"/>
          </a:xfrm>
          <a:prstGeom prst="rect">
            <a:avLst/>
          </a:prstGeom>
          <a:solidFill>
            <a:srgbClr val="0D6B5E"/>
          </a:solidFill>
          <a:ln/>
        </p:spPr>
        <p:txBody>
          <a:bodyPr/>
          <a:lstStyle/>
          <a:p>
            <a:endParaRPr lang="en-US" sz="2400"/>
          </a:p>
        </p:txBody>
      </p:sp>
      <p:sp>
        <p:nvSpPr>
          <p:cNvPr id="29" name="Text 26"/>
          <p:cNvSpPr/>
          <p:nvPr/>
        </p:nvSpPr>
        <p:spPr>
          <a:xfrm>
            <a:off x="3596640" y="3983736"/>
            <a:ext cx="2316480" cy="731520"/>
          </a:xfrm>
          <a:prstGeom prst="rect">
            <a:avLst/>
          </a:prstGeom>
          <a:noFill/>
          <a:ln/>
        </p:spPr>
        <p:txBody>
          <a:bodyPr wrap="square" lIns="0" tIns="0" rIns="0" bIns="0" rtlCol="0" anchor="ctr"/>
          <a:lstStyle/>
          <a:p>
            <a:pPr algn="ctr"/>
            <a:r>
              <a:rPr lang="en-US" sz="1600" b="1">
                <a:solidFill>
                  <a:srgbClr val="1B2A4A"/>
                </a:solidFill>
                <a:latin typeface="Trebuchet MS" pitchFamily="34" charset="0"/>
                <a:ea typeface="Trebuchet MS" pitchFamily="34" charset="-122"/>
                <a:cs typeface="Trebuchet MS" pitchFamily="34" charset="-120"/>
              </a:rPr>
              <a:t>Utility</a:t>
            </a:r>
            <a:endParaRPr lang="en-US" sz="1600"/>
          </a:p>
          <a:p>
            <a:pPr algn="ctr"/>
            <a:r>
              <a:rPr lang="en-US" sz="1600" b="1">
                <a:solidFill>
                  <a:srgbClr val="1B2A4A"/>
                </a:solidFill>
                <a:latin typeface="Trebuchet MS" pitchFamily="34" charset="0"/>
                <a:ea typeface="Trebuchet MS" pitchFamily="34" charset="-122"/>
                <a:cs typeface="Trebuchet MS" pitchFamily="34" charset="-120"/>
              </a:rPr>
              <a:t>Consultant</a:t>
            </a:r>
            <a:endParaRPr lang="en-US" sz="1600"/>
          </a:p>
        </p:txBody>
      </p:sp>
      <p:sp>
        <p:nvSpPr>
          <p:cNvPr id="30" name="Text 27"/>
          <p:cNvSpPr/>
          <p:nvPr/>
        </p:nvSpPr>
        <p:spPr>
          <a:xfrm>
            <a:off x="3596640" y="4776216"/>
            <a:ext cx="2316480" cy="487680"/>
          </a:xfrm>
          <a:prstGeom prst="rect">
            <a:avLst/>
          </a:prstGeom>
          <a:noFill/>
          <a:ln/>
        </p:spPr>
        <p:txBody>
          <a:bodyPr wrap="square" lIns="0" tIns="0" rIns="0" bIns="0" rtlCol="0" anchor="ctr"/>
          <a:lstStyle/>
          <a:p>
            <a:pPr algn="ctr"/>
            <a:r>
              <a:rPr lang="en-US" sz="1333">
                <a:solidFill>
                  <a:srgbClr val="6B7B78"/>
                </a:solidFill>
                <a:latin typeface="Calibri" pitchFamily="34" charset="0"/>
                <a:ea typeface="Calibri" pitchFamily="34" charset="-122"/>
                <a:cs typeface="Calibri" pitchFamily="34" charset="-120"/>
              </a:rPr>
              <a:t>Incentives, grid planning</a:t>
            </a:r>
            <a:endParaRPr lang="en-US" sz="1333"/>
          </a:p>
        </p:txBody>
      </p:sp>
      <p:sp>
        <p:nvSpPr>
          <p:cNvPr id="31" name="Shape 28"/>
          <p:cNvSpPr/>
          <p:nvPr/>
        </p:nvSpPr>
        <p:spPr>
          <a:xfrm>
            <a:off x="6339840" y="3800856"/>
            <a:ext cx="2560320" cy="1706880"/>
          </a:xfrm>
          <a:prstGeom prst="rect">
            <a:avLst/>
          </a:prstGeom>
          <a:solidFill>
            <a:srgbClr val="FFFFFF"/>
          </a:solidFill>
          <a:ln/>
          <a:effectLst>
            <a:outerShdw blurRad="38100" dist="12700" dir="8100000" algn="bl" rotWithShape="0">
              <a:srgbClr val="000000">
                <a:alpha val="6000"/>
              </a:srgbClr>
            </a:outerShdw>
          </a:effectLst>
        </p:spPr>
        <p:txBody>
          <a:bodyPr/>
          <a:lstStyle/>
          <a:p>
            <a:endParaRPr lang="en-US" sz="2400"/>
          </a:p>
        </p:txBody>
      </p:sp>
      <p:sp>
        <p:nvSpPr>
          <p:cNvPr id="32" name="Shape 29"/>
          <p:cNvSpPr/>
          <p:nvPr/>
        </p:nvSpPr>
        <p:spPr>
          <a:xfrm>
            <a:off x="6339840" y="3800856"/>
            <a:ext cx="2560320" cy="60960"/>
          </a:xfrm>
          <a:prstGeom prst="rect">
            <a:avLst/>
          </a:prstGeom>
          <a:solidFill>
            <a:srgbClr val="0D6B5E"/>
          </a:solidFill>
          <a:ln/>
        </p:spPr>
        <p:txBody>
          <a:bodyPr/>
          <a:lstStyle/>
          <a:p>
            <a:endParaRPr lang="en-US" sz="2400"/>
          </a:p>
        </p:txBody>
      </p:sp>
      <p:sp>
        <p:nvSpPr>
          <p:cNvPr id="33" name="Text 30"/>
          <p:cNvSpPr/>
          <p:nvPr/>
        </p:nvSpPr>
        <p:spPr>
          <a:xfrm>
            <a:off x="6461760" y="3983736"/>
            <a:ext cx="2316480" cy="731520"/>
          </a:xfrm>
          <a:prstGeom prst="rect">
            <a:avLst/>
          </a:prstGeom>
          <a:noFill/>
          <a:ln/>
        </p:spPr>
        <p:txBody>
          <a:bodyPr wrap="square" lIns="0" tIns="0" rIns="0" bIns="0" rtlCol="0" anchor="ctr"/>
          <a:lstStyle/>
          <a:p>
            <a:pPr algn="ctr"/>
            <a:r>
              <a:rPr lang="en-US" sz="1600" b="1">
                <a:solidFill>
                  <a:srgbClr val="1B2A4A"/>
                </a:solidFill>
                <a:latin typeface="Trebuchet MS" pitchFamily="34" charset="0"/>
                <a:ea typeface="Trebuchet MS" pitchFamily="34" charset="-122"/>
                <a:cs typeface="Trebuchet MS" pitchFamily="34" charset="-120"/>
              </a:rPr>
              <a:t>Building Perf.</a:t>
            </a:r>
            <a:endParaRPr lang="en-US" sz="1600"/>
          </a:p>
          <a:p>
            <a:pPr algn="ctr"/>
            <a:r>
              <a:rPr lang="en-US" sz="1600" b="1">
                <a:solidFill>
                  <a:srgbClr val="1B2A4A"/>
                </a:solidFill>
                <a:latin typeface="Trebuchet MS" pitchFamily="34" charset="0"/>
                <a:ea typeface="Trebuchet MS" pitchFamily="34" charset="-122"/>
                <a:cs typeface="Trebuchet MS" pitchFamily="34" charset="-120"/>
              </a:rPr>
              <a:t>Engineer</a:t>
            </a:r>
            <a:endParaRPr lang="en-US" sz="1600"/>
          </a:p>
        </p:txBody>
      </p:sp>
      <p:sp>
        <p:nvSpPr>
          <p:cNvPr id="34" name="Text 31"/>
          <p:cNvSpPr/>
          <p:nvPr/>
        </p:nvSpPr>
        <p:spPr>
          <a:xfrm>
            <a:off x="6461760" y="4776216"/>
            <a:ext cx="2316480" cy="487680"/>
          </a:xfrm>
          <a:prstGeom prst="rect">
            <a:avLst/>
          </a:prstGeom>
          <a:noFill/>
          <a:ln/>
        </p:spPr>
        <p:txBody>
          <a:bodyPr wrap="square" lIns="0" tIns="0" rIns="0" bIns="0" rtlCol="0" anchor="ctr"/>
          <a:lstStyle/>
          <a:p>
            <a:pPr algn="ctr"/>
            <a:r>
              <a:rPr lang="en-US" sz="1333">
                <a:solidFill>
                  <a:srgbClr val="6B7B78"/>
                </a:solidFill>
                <a:latin typeface="Calibri" pitchFamily="34" charset="0"/>
                <a:ea typeface="Calibri" pitchFamily="34" charset="-122"/>
                <a:cs typeface="Calibri" pitchFamily="34" charset="-120"/>
              </a:rPr>
              <a:t>Commissioning, M&amp;V</a:t>
            </a:r>
            <a:endParaRPr lang="en-US" sz="1333"/>
          </a:p>
        </p:txBody>
      </p:sp>
      <p:sp>
        <p:nvSpPr>
          <p:cNvPr id="35" name="Shape 32"/>
          <p:cNvSpPr/>
          <p:nvPr/>
        </p:nvSpPr>
        <p:spPr>
          <a:xfrm>
            <a:off x="9204960" y="3800856"/>
            <a:ext cx="2560320" cy="1706880"/>
          </a:xfrm>
          <a:prstGeom prst="rect">
            <a:avLst/>
          </a:prstGeom>
          <a:solidFill>
            <a:srgbClr val="FFFFFF"/>
          </a:solidFill>
          <a:ln/>
          <a:effectLst>
            <a:outerShdw blurRad="38100" dist="12700" dir="8100000" algn="bl" rotWithShape="0">
              <a:srgbClr val="000000">
                <a:alpha val="6000"/>
              </a:srgbClr>
            </a:outerShdw>
          </a:effectLst>
        </p:spPr>
        <p:txBody>
          <a:bodyPr/>
          <a:lstStyle/>
          <a:p>
            <a:endParaRPr lang="en-US" sz="2400"/>
          </a:p>
        </p:txBody>
      </p:sp>
      <p:sp>
        <p:nvSpPr>
          <p:cNvPr id="36" name="Shape 33"/>
          <p:cNvSpPr/>
          <p:nvPr/>
        </p:nvSpPr>
        <p:spPr>
          <a:xfrm>
            <a:off x="9204960" y="3800856"/>
            <a:ext cx="2560320" cy="60960"/>
          </a:xfrm>
          <a:prstGeom prst="rect">
            <a:avLst/>
          </a:prstGeom>
          <a:solidFill>
            <a:srgbClr val="0D6B5E"/>
          </a:solidFill>
          <a:ln/>
        </p:spPr>
        <p:txBody>
          <a:bodyPr/>
          <a:lstStyle/>
          <a:p>
            <a:endParaRPr lang="en-US" sz="2400"/>
          </a:p>
        </p:txBody>
      </p:sp>
      <p:sp>
        <p:nvSpPr>
          <p:cNvPr id="37" name="Text 34"/>
          <p:cNvSpPr/>
          <p:nvPr/>
        </p:nvSpPr>
        <p:spPr>
          <a:xfrm>
            <a:off x="9326880" y="3983736"/>
            <a:ext cx="2316480" cy="731520"/>
          </a:xfrm>
          <a:prstGeom prst="rect">
            <a:avLst/>
          </a:prstGeom>
          <a:noFill/>
          <a:ln/>
        </p:spPr>
        <p:txBody>
          <a:bodyPr wrap="square" lIns="0" tIns="0" rIns="0" bIns="0" rtlCol="0" anchor="ctr"/>
          <a:lstStyle/>
          <a:p>
            <a:pPr algn="ctr"/>
            <a:r>
              <a:rPr lang="en-US" sz="1600" b="1">
                <a:solidFill>
                  <a:srgbClr val="1B2A4A"/>
                </a:solidFill>
                <a:latin typeface="Trebuchet MS" pitchFamily="34" charset="0"/>
                <a:ea typeface="Trebuchet MS" pitchFamily="34" charset="-122"/>
                <a:cs typeface="Trebuchet MS" pitchFamily="34" charset="-120"/>
              </a:rPr>
              <a:t>AI/ML Energy</a:t>
            </a:r>
            <a:endParaRPr lang="en-US" sz="1600"/>
          </a:p>
          <a:p>
            <a:pPr algn="ctr"/>
            <a:r>
              <a:rPr lang="en-US" sz="1600" b="1">
                <a:solidFill>
                  <a:srgbClr val="1B2A4A"/>
                </a:solidFill>
                <a:latin typeface="Trebuchet MS" pitchFamily="34" charset="0"/>
                <a:ea typeface="Trebuchet MS" pitchFamily="34" charset="-122"/>
                <a:cs typeface="Trebuchet MS" pitchFamily="34" charset="-120"/>
              </a:rPr>
              <a:t>Analyst</a:t>
            </a:r>
            <a:endParaRPr lang="en-US" sz="1600"/>
          </a:p>
        </p:txBody>
      </p:sp>
      <p:sp>
        <p:nvSpPr>
          <p:cNvPr id="38" name="Text 35"/>
          <p:cNvSpPr/>
          <p:nvPr/>
        </p:nvSpPr>
        <p:spPr>
          <a:xfrm>
            <a:off x="9326880" y="4776216"/>
            <a:ext cx="2316480" cy="487680"/>
          </a:xfrm>
          <a:prstGeom prst="rect">
            <a:avLst/>
          </a:prstGeom>
          <a:noFill/>
          <a:ln/>
        </p:spPr>
        <p:txBody>
          <a:bodyPr wrap="square" lIns="0" tIns="0" rIns="0" bIns="0" rtlCol="0" anchor="ctr"/>
          <a:lstStyle/>
          <a:p>
            <a:pPr algn="ctr"/>
            <a:r>
              <a:rPr lang="en-US" sz="1333">
                <a:solidFill>
                  <a:srgbClr val="6B7B78"/>
                </a:solidFill>
                <a:latin typeface="Calibri" pitchFamily="34" charset="0"/>
                <a:ea typeface="Calibri" pitchFamily="34" charset="-122"/>
                <a:cs typeface="Calibri" pitchFamily="34" charset="-120"/>
              </a:rPr>
              <a:t>ML, prediction, analytics</a:t>
            </a:r>
            <a:endParaRPr lang="en-US" sz="1333"/>
          </a:p>
        </p:txBody>
      </p:sp>
      <p:sp>
        <p:nvSpPr>
          <p:cNvPr id="2" name="Title 1">
            <a:extLst>
              <a:ext uri="{FF2B5EF4-FFF2-40B4-BE49-F238E27FC236}">
                <a16:creationId xmlns:a16="http://schemas.microsoft.com/office/drawing/2014/main" id="{B1C2819D-053F-BB4D-4C4A-6D3108D089E5}"/>
              </a:ext>
            </a:extLst>
          </p:cNvPr>
          <p:cNvSpPr txBox="1">
            <a:spLocks/>
          </p:cNvSpPr>
          <p:nvPr/>
        </p:nvSpPr>
        <p:spPr>
          <a:xfrm>
            <a:off x="838200" y="205781"/>
            <a:ext cx="10515600" cy="729577"/>
          </a:xfrm>
          <a:prstGeom prst="rect">
            <a:avLst/>
          </a:prstGeom>
        </p:spPr>
        <p:txBody>
          <a:bodyPr>
            <a:normAutofit/>
          </a:bodyPr>
          <a:lstStyle>
            <a:lvl1pPr algn="l" defTabSz="914400" rtl="0" eaLnBrk="1" latinLnBrk="0" hangingPunct="1">
              <a:lnSpc>
                <a:spcPct val="90000"/>
              </a:lnSpc>
              <a:spcBef>
                <a:spcPct val="0"/>
              </a:spcBef>
              <a:buNone/>
              <a:defRPr sz="3600" kern="1200">
                <a:solidFill>
                  <a:schemeClr val="bg1"/>
                </a:solidFill>
                <a:latin typeface="+mj-lt"/>
                <a:ea typeface="Open Sans" panose="020B0606030504020204" pitchFamily="34" charset="0"/>
                <a:cs typeface="Open Sans" panose="020B0606030504020204" pitchFamily="34" charset="0"/>
              </a:defRPr>
            </a:lvl1pPr>
          </a:lstStyle>
          <a:p>
            <a:r>
              <a:rPr lang="en-US"/>
              <a:t>Typical roles in energy modeling</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D8AE8-64CA-06F8-15F3-14564EA36803}"/>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8B7DB37-D4C6-20DD-335C-6AC714E2126E}"/>
              </a:ext>
            </a:extLst>
          </p:cNvPr>
          <p:cNvSpPr>
            <a:spLocks noGrp="1"/>
          </p:cNvSpPr>
          <p:nvPr>
            <p:ph type="sldNum" sz="quarter" idx="12"/>
          </p:nvPr>
        </p:nvSpPr>
        <p:spPr/>
        <p:txBody>
          <a:bodyPr/>
          <a:lstStyle/>
          <a:p>
            <a:fld id="{7D19FC8C-636F-4B61-98CC-E41B290838A8}" type="slidenum">
              <a:rPr lang="en-US" smtClean="0"/>
              <a:t>53</a:t>
            </a:fld>
            <a:endParaRPr lang="en-US"/>
          </a:p>
        </p:txBody>
      </p:sp>
      <p:sp>
        <p:nvSpPr>
          <p:cNvPr id="2" name="Title 1">
            <a:extLst>
              <a:ext uri="{FF2B5EF4-FFF2-40B4-BE49-F238E27FC236}">
                <a16:creationId xmlns:a16="http://schemas.microsoft.com/office/drawing/2014/main" id="{BCB98450-3B64-8905-7617-92767A5FD3BF}"/>
              </a:ext>
            </a:extLst>
          </p:cNvPr>
          <p:cNvSpPr>
            <a:spLocks noGrp="1"/>
          </p:cNvSpPr>
          <p:nvPr>
            <p:ph type="title"/>
          </p:nvPr>
        </p:nvSpPr>
        <p:spPr>
          <a:xfrm>
            <a:off x="629383" y="1461956"/>
            <a:ext cx="4571508" cy="1816986"/>
          </a:xfrm>
        </p:spPr>
        <p:txBody>
          <a:bodyPr>
            <a:normAutofit/>
          </a:bodyPr>
          <a:lstStyle/>
          <a:p>
            <a:r>
              <a:rPr lang="en-US" sz="3600" b="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Energy modelling is like professional MINECRAFT</a:t>
            </a:r>
          </a:p>
        </p:txBody>
      </p:sp>
      <p:pic>
        <p:nvPicPr>
          <p:cNvPr id="3074" name="Picture 2" descr="Minecraft vs Reality builds">
            <a:extLst>
              <a:ext uri="{FF2B5EF4-FFF2-40B4-BE49-F238E27FC236}">
                <a16:creationId xmlns:a16="http://schemas.microsoft.com/office/drawing/2014/main" id="{2EF4B850-9967-0ECC-ECC7-02E0750AFE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multi-layered building with a roof  AI-generated content may be incorrect.">
            <a:extLst>
              <a:ext uri="{FF2B5EF4-FFF2-40B4-BE49-F238E27FC236}">
                <a16:creationId xmlns:a16="http://schemas.microsoft.com/office/drawing/2014/main" id="{94D1F2FC-67BE-9DE4-3609-20C85DF9407C}"/>
              </a:ext>
            </a:extLst>
          </p:cNvPr>
          <p:cNvPicPr>
            <a:picLocks noChangeAspect="1"/>
          </p:cNvPicPr>
          <p:nvPr/>
        </p:nvPicPr>
        <p:blipFill>
          <a:blip r:embed="rId4" cstate="print">
            <a:extLst>
              <a:ext uri="{28A0092B-C50C-407E-A947-70E740481C1C}">
                <a14:useLocalDpi xmlns:a14="http://schemas.microsoft.com/office/drawing/2010/main" val="0"/>
              </a:ext>
            </a:extLst>
          </a:blip>
          <a:srcRect b="67978"/>
          <a:stretch>
            <a:fillRect/>
          </a:stretch>
        </p:blipFill>
        <p:spPr>
          <a:xfrm>
            <a:off x="629383" y="3579058"/>
            <a:ext cx="4571508" cy="2009911"/>
          </a:xfrm>
          <a:prstGeom prst="rect">
            <a:avLst/>
          </a:prstGeom>
          <a:ln>
            <a:solidFill>
              <a:schemeClr val="bg1"/>
            </a:solidFill>
          </a:ln>
        </p:spPr>
      </p:pic>
      <p:sp>
        <p:nvSpPr>
          <p:cNvPr id="6" name="Title 1">
            <a:extLst>
              <a:ext uri="{FF2B5EF4-FFF2-40B4-BE49-F238E27FC236}">
                <a16:creationId xmlns:a16="http://schemas.microsoft.com/office/drawing/2014/main" id="{1AD9CC3C-937E-3583-C2D2-112E140B2740}"/>
              </a:ext>
            </a:extLst>
          </p:cNvPr>
          <p:cNvSpPr txBox="1">
            <a:spLocks/>
          </p:cNvSpPr>
          <p:nvPr/>
        </p:nvSpPr>
        <p:spPr>
          <a:xfrm>
            <a:off x="838200" y="205781"/>
            <a:ext cx="10515600" cy="729577"/>
          </a:xfrm>
          <a:prstGeom prst="rect">
            <a:avLst/>
          </a:prstGeom>
        </p:spPr>
        <p:txBody>
          <a:bodyPr>
            <a:normAutofit/>
          </a:bodyPr>
          <a:lstStyle>
            <a:lvl1pPr algn="l" defTabSz="914400" rtl="0" eaLnBrk="1" latinLnBrk="0" hangingPunct="1">
              <a:lnSpc>
                <a:spcPct val="90000"/>
              </a:lnSpc>
              <a:spcBef>
                <a:spcPct val="0"/>
              </a:spcBef>
              <a:buNone/>
              <a:defRPr sz="3600" kern="1200">
                <a:solidFill>
                  <a:schemeClr val="bg1"/>
                </a:solidFill>
                <a:latin typeface="+mj-lt"/>
                <a:ea typeface="Open Sans" panose="020B0606030504020204" pitchFamily="34" charset="0"/>
                <a:cs typeface="Open Sans" panose="020B0606030504020204" pitchFamily="34" charset="0"/>
              </a:defRPr>
            </a:lvl1pPr>
          </a:lstStyle>
          <a:p>
            <a:r>
              <a:rPr lang="en-US"/>
              <a:t>Job Benefits</a:t>
            </a:r>
          </a:p>
        </p:txBody>
      </p:sp>
    </p:spTree>
    <p:extLst>
      <p:ext uri="{BB962C8B-B14F-4D97-AF65-F5344CB8AC3E}">
        <p14:creationId xmlns:p14="http://schemas.microsoft.com/office/powerpoint/2010/main" val="14127977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3252E-3672-1DFA-F4C0-DA822914CEBD}"/>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EEF923A-AFA5-7690-9F76-1FF0B461A0F2}"/>
              </a:ext>
            </a:extLst>
          </p:cNvPr>
          <p:cNvSpPr>
            <a:spLocks noGrp="1"/>
          </p:cNvSpPr>
          <p:nvPr>
            <p:ph type="sldNum" sz="quarter" idx="12"/>
          </p:nvPr>
        </p:nvSpPr>
        <p:spPr/>
        <p:txBody>
          <a:bodyPr/>
          <a:lstStyle/>
          <a:p>
            <a:fld id="{7D19FC8C-636F-4B61-98CC-E41B290838A8}" type="slidenum">
              <a:rPr lang="en-US" smtClean="0"/>
              <a:t>54</a:t>
            </a:fld>
            <a:endParaRPr lang="en-US"/>
          </a:p>
        </p:txBody>
      </p:sp>
      <p:sp>
        <p:nvSpPr>
          <p:cNvPr id="4" name="Title 1">
            <a:extLst>
              <a:ext uri="{FF2B5EF4-FFF2-40B4-BE49-F238E27FC236}">
                <a16:creationId xmlns:a16="http://schemas.microsoft.com/office/drawing/2014/main" id="{EEC72C7E-4B92-C3EF-3A08-809640B4C186}"/>
              </a:ext>
            </a:extLst>
          </p:cNvPr>
          <p:cNvSpPr txBox="1">
            <a:spLocks/>
          </p:cNvSpPr>
          <p:nvPr/>
        </p:nvSpPr>
        <p:spPr>
          <a:xfrm>
            <a:off x="838200" y="205781"/>
            <a:ext cx="10515600" cy="729577"/>
          </a:xfrm>
          <a:prstGeom prst="rect">
            <a:avLst/>
          </a:prstGeom>
        </p:spPr>
        <p:txBody>
          <a:bodyPr>
            <a:normAutofit/>
          </a:bodyPr>
          <a:lstStyle>
            <a:lvl1pPr algn="l" defTabSz="914400" rtl="0" eaLnBrk="1" latinLnBrk="0" hangingPunct="1">
              <a:lnSpc>
                <a:spcPct val="90000"/>
              </a:lnSpc>
              <a:spcBef>
                <a:spcPct val="0"/>
              </a:spcBef>
              <a:buNone/>
              <a:defRPr sz="3600" kern="1200">
                <a:solidFill>
                  <a:schemeClr val="bg1"/>
                </a:solidFill>
                <a:latin typeface="+mj-lt"/>
                <a:ea typeface="Open Sans" panose="020B0606030504020204" pitchFamily="34" charset="0"/>
                <a:cs typeface="Open Sans" panose="020B0606030504020204" pitchFamily="34" charset="0"/>
              </a:defRPr>
            </a:lvl1pPr>
          </a:lstStyle>
          <a:p>
            <a:r>
              <a:rPr lang="en-US"/>
              <a:t>A Day in the Life of an Energy Modeler</a:t>
            </a:r>
          </a:p>
        </p:txBody>
      </p:sp>
      <p:sp>
        <p:nvSpPr>
          <p:cNvPr id="8" name="Shape 1">
            <a:extLst>
              <a:ext uri="{FF2B5EF4-FFF2-40B4-BE49-F238E27FC236}">
                <a16:creationId xmlns:a16="http://schemas.microsoft.com/office/drawing/2014/main" id="{439AD88A-BB9F-18ED-E05E-E8A5542BB647}"/>
              </a:ext>
            </a:extLst>
          </p:cNvPr>
          <p:cNvSpPr/>
          <p:nvPr/>
        </p:nvSpPr>
        <p:spPr>
          <a:xfrm>
            <a:off x="838200" y="1224344"/>
            <a:ext cx="8641080" cy="731520"/>
          </a:xfrm>
          <a:prstGeom prst="rect">
            <a:avLst/>
          </a:prstGeom>
          <a:solidFill>
            <a:srgbClr val="FFFFFF"/>
          </a:solidFill>
          <a:ln/>
          <a:effectLst>
            <a:outerShdw blurRad="76200" dist="25400" dir="8100000" algn="bl" rotWithShape="0">
              <a:srgbClr val="000000">
                <a:alpha val="8000"/>
              </a:srgbClr>
            </a:outerShdw>
          </a:effectLst>
        </p:spPr>
        <p:txBody>
          <a:bodyPr/>
          <a:lstStyle/>
          <a:p>
            <a:endParaRPr lang="en-US"/>
          </a:p>
        </p:txBody>
      </p:sp>
      <p:sp>
        <p:nvSpPr>
          <p:cNvPr id="9" name="Text 2">
            <a:extLst>
              <a:ext uri="{FF2B5EF4-FFF2-40B4-BE49-F238E27FC236}">
                <a16:creationId xmlns:a16="http://schemas.microsoft.com/office/drawing/2014/main" id="{C6ABF09C-EC91-8F50-20C5-A24A989F77D9}"/>
              </a:ext>
            </a:extLst>
          </p:cNvPr>
          <p:cNvSpPr/>
          <p:nvPr/>
        </p:nvSpPr>
        <p:spPr>
          <a:xfrm>
            <a:off x="975360" y="1270064"/>
            <a:ext cx="1005840" cy="640080"/>
          </a:xfrm>
          <a:prstGeom prst="rect">
            <a:avLst/>
          </a:prstGeom>
          <a:noFill/>
          <a:ln/>
        </p:spPr>
        <p:txBody>
          <a:bodyPr wrap="square" lIns="0" tIns="0" rIns="0" bIns="0" rtlCol="0" anchor="ctr"/>
          <a:lstStyle/>
          <a:p>
            <a:pPr marL="0" indent="0">
              <a:buNone/>
            </a:pPr>
            <a:r>
              <a:rPr lang="en-US" sz="1300" b="1">
                <a:solidFill>
                  <a:srgbClr val="000000"/>
                </a:solidFill>
                <a:latin typeface="Trebuchet MS" pitchFamily="34" charset="0"/>
                <a:ea typeface="Trebuchet MS" pitchFamily="34" charset="-122"/>
                <a:cs typeface="Trebuchet MS" pitchFamily="34" charset="-120"/>
              </a:rPr>
              <a:t>9:00 AM</a:t>
            </a:r>
            <a:endParaRPr lang="en-US" sz="1300">
              <a:solidFill>
                <a:srgbClr val="000000"/>
              </a:solidFill>
            </a:endParaRPr>
          </a:p>
        </p:txBody>
      </p:sp>
      <p:pic>
        <p:nvPicPr>
          <p:cNvPr id="10" name="Image 0" descr="preencoded.png">
            <a:extLst>
              <a:ext uri="{FF2B5EF4-FFF2-40B4-BE49-F238E27FC236}">
                <a16:creationId xmlns:a16="http://schemas.microsoft.com/office/drawing/2014/main" id="{1685EEBB-7FF1-80B1-0DB7-6FE708405EC4}"/>
              </a:ext>
            </a:extLst>
          </p:cNvPr>
          <p:cNvPicPr>
            <a:picLocks noChangeAspect="1"/>
          </p:cNvPicPr>
          <p:nvPr/>
        </p:nvPicPr>
        <p:blipFill>
          <a:blip r:embed="rId3"/>
          <a:stretch>
            <a:fillRect/>
          </a:stretch>
        </p:blipFill>
        <p:spPr>
          <a:xfrm>
            <a:off x="2072640" y="1407224"/>
            <a:ext cx="365760" cy="365760"/>
          </a:xfrm>
          <a:prstGeom prst="rect">
            <a:avLst/>
          </a:prstGeom>
        </p:spPr>
      </p:pic>
      <p:sp>
        <p:nvSpPr>
          <p:cNvPr id="11" name="Text 3">
            <a:extLst>
              <a:ext uri="{FF2B5EF4-FFF2-40B4-BE49-F238E27FC236}">
                <a16:creationId xmlns:a16="http://schemas.microsoft.com/office/drawing/2014/main" id="{044A0A9A-9573-0C41-471D-51146AA35CFF}"/>
              </a:ext>
            </a:extLst>
          </p:cNvPr>
          <p:cNvSpPr/>
          <p:nvPr/>
        </p:nvSpPr>
        <p:spPr>
          <a:xfrm>
            <a:off x="2621280" y="1270064"/>
            <a:ext cx="6437376" cy="640080"/>
          </a:xfrm>
          <a:prstGeom prst="rect">
            <a:avLst/>
          </a:prstGeom>
          <a:noFill/>
          <a:ln/>
        </p:spPr>
        <p:txBody>
          <a:bodyPr wrap="square" lIns="0" tIns="0" rIns="0" bIns="0" rtlCol="0" anchor="ctr"/>
          <a:lstStyle/>
          <a:p>
            <a:pPr marL="0" indent="0">
              <a:lnSpc>
                <a:spcPct val="130000"/>
              </a:lnSpc>
              <a:buNone/>
            </a:pPr>
            <a:r>
              <a:rPr lang="en-US" sz="1200">
                <a:solidFill>
                  <a:srgbClr val="000000"/>
                </a:solidFill>
                <a:latin typeface="Calibri" pitchFamily="34" charset="0"/>
                <a:ea typeface="Calibri" pitchFamily="34" charset="-122"/>
                <a:cs typeface="Calibri" pitchFamily="34" charset="-120"/>
              </a:rPr>
              <a:t>Review updated architectural plans — check window-to-wall ratios and new floor plan layouts</a:t>
            </a:r>
            <a:endParaRPr lang="en-US" sz="1200">
              <a:solidFill>
                <a:srgbClr val="000000"/>
              </a:solidFill>
            </a:endParaRPr>
          </a:p>
        </p:txBody>
      </p:sp>
      <p:sp>
        <p:nvSpPr>
          <p:cNvPr id="12" name="Shape 4">
            <a:extLst>
              <a:ext uri="{FF2B5EF4-FFF2-40B4-BE49-F238E27FC236}">
                <a16:creationId xmlns:a16="http://schemas.microsoft.com/office/drawing/2014/main" id="{5EE8D071-2F7F-8A46-E504-A2E3AFD3FC2E}"/>
              </a:ext>
            </a:extLst>
          </p:cNvPr>
          <p:cNvSpPr/>
          <p:nvPr/>
        </p:nvSpPr>
        <p:spPr>
          <a:xfrm>
            <a:off x="838200" y="2029016"/>
            <a:ext cx="8641080" cy="731520"/>
          </a:xfrm>
          <a:prstGeom prst="rect">
            <a:avLst/>
          </a:prstGeom>
          <a:solidFill>
            <a:schemeClr val="accent1">
              <a:lumMod val="20000"/>
              <a:lumOff val="80000"/>
            </a:schemeClr>
          </a:solidFill>
          <a:ln/>
          <a:effectLst>
            <a:outerShdw blurRad="76200" dist="25400" dir="8100000" algn="bl" rotWithShape="0">
              <a:srgbClr val="000000">
                <a:alpha val="8000"/>
              </a:srgbClr>
            </a:outerShdw>
          </a:effectLst>
        </p:spPr>
        <p:txBody>
          <a:bodyPr/>
          <a:lstStyle/>
          <a:p>
            <a:endParaRPr lang="en-US"/>
          </a:p>
        </p:txBody>
      </p:sp>
      <p:sp>
        <p:nvSpPr>
          <p:cNvPr id="13" name="Text 5">
            <a:extLst>
              <a:ext uri="{FF2B5EF4-FFF2-40B4-BE49-F238E27FC236}">
                <a16:creationId xmlns:a16="http://schemas.microsoft.com/office/drawing/2014/main" id="{E2547B00-C202-B0B4-D5CD-65AE5B1EABC1}"/>
              </a:ext>
            </a:extLst>
          </p:cNvPr>
          <p:cNvSpPr/>
          <p:nvPr/>
        </p:nvSpPr>
        <p:spPr>
          <a:xfrm>
            <a:off x="975360" y="2074736"/>
            <a:ext cx="1005840" cy="640080"/>
          </a:xfrm>
          <a:prstGeom prst="rect">
            <a:avLst/>
          </a:prstGeom>
          <a:noFill/>
          <a:ln/>
        </p:spPr>
        <p:txBody>
          <a:bodyPr wrap="square" lIns="0" tIns="0" rIns="0" bIns="0" rtlCol="0" anchor="ctr"/>
          <a:lstStyle/>
          <a:p>
            <a:pPr marL="0" indent="0">
              <a:buNone/>
            </a:pPr>
            <a:r>
              <a:rPr lang="en-US" sz="1300" b="1">
                <a:solidFill>
                  <a:srgbClr val="000000"/>
                </a:solidFill>
                <a:latin typeface="Trebuchet MS" pitchFamily="34" charset="0"/>
                <a:ea typeface="Trebuchet MS" pitchFamily="34" charset="-122"/>
                <a:cs typeface="Trebuchet MS" pitchFamily="34" charset="-120"/>
              </a:rPr>
              <a:t>10:30 AM</a:t>
            </a:r>
            <a:endParaRPr lang="en-US" sz="1300">
              <a:solidFill>
                <a:srgbClr val="000000"/>
              </a:solidFill>
            </a:endParaRPr>
          </a:p>
        </p:txBody>
      </p:sp>
      <p:pic>
        <p:nvPicPr>
          <p:cNvPr id="14" name="Image 1" descr="preencoded.png">
            <a:extLst>
              <a:ext uri="{FF2B5EF4-FFF2-40B4-BE49-F238E27FC236}">
                <a16:creationId xmlns:a16="http://schemas.microsoft.com/office/drawing/2014/main" id="{CEE41CE3-247E-54E8-89E8-AE11D35DC0B3}"/>
              </a:ext>
            </a:extLst>
          </p:cNvPr>
          <p:cNvPicPr>
            <a:picLocks noChangeAspect="1"/>
          </p:cNvPicPr>
          <p:nvPr/>
        </p:nvPicPr>
        <p:blipFill>
          <a:blip r:embed="rId4"/>
          <a:stretch>
            <a:fillRect/>
          </a:stretch>
        </p:blipFill>
        <p:spPr>
          <a:xfrm>
            <a:off x="2072640" y="2211896"/>
            <a:ext cx="365760" cy="365760"/>
          </a:xfrm>
          <a:prstGeom prst="rect">
            <a:avLst/>
          </a:prstGeom>
        </p:spPr>
      </p:pic>
      <p:sp>
        <p:nvSpPr>
          <p:cNvPr id="15" name="Text 6">
            <a:extLst>
              <a:ext uri="{FF2B5EF4-FFF2-40B4-BE49-F238E27FC236}">
                <a16:creationId xmlns:a16="http://schemas.microsoft.com/office/drawing/2014/main" id="{42C2F9F8-7AE0-816A-68F0-3737EDDFB835}"/>
              </a:ext>
            </a:extLst>
          </p:cNvPr>
          <p:cNvSpPr/>
          <p:nvPr/>
        </p:nvSpPr>
        <p:spPr>
          <a:xfrm>
            <a:off x="2621280" y="2074736"/>
            <a:ext cx="6437376" cy="640080"/>
          </a:xfrm>
          <a:prstGeom prst="rect">
            <a:avLst/>
          </a:prstGeom>
          <a:noFill/>
          <a:ln/>
        </p:spPr>
        <p:txBody>
          <a:bodyPr wrap="square" lIns="0" tIns="0" rIns="0" bIns="0" rtlCol="0" anchor="ctr"/>
          <a:lstStyle/>
          <a:p>
            <a:pPr marL="0" indent="0">
              <a:lnSpc>
                <a:spcPct val="130000"/>
              </a:lnSpc>
              <a:buNone/>
            </a:pPr>
            <a:r>
              <a:rPr lang="en-US" sz="1200">
                <a:solidFill>
                  <a:srgbClr val="000000"/>
                </a:solidFill>
                <a:latin typeface="Calibri" pitchFamily="34" charset="0"/>
                <a:ea typeface="Calibri" pitchFamily="34" charset="-122"/>
                <a:cs typeface="Calibri" pitchFamily="34" charset="-120"/>
              </a:rPr>
              <a:t>Update the energy model geometry in OpenStudio to reflect design changes from the architect</a:t>
            </a:r>
            <a:endParaRPr lang="en-US" sz="1200">
              <a:solidFill>
                <a:srgbClr val="000000"/>
              </a:solidFill>
            </a:endParaRPr>
          </a:p>
        </p:txBody>
      </p:sp>
      <p:sp>
        <p:nvSpPr>
          <p:cNvPr id="16" name="Shape 7">
            <a:extLst>
              <a:ext uri="{FF2B5EF4-FFF2-40B4-BE49-F238E27FC236}">
                <a16:creationId xmlns:a16="http://schemas.microsoft.com/office/drawing/2014/main" id="{48E114F2-0AF7-1AB8-4CFA-8FE6EA45E992}"/>
              </a:ext>
            </a:extLst>
          </p:cNvPr>
          <p:cNvSpPr/>
          <p:nvPr/>
        </p:nvSpPr>
        <p:spPr>
          <a:xfrm>
            <a:off x="838200" y="2833688"/>
            <a:ext cx="8641080" cy="731520"/>
          </a:xfrm>
          <a:prstGeom prst="rect">
            <a:avLst/>
          </a:prstGeom>
          <a:solidFill>
            <a:srgbClr val="FFFFFF"/>
          </a:solidFill>
          <a:ln/>
          <a:effectLst>
            <a:outerShdw blurRad="76200" dist="25400" dir="8100000" algn="bl" rotWithShape="0">
              <a:srgbClr val="000000">
                <a:alpha val="8000"/>
              </a:srgbClr>
            </a:outerShdw>
          </a:effectLst>
        </p:spPr>
        <p:txBody>
          <a:bodyPr/>
          <a:lstStyle/>
          <a:p>
            <a:endParaRPr lang="en-US"/>
          </a:p>
        </p:txBody>
      </p:sp>
      <p:sp>
        <p:nvSpPr>
          <p:cNvPr id="17" name="Text 8">
            <a:extLst>
              <a:ext uri="{FF2B5EF4-FFF2-40B4-BE49-F238E27FC236}">
                <a16:creationId xmlns:a16="http://schemas.microsoft.com/office/drawing/2014/main" id="{60DB99BB-AFBA-7EDA-18B0-50F1BE6B4BE4}"/>
              </a:ext>
            </a:extLst>
          </p:cNvPr>
          <p:cNvSpPr/>
          <p:nvPr/>
        </p:nvSpPr>
        <p:spPr>
          <a:xfrm>
            <a:off x="975360" y="2879408"/>
            <a:ext cx="1005840" cy="640080"/>
          </a:xfrm>
          <a:prstGeom prst="rect">
            <a:avLst/>
          </a:prstGeom>
          <a:noFill/>
          <a:ln/>
        </p:spPr>
        <p:txBody>
          <a:bodyPr wrap="square" lIns="0" tIns="0" rIns="0" bIns="0" rtlCol="0" anchor="ctr"/>
          <a:lstStyle/>
          <a:p>
            <a:pPr marL="0" indent="0">
              <a:buNone/>
            </a:pPr>
            <a:r>
              <a:rPr lang="en-US" sz="1300" b="1">
                <a:solidFill>
                  <a:srgbClr val="000000"/>
                </a:solidFill>
                <a:latin typeface="Trebuchet MS" pitchFamily="34" charset="0"/>
                <a:ea typeface="Trebuchet MS" pitchFamily="34" charset="-122"/>
                <a:cs typeface="Trebuchet MS" pitchFamily="34" charset="-120"/>
              </a:rPr>
              <a:t>1:00 PM</a:t>
            </a:r>
            <a:endParaRPr lang="en-US" sz="1300">
              <a:solidFill>
                <a:srgbClr val="000000"/>
              </a:solidFill>
            </a:endParaRPr>
          </a:p>
        </p:txBody>
      </p:sp>
      <p:pic>
        <p:nvPicPr>
          <p:cNvPr id="18" name="Image 2" descr="preencoded.png">
            <a:extLst>
              <a:ext uri="{FF2B5EF4-FFF2-40B4-BE49-F238E27FC236}">
                <a16:creationId xmlns:a16="http://schemas.microsoft.com/office/drawing/2014/main" id="{9620BE66-E1AD-03FA-5954-E54827F745DB}"/>
              </a:ext>
            </a:extLst>
          </p:cNvPr>
          <p:cNvPicPr>
            <a:picLocks noChangeAspect="1"/>
          </p:cNvPicPr>
          <p:nvPr/>
        </p:nvPicPr>
        <p:blipFill>
          <a:blip r:embed="rId5"/>
          <a:stretch>
            <a:fillRect/>
          </a:stretch>
        </p:blipFill>
        <p:spPr>
          <a:xfrm>
            <a:off x="2072640" y="3016568"/>
            <a:ext cx="365760" cy="365760"/>
          </a:xfrm>
          <a:prstGeom prst="rect">
            <a:avLst/>
          </a:prstGeom>
        </p:spPr>
      </p:pic>
      <p:sp>
        <p:nvSpPr>
          <p:cNvPr id="19" name="Text 9">
            <a:extLst>
              <a:ext uri="{FF2B5EF4-FFF2-40B4-BE49-F238E27FC236}">
                <a16:creationId xmlns:a16="http://schemas.microsoft.com/office/drawing/2014/main" id="{C94D889F-6201-61A3-A205-B9498142E550}"/>
              </a:ext>
            </a:extLst>
          </p:cNvPr>
          <p:cNvSpPr/>
          <p:nvPr/>
        </p:nvSpPr>
        <p:spPr>
          <a:xfrm>
            <a:off x="2621280" y="2879408"/>
            <a:ext cx="6437376" cy="640080"/>
          </a:xfrm>
          <a:prstGeom prst="rect">
            <a:avLst/>
          </a:prstGeom>
          <a:noFill/>
          <a:ln/>
        </p:spPr>
        <p:txBody>
          <a:bodyPr wrap="square" lIns="0" tIns="0" rIns="0" bIns="0" rtlCol="0" anchor="ctr"/>
          <a:lstStyle/>
          <a:p>
            <a:pPr marL="0" indent="0">
              <a:lnSpc>
                <a:spcPct val="130000"/>
              </a:lnSpc>
              <a:buNone/>
            </a:pPr>
            <a:r>
              <a:rPr lang="en-US" sz="1200">
                <a:solidFill>
                  <a:srgbClr val="000000"/>
                </a:solidFill>
                <a:latin typeface="Calibri" pitchFamily="34" charset="0"/>
                <a:ea typeface="Calibri" pitchFamily="34" charset="-122"/>
                <a:cs typeface="Calibri" pitchFamily="34" charset="-120"/>
              </a:rPr>
              <a:t>Join a coordination call with the MEP engineer to discuss HVAC system options and efficiency targets</a:t>
            </a:r>
            <a:endParaRPr lang="en-US" sz="1200">
              <a:solidFill>
                <a:srgbClr val="000000"/>
              </a:solidFill>
            </a:endParaRPr>
          </a:p>
        </p:txBody>
      </p:sp>
      <p:sp>
        <p:nvSpPr>
          <p:cNvPr id="20" name="Shape 10">
            <a:extLst>
              <a:ext uri="{FF2B5EF4-FFF2-40B4-BE49-F238E27FC236}">
                <a16:creationId xmlns:a16="http://schemas.microsoft.com/office/drawing/2014/main" id="{2088FC1F-B43A-92B6-BF8E-8DB9A518587A}"/>
              </a:ext>
            </a:extLst>
          </p:cNvPr>
          <p:cNvSpPr/>
          <p:nvPr/>
        </p:nvSpPr>
        <p:spPr>
          <a:xfrm>
            <a:off x="838200" y="3638360"/>
            <a:ext cx="8641080" cy="731520"/>
          </a:xfrm>
          <a:prstGeom prst="rect">
            <a:avLst/>
          </a:prstGeom>
          <a:solidFill>
            <a:schemeClr val="accent1">
              <a:lumMod val="20000"/>
              <a:lumOff val="80000"/>
            </a:schemeClr>
          </a:solidFill>
          <a:ln/>
          <a:effectLst>
            <a:outerShdw blurRad="76200" dist="25400" dir="8100000" algn="bl" rotWithShape="0">
              <a:srgbClr val="000000">
                <a:alpha val="8000"/>
              </a:srgbClr>
            </a:outerShdw>
          </a:effectLst>
        </p:spPr>
        <p:txBody>
          <a:bodyPr/>
          <a:lstStyle/>
          <a:p>
            <a:endParaRPr lang="en-US"/>
          </a:p>
        </p:txBody>
      </p:sp>
      <p:sp>
        <p:nvSpPr>
          <p:cNvPr id="21" name="Text 11">
            <a:extLst>
              <a:ext uri="{FF2B5EF4-FFF2-40B4-BE49-F238E27FC236}">
                <a16:creationId xmlns:a16="http://schemas.microsoft.com/office/drawing/2014/main" id="{8C4ACDBF-841A-E571-A860-BB343CB8AD59}"/>
              </a:ext>
            </a:extLst>
          </p:cNvPr>
          <p:cNvSpPr/>
          <p:nvPr/>
        </p:nvSpPr>
        <p:spPr>
          <a:xfrm>
            <a:off x="975360" y="3684080"/>
            <a:ext cx="1005840" cy="640080"/>
          </a:xfrm>
          <a:prstGeom prst="rect">
            <a:avLst/>
          </a:prstGeom>
          <a:noFill/>
          <a:ln/>
        </p:spPr>
        <p:txBody>
          <a:bodyPr wrap="square" lIns="0" tIns="0" rIns="0" bIns="0" rtlCol="0" anchor="ctr"/>
          <a:lstStyle/>
          <a:p>
            <a:pPr marL="0" indent="0">
              <a:buNone/>
            </a:pPr>
            <a:r>
              <a:rPr lang="en-US" sz="1300" b="1">
                <a:solidFill>
                  <a:srgbClr val="000000"/>
                </a:solidFill>
                <a:latin typeface="Trebuchet MS" pitchFamily="34" charset="0"/>
                <a:ea typeface="Trebuchet MS" pitchFamily="34" charset="-122"/>
                <a:cs typeface="Trebuchet MS" pitchFamily="34" charset="-120"/>
              </a:rPr>
              <a:t>2:30 PM</a:t>
            </a:r>
            <a:endParaRPr lang="en-US" sz="1300">
              <a:solidFill>
                <a:srgbClr val="000000"/>
              </a:solidFill>
            </a:endParaRPr>
          </a:p>
        </p:txBody>
      </p:sp>
      <p:pic>
        <p:nvPicPr>
          <p:cNvPr id="22" name="Image 3" descr="preencoded.png">
            <a:extLst>
              <a:ext uri="{FF2B5EF4-FFF2-40B4-BE49-F238E27FC236}">
                <a16:creationId xmlns:a16="http://schemas.microsoft.com/office/drawing/2014/main" id="{57D7DF28-8FD7-2EA0-4117-0085304DCE28}"/>
              </a:ext>
            </a:extLst>
          </p:cNvPr>
          <p:cNvPicPr>
            <a:picLocks noChangeAspect="1"/>
          </p:cNvPicPr>
          <p:nvPr/>
        </p:nvPicPr>
        <p:blipFill>
          <a:blip r:embed="rId6"/>
          <a:stretch>
            <a:fillRect/>
          </a:stretch>
        </p:blipFill>
        <p:spPr>
          <a:xfrm>
            <a:off x="2072640" y="3821240"/>
            <a:ext cx="365760" cy="365760"/>
          </a:xfrm>
          <a:prstGeom prst="rect">
            <a:avLst/>
          </a:prstGeom>
        </p:spPr>
      </p:pic>
      <p:sp>
        <p:nvSpPr>
          <p:cNvPr id="23" name="Text 12">
            <a:extLst>
              <a:ext uri="{FF2B5EF4-FFF2-40B4-BE49-F238E27FC236}">
                <a16:creationId xmlns:a16="http://schemas.microsoft.com/office/drawing/2014/main" id="{431CC1BF-5F19-C9A3-AAB0-BD21714EA7B4}"/>
              </a:ext>
            </a:extLst>
          </p:cNvPr>
          <p:cNvSpPr/>
          <p:nvPr/>
        </p:nvSpPr>
        <p:spPr>
          <a:xfrm>
            <a:off x="2621280" y="3684080"/>
            <a:ext cx="6437376" cy="640080"/>
          </a:xfrm>
          <a:prstGeom prst="rect">
            <a:avLst/>
          </a:prstGeom>
          <a:noFill/>
          <a:ln/>
        </p:spPr>
        <p:txBody>
          <a:bodyPr wrap="square" lIns="0" tIns="0" rIns="0" bIns="0" rtlCol="0" anchor="ctr"/>
          <a:lstStyle/>
          <a:p>
            <a:pPr marL="0" indent="0">
              <a:lnSpc>
                <a:spcPct val="130000"/>
              </a:lnSpc>
              <a:buNone/>
            </a:pPr>
            <a:r>
              <a:rPr lang="en-US" sz="1200">
                <a:solidFill>
                  <a:srgbClr val="000000"/>
                </a:solidFill>
                <a:latin typeface="Calibri" pitchFamily="34" charset="0"/>
                <a:ea typeface="Calibri" pitchFamily="34" charset="-122"/>
                <a:cs typeface="Calibri" pitchFamily="34" charset="-120"/>
              </a:rPr>
              <a:t>Run simulations comparing two different glazing options to see which one reduces cooling loads more</a:t>
            </a:r>
            <a:endParaRPr lang="en-US" sz="1200">
              <a:solidFill>
                <a:srgbClr val="000000"/>
              </a:solidFill>
            </a:endParaRPr>
          </a:p>
        </p:txBody>
      </p:sp>
      <p:sp>
        <p:nvSpPr>
          <p:cNvPr id="24" name="Shape 13">
            <a:extLst>
              <a:ext uri="{FF2B5EF4-FFF2-40B4-BE49-F238E27FC236}">
                <a16:creationId xmlns:a16="http://schemas.microsoft.com/office/drawing/2014/main" id="{3CC9BF7F-7895-C121-3FE1-E3ECB09FB826}"/>
              </a:ext>
            </a:extLst>
          </p:cNvPr>
          <p:cNvSpPr/>
          <p:nvPr/>
        </p:nvSpPr>
        <p:spPr>
          <a:xfrm>
            <a:off x="838200" y="4443032"/>
            <a:ext cx="8641080" cy="731520"/>
          </a:xfrm>
          <a:prstGeom prst="rect">
            <a:avLst/>
          </a:prstGeom>
          <a:solidFill>
            <a:srgbClr val="FFFFFF"/>
          </a:solidFill>
          <a:ln/>
          <a:effectLst>
            <a:outerShdw blurRad="76200" dist="25400" dir="8100000" algn="bl" rotWithShape="0">
              <a:srgbClr val="000000">
                <a:alpha val="8000"/>
              </a:srgbClr>
            </a:outerShdw>
          </a:effectLst>
        </p:spPr>
        <p:txBody>
          <a:bodyPr/>
          <a:lstStyle/>
          <a:p>
            <a:endParaRPr lang="en-US"/>
          </a:p>
        </p:txBody>
      </p:sp>
      <p:sp>
        <p:nvSpPr>
          <p:cNvPr id="25" name="Text 14">
            <a:extLst>
              <a:ext uri="{FF2B5EF4-FFF2-40B4-BE49-F238E27FC236}">
                <a16:creationId xmlns:a16="http://schemas.microsoft.com/office/drawing/2014/main" id="{823FB9F3-1DFB-3300-6616-61D4CB8A2163}"/>
              </a:ext>
            </a:extLst>
          </p:cNvPr>
          <p:cNvSpPr/>
          <p:nvPr/>
        </p:nvSpPr>
        <p:spPr>
          <a:xfrm>
            <a:off x="975360" y="4488752"/>
            <a:ext cx="1005840" cy="640080"/>
          </a:xfrm>
          <a:prstGeom prst="rect">
            <a:avLst/>
          </a:prstGeom>
          <a:noFill/>
          <a:ln/>
        </p:spPr>
        <p:txBody>
          <a:bodyPr wrap="square" lIns="0" tIns="0" rIns="0" bIns="0" rtlCol="0" anchor="ctr"/>
          <a:lstStyle/>
          <a:p>
            <a:pPr marL="0" indent="0">
              <a:buNone/>
            </a:pPr>
            <a:r>
              <a:rPr lang="en-US" sz="1300" b="1">
                <a:solidFill>
                  <a:srgbClr val="000000"/>
                </a:solidFill>
                <a:latin typeface="Trebuchet MS" pitchFamily="34" charset="0"/>
                <a:ea typeface="Trebuchet MS" pitchFamily="34" charset="-122"/>
                <a:cs typeface="Trebuchet MS" pitchFamily="34" charset="-120"/>
              </a:rPr>
              <a:t>4:00 PM</a:t>
            </a:r>
            <a:endParaRPr lang="en-US" sz="1300">
              <a:solidFill>
                <a:srgbClr val="000000"/>
              </a:solidFill>
            </a:endParaRPr>
          </a:p>
        </p:txBody>
      </p:sp>
      <p:pic>
        <p:nvPicPr>
          <p:cNvPr id="26" name="Image 4" descr="preencoded.png">
            <a:extLst>
              <a:ext uri="{FF2B5EF4-FFF2-40B4-BE49-F238E27FC236}">
                <a16:creationId xmlns:a16="http://schemas.microsoft.com/office/drawing/2014/main" id="{0AA8379F-07D7-2238-B666-29486A35E36D}"/>
              </a:ext>
            </a:extLst>
          </p:cNvPr>
          <p:cNvPicPr>
            <a:picLocks noChangeAspect="1"/>
          </p:cNvPicPr>
          <p:nvPr/>
        </p:nvPicPr>
        <p:blipFill>
          <a:blip r:embed="rId7"/>
          <a:stretch>
            <a:fillRect/>
          </a:stretch>
        </p:blipFill>
        <p:spPr>
          <a:xfrm>
            <a:off x="2072640" y="4625912"/>
            <a:ext cx="365760" cy="365760"/>
          </a:xfrm>
          <a:prstGeom prst="rect">
            <a:avLst/>
          </a:prstGeom>
        </p:spPr>
      </p:pic>
      <p:sp>
        <p:nvSpPr>
          <p:cNvPr id="27" name="Text 15">
            <a:extLst>
              <a:ext uri="{FF2B5EF4-FFF2-40B4-BE49-F238E27FC236}">
                <a16:creationId xmlns:a16="http://schemas.microsoft.com/office/drawing/2014/main" id="{CB88D99D-D3A4-8ED9-772B-FFA9D87B28E7}"/>
              </a:ext>
            </a:extLst>
          </p:cNvPr>
          <p:cNvSpPr/>
          <p:nvPr/>
        </p:nvSpPr>
        <p:spPr>
          <a:xfrm>
            <a:off x="2621280" y="4488752"/>
            <a:ext cx="6437376" cy="640080"/>
          </a:xfrm>
          <a:prstGeom prst="rect">
            <a:avLst/>
          </a:prstGeom>
          <a:noFill/>
          <a:ln/>
        </p:spPr>
        <p:txBody>
          <a:bodyPr wrap="square" lIns="0" tIns="0" rIns="0" bIns="0" rtlCol="0" anchor="ctr"/>
          <a:lstStyle/>
          <a:p>
            <a:pPr marL="0" indent="0">
              <a:lnSpc>
                <a:spcPct val="130000"/>
              </a:lnSpc>
              <a:buNone/>
            </a:pPr>
            <a:r>
              <a:rPr lang="en-US" sz="1200">
                <a:solidFill>
                  <a:srgbClr val="000000"/>
                </a:solidFill>
                <a:latin typeface="Calibri" pitchFamily="34" charset="0"/>
                <a:ea typeface="Calibri" pitchFamily="34" charset="-122"/>
                <a:cs typeface="Calibri" pitchFamily="34" charset="-120"/>
              </a:rPr>
              <a:t>Prepare the Title 24 compliance report showing the building passes performance standards</a:t>
            </a:r>
            <a:endParaRPr lang="en-US" sz="1200">
              <a:solidFill>
                <a:srgbClr val="000000"/>
              </a:solidFill>
            </a:endParaRPr>
          </a:p>
        </p:txBody>
      </p:sp>
      <p:sp>
        <p:nvSpPr>
          <p:cNvPr id="29" name="Shape 28">
            <a:extLst>
              <a:ext uri="{FF2B5EF4-FFF2-40B4-BE49-F238E27FC236}">
                <a16:creationId xmlns:a16="http://schemas.microsoft.com/office/drawing/2014/main" id="{AA039A8A-6C21-41B6-AAA6-2700912873DE}"/>
              </a:ext>
            </a:extLst>
          </p:cNvPr>
          <p:cNvSpPr/>
          <p:nvPr/>
        </p:nvSpPr>
        <p:spPr>
          <a:xfrm>
            <a:off x="609600" y="5580185"/>
            <a:ext cx="10972800" cy="426720"/>
          </a:xfrm>
          <a:prstGeom prst="rect">
            <a:avLst/>
          </a:prstGeom>
          <a:solidFill>
            <a:srgbClr val="1B2A4A"/>
          </a:solidFill>
          <a:ln/>
        </p:spPr>
        <p:txBody>
          <a:bodyPr/>
          <a:lstStyle/>
          <a:p>
            <a:endParaRPr lang="en-US" sz="2400"/>
          </a:p>
        </p:txBody>
      </p:sp>
      <p:sp>
        <p:nvSpPr>
          <p:cNvPr id="30" name="Text 29">
            <a:extLst>
              <a:ext uri="{FF2B5EF4-FFF2-40B4-BE49-F238E27FC236}">
                <a16:creationId xmlns:a16="http://schemas.microsoft.com/office/drawing/2014/main" id="{FDB3F455-A5B6-9713-5EDA-58EF77658593}"/>
              </a:ext>
            </a:extLst>
          </p:cNvPr>
          <p:cNvSpPr/>
          <p:nvPr/>
        </p:nvSpPr>
        <p:spPr>
          <a:xfrm>
            <a:off x="853440" y="5580185"/>
            <a:ext cx="10485120" cy="426720"/>
          </a:xfrm>
          <a:prstGeom prst="rect">
            <a:avLst/>
          </a:prstGeom>
          <a:noFill/>
          <a:ln/>
        </p:spPr>
        <p:txBody>
          <a:bodyPr wrap="square" lIns="0" tIns="0" rIns="0" bIns="0" rtlCol="0" anchor="ctr"/>
          <a:lstStyle/>
          <a:p>
            <a:r>
              <a:rPr lang="en-US" sz="1467" b="1">
                <a:solidFill>
                  <a:srgbClr val="FFFFFF"/>
                </a:solidFill>
                <a:latin typeface="Calibri" pitchFamily="34" charset="0"/>
                <a:ea typeface="Calibri" pitchFamily="34" charset="-122"/>
                <a:cs typeface="Calibri" pitchFamily="34" charset="-120"/>
              </a:rPr>
              <a:t>Every day is different. One day you're deep in HVAC systems, the next you're analyzing solar shading. The variety is what keeps it fresh.</a:t>
            </a:r>
          </a:p>
        </p:txBody>
      </p:sp>
    </p:spTree>
    <p:extLst>
      <p:ext uri="{BB962C8B-B14F-4D97-AF65-F5344CB8AC3E}">
        <p14:creationId xmlns:p14="http://schemas.microsoft.com/office/powerpoint/2010/main" val="38531444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3"/>
          <p:cNvSpPr/>
          <p:nvPr/>
        </p:nvSpPr>
        <p:spPr>
          <a:xfrm>
            <a:off x="609600" y="971933"/>
            <a:ext cx="10972800" cy="341376"/>
          </a:xfrm>
          <a:prstGeom prst="rect">
            <a:avLst/>
          </a:prstGeom>
          <a:noFill/>
          <a:ln/>
        </p:spPr>
        <p:txBody>
          <a:bodyPr wrap="square" lIns="0" tIns="0" rIns="0" bIns="0" rtlCol="0" anchor="ctr"/>
          <a:lstStyle/>
          <a:p>
            <a:r>
              <a:rPr lang="en-US" sz="1667">
                <a:solidFill>
                  <a:srgbClr val="555555"/>
                </a:solidFill>
                <a:latin typeface="Calibri" pitchFamily="34" charset="0"/>
                <a:ea typeface="Calibri" pitchFamily="34" charset="-122"/>
                <a:cs typeface="Calibri" pitchFamily="34" charset="-120"/>
              </a:rPr>
              <a:t>Where AI speeds up the work and where the modeler's judgment is irreplaceable.</a:t>
            </a:r>
            <a:endParaRPr lang="en-US" sz="1667"/>
          </a:p>
        </p:txBody>
      </p:sp>
      <p:sp>
        <p:nvSpPr>
          <p:cNvPr id="6" name="Shape 4"/>
          <p:cNvSpPr/>
          <p:nvPr/>
        </p:nvSpPr>
        <p:spPr>
          <a:xfrm>
            <a:off x="487680" y="1449285"/>
            <a:ext cx="2926080" cy="365760"/>
          </a:xfrm>
          <a:prstGeom prst="rect">
            <a:avLst/>
          </a:prstGeom>
          <a:solidFill>
            <a:srgbClr val="E1F5EE"/>
          </a:solidFill>
          <a:ln/>
        </p:spPr>
        <p:txBody>
          <a:bodyPr/>
          <a:lstStyle/>
          <a:p>
            <a:endParaRPr lang="en-US" sz="2400"/>
          </a:p>
        </p:txBody>
      </p:sp>
      <p:pic>
        <p:nvPicPr>
          <p:cNvPr id="7" name="Image 0" descr="preencoded.png"/>
          <p:cNvPicPr>
            <a:picLocks noChangeAspect="1"/>
          </p:cNvPicPr>
          <p:nvPr/>
        </p:nvPicPr>
        <p:blipFill>
          <a:blip r:embed="rId3"/>
          <a:stretch>
            <a:fillRect/>
          </a:stretch>
        </p:blipFill>
        <p:spPr>
          <a:xfrm>
            <a:off x="609600" y="1498053"/>
            <a:ext cx="243840" cy="243840"/>
          </a:xfrm>
          <a:prstGeom prst="rect">
            <a:avLst/>
          </a:prstGeom>
        </p:spPr>
      </p:pic>
      <p:sp>
        <p:nvSpPr>
          <p:cNvPr id="8" name="Text 5"/>
          <p:cNvSpPr/>
          <p:nvPr/>
        </p:nvSpPr>
        <p:spPr>
          <a:xfrm>
            <a:off x="926592" y="1449285"/>
            <a:ext cx="2438400" cy="365760"/>
          </a:xfrm>
          <a:prstGeom prst="rect">
            <a:avLst/>
          </a:prstGeom>
          <a:noFill/>
          <a:ln/>
        </p:spPr>
        <p:txBody>
          <a:bodyPr wrap="square" lIns="0" tIns="0" rIns="0" bIns="0" rtlCol="0" anchor="ctr"/>
          <a:lstStyle/>
          <a:p>
            <a:r>
              <a:rPr lang="en-US" sz="1467" b="1">
                <a:solidFill>
                  <a:srgbClr val="0F6E56"/>
                </a:solidFill>
                <a:latin typeface="Calibri" pitchFamily="34" charset="0"/>
                <a:ea typeface="Calibri" pitchFamily="34" charset="-122"/>
                <a:cs typeface="Calibri" pitchFamily="34" charset="-120"/>
              </a:rPr>
              <a:t>The modeler</a:t>
            </a:r>
            <a:endParaRPr lang="en-US" sz="1467"/>
          </a:p>
        </p:txBody>
      </p:sp>
      <p:sp>
        <p:nvSpPr>
          <p:cNvPr id="9" name="Text 6"/>
          <p:cNvSpPr/>
          <p:nvPr/>
        </p:nvSpPr>
        <p:spPr>
          <a:xfrm>
            <a:off x="4511040" y="1449285"/>
            <a:ext cx="3169920" cy="365760"/>
          </a:xfrm>
          <a:prstGeom prst="rect">
            <a:avLst/>
          </a:prstGeom>
          <a:noFill/>
          <a:ln/>
        </p:spPr>
        <p:txBody>
          <a:bodyPr wrap="square" lIns="0" tIns="0" rIns="0" bIns="0" rtlCol="0" anchor="ctr"/>
          <a:lstStyle/>
          <a:p>
            <a:pPr algn="ctr"/>
            <a:r>
              <a:rPr lang="en-US" sz="1467" b="1">
                <a:solidFill>
                  <a:srgbClr val="1B2A4A"/>
                </a:solidFill>
                <a:latin typeface="Calibri" pitchFamily="34" charset="0"/>
                <a:ea typeface="Calibri" pitchFamily="34" charset="-122"/>
                <a:cs typeface="Calibri" pitchFamily="34" charset="-120"/>
              </a:rPr>
              <a:t>Workflow</a:t>
            </a:r>
            <a:endParaRPr lang="en-US" sz="1467"/>
          </a:p>
        </p:txBody>
      </p:sp>
      <p:sp>
        <p:nvSpPr>
          <p:cNvPr id="10" name="Shape 7"/>
          <p:cNvSpPr/>
          <p:nvPr/>
        </p:nvSpPr>
        <p:spPr>
          <a:xfrm>
            <a:off x="8778240" y="1449285"/>
            <a:ext cx="2926080" cy="365760"/>
          </a:xfrm>
          <a:prstGeom prst="rect">
            <a:avLst/>
          </a:prstGeom>
          <a:solidFill>
            <a:srgbClr val="FFF5E0"/>
          </a:solidFill>
          <a:ln/>
        </p:spPr>
        <p:txBody>
          <a:bodyPr/>
          <a:lstStyle/>
          <a:p>
            <a:endParaRPr lang="en-US" sz="2400"/>
          </a:p>
        </p:txBody>
      </p:sp>
      <p:pic>
        <p:nvPicPr>
          <p:cNvPr id="11" name="Image 1" descr="preencoded.png"/>
          <p:cNvPicPr>
            <a:picLocks noChangeAspect="1"/>
          </p:cNvPicPr>
          <p:nvPr/>
        </p:nvPicPr>
        <p:blipFill>
          <a:blip r:embed="rId4"/>
          <a:stretch>
            <a:fillRect/>
          </a:stretch>
        </p:blipFill>
        <p:spPr>
          <a:xfrm>
            <a:off x="8900160" y="1498053"/>
            <a:ext cx="243840" cy="243840"/>
          </a:xfrm>
          <a:prstGeom prst="rect">
            <a:avLst/>
          </a:prstGeom>
        </p:spPr>
      </p:pic>
      <p:sp>
        <p:nvSpPr>
          <p:cNvPr id="12" name="Text 8"/>
          <p:cNvSpPr/>
          <p:nvPr/>
        </p:nvSpPr>
        <p:spPr>
          <a:xfrm>
            <a:off x="9217152" y="1449285"/>
            <a:ext cx="2438400" cy="365760"/>
          </a:xfrm>
          <a:prstGeom prst="rect">
            <a:avLst/>
          </a:prstGeom>
          <a:noFill/>
          <a:ln/>
        </p:spPr>
        <p:txBody>
          <a:bodyPr wrap="square" lIns="0" tIns="0" rIns="0" bIns="0" rtlCol="0" anchor="ctr"/>
          <a:lstStyle/>
          <a:p>
            <a:r>
              <a:rPr lang="en-US" sz="1467" b="1">
                <a:solidFill>
                  <a:srgbClr val="BA7517"/>
                </a:solidFill>
                <a:latin typeface="Calibri" pitchFamily="34" charset="0"/>
                <a:ea typeface="Calibri" pitchFamily="34" charset="-122"/>
                <a:cs typeface="Calibri" pitchFamily="34" charset="-120"/>
              </a:rPr>
              <a:t>AI assists</a:t>
            </a:r>
            <a:endParaRPr lang="en-US" sz="1467"/>
          </a:p>
        </p:txBody>
      </p:sp>
      <p:sp>
        <p:nvSpPr>
          <p:cNvPr id="13" name="Shape 9"/>
          <p:cNvSpPr/>
          <p:nvPr/>
        </p:nvSpPr>
        <p:spPr>
          <a:xfrm>
            <a:off x="4511040" y="2251456"/>
            <a:ext cx="3169920" cy="512064"/>
          </a:xfrm>
          <a:prstGeom prst="rect">
            <a:avLst/>
          </a:prstGeom>
          <a:solidFill>
            <a:srgbClr val="F1EFE8"/>
          </a:solidFill>
          <a:ln w="6350">
            <a:solidFill>
              <a:srgbClr val="5F5E5A"/>
            </a:solidFill>
            <a:prstDash val="solid"/>
          </a:ln>
        </p:spPr>
        <p:txBody>
          <a:bodyPr/>
          <a:lstStyle/>
          <a:p>
            <a:endParaRPr lang="en-US" sz="2400"/>
          </a:p>
        </p:txBody>
      </p:sp>
      <p:sp>
        <p:nvSpPr>
          <p:cNvPr id="14" name="Text 10"/>
          <p:cNvSpPr/>
          <p:nvPr/>
        </p:nvSpPr>
        <p:spPr>
          <a:xfrm>
            <a:off x="4632960" y="2251456"/>
            <a:ext cx="2926080" cy="512064"/>
          </a:xfrm>
          <a:prstGeom prst="rect">
            <a:avLst/>
          </a:prstGeom>
          <a:noFill/>
          <a:ln/>
        </p:spPr>
        <p:txBody>
          <a:bodyPr wrap="square" lIns="0" tIns="0" rIns="0" bIns="0" rtlCol="0" anchor="ctr"/>
          <a:lstStyle/>
          <a:p>
            <a:r>
              <a:rPr lang="en-US" sz="1467" b="1">
                <a:solidFill>
                  <a:srgbClr val="5F5E5A"/>
                </a:solidFill>
                <a:latin typeface="Calibri" pitchFamily="34" charset="0"/>
                <a:ea typeface="Calibri" pitchFamily="34" charset="-122"/>
                <a:cs typeface="Calibri" pitchFamily="34" charset="-120"/>
              </a:rPr>
              <a:t>Drawings &amp; specs arrive</a:t>
            </a:r>
            <a:endParaRPr lang="en-US" sz="1467"/>
          </a:p>
        </p:txBody>
      </p:sp>
      <p:sp>
        <p:nvSpPr>
          <p:cNvPr id="15" name="Shape 11"/>
          <p:cNvSpPr/>
          <p:nvPr/>
        </p:nvSpPr>
        <p:spPr>
          <a:xfrm>
            <a:off x="6083808" y="2763520"/>
            <a:ext cx="0" cy="219456"/>
          </a:xfrm>
          <a:prstGeom prst="line">
            <a:avLst/>
          </a:prstGeom>
          <a:noFill/>
          <a:ln w="12700">
            <a:solidFill>
              <a:srgbClr val="BBBBBB"/>
            </a:solidFill>
            <a:prstDash val="solid"/>
            <a:tailEnd type="triangle"/>
          </a:ln>
        </p:spPr>
        <p:txBody>
          <a:bodyPr/>
          <a:lstStyle/>
          <a:p>
            <a:endParaRPr lang="en-US" sz="2400"/>
          </a:p>
        </p:txBody>
      </p:sp>
      <p:sp>
        <p:nvSpPr>
          <p:cNvPr id="16" name="Shape 12"/>
          <p:cNvSpPr/>
          <p:nvPr/>
        </p:nvSpPr>
        <p:spPr>
          <a:xfrm>
            <a:off x="4511040" y="2982976"/>
            <a:ext cx="3169920" cy="512064"/>
          </a:xfrm>
          <a:prstGeom prst="rect">
            <a:avLst/>
          </a:prstGeom>
          <a:solidFill>
            <a:srgbClr val="E6F1FB"/>
          </a:solidFill>
          <a:ln w="6350">
            <a:solidFill>
              <a:srgbClr val="185FA5"/>
            </a:solidFill>
            <a:prstDash val="solid"/>
          </a:ln>
        </p:spPr>
        <p:txBody>
          <a:bodyPr/>
          <a:lstStyle/>
          <a:p>
            <a:endParaRPr lang="en-US" sz="2400"/>
          </a:p>
        </p:txBody>
      </p:sp>
      <p:sp>
        <p:nvSpPr>
          <p:cNvPr id="17" name="Text 13"/>
          <p:cNvSpPr/>
          <p:nvPr/>
        </p:nvSpPr>
        <p:spPr>
          <a:xfrm>
            <a:off x="4632960" y="3007360"/>
            <a:ext cx="2926080" cy="463296"/>
          </a:xfrm>
          <a:prstGeom prst="rect">
            <a:avLst/>
          </a:prstGeom>
          <a:noFill/>
          <a:ln/>
        </p:spPr>
        <p:txBody>
          <a:bodyPr wrap="square" lIns="0" tIns="0" rIns="0" bIns="0" rtlCol="0" anchor="ctr"/>
          <a:lstStyle/>
          <a:p>
            <a:r>
              <a:rPr lang="en-US" sz="1467" b="1">
                <a:solidFill>
                  <a:srgbClr val="185FA5"/>
                </a:solidFill>
              </a:rPr>
              <a:t>Build model inputs</a:t>
            </a:r>
            <a:endParaRPr lang="en-US" sz="1467"/>
          </a:p>
          <a:p>
            <a:r>
              <a:rPr lang="en-US" sz="1133">
                <a:solidFill>
                  <a:srgbClr val="555555"/>
                </a:solidFill>
              </a:rPr>
              <a:t>Geometry, systems, schedules</a:t>
            </a:r>
            <a:endParaRPr lang="en-US" sz="1467"/>
          </a:p>
        </p:txBody>
      </p:sp>
      <p:sp>
        <p:nvSpPr>
          <p:cNvPr id="18" name="Shape 14"/>
          <p:cNvSpPr/>
          <p:nvPr/>
        </p:nvSpPr>
        <p:spPr>
          <a:xfrm>
            <a:off x="6083808" y="3495040"/>
            <a:ext cx="0" cy="219456"/>
          </a:xfrm>
          <a:prstGeom prst="line">
            <a:avLst/>
          </a:prstGeom>
          <a:noFill/>
          <a:ln w="12700">
            <a:solidFill>
              <a:srgbClr val="BBBBBB"/>
            </a:solidFill>
            <a:prstDash val="solid"/>
            <a:tailEnd type="triangle"/>
          </a:ln>
        </p:spPr>
        <p:txBody>
          <a:bodyPr/>
          <a:lstStyle/>
          <a:p>
            <a:endParaRPr lang="en-US" sz="2400"/>
          </a:p>
        </p:txBody>
      </p:sp>
      <p:sp>
        <p:nvSpPr>
          <p:cNvPr id="19" name="Shape 15"/>
          <p:cNvSpPr/>
          <p:nvPr/>
        </p:nvSpPr>
        <p:spPr>
          <a:xfrm>
            <a:off x="4511040" y="3714496"/>
            <a:ext cx="3169920" cy="512064"/>
          </a:xfrm>
          <a:prstGeom prst="rect">
            <a:avLst/>
          </a:prstGeom>
          <a:solidFill>
            <a:srgbClr val="EEEDFE"/>
          </a:solidFill>
          <a:ln w="6350">
            <a:solidFill>
              <a:srgbClr val="534AB7"/>
            </a:solidFill>
            <a:prstDash val="solid"/>
          </a:ln>
        </p:spPr>
        <p:txBody>
          <a:bodyPr/>
          <a:lstStyle/>
          <a:p>
            <a:endParaRPr lang="en-US" sz="2400"/>
          </a:p>
        </p:txBody>
      </p:sp>
      <p:sp>
        <p:nvSpPr>
          <p:cNvPr id="20" name="Text 16"/>
          <p:cNvSpPr/>
          <p:nvPr/>
        </p:nvSpPr>
        <p:spPr>
          <a:xfrm>
            <a:off x="4632960" y="3738880"/>
            <a:ext cx="2926080" cy="463296"/>
          </a:xfrm>
          <a:prstGeom prst="rect">
            <a:avLst/>
          </a:prstGeom>
          <a:noFill/>
          <a:ln/>
        </p:spPr>
        <p:txBody>
          <a:bodyPr wrap="square" lIns="0" tIns="0" rIns="0" bIns="0" rtlCol="0" anchor="ctr"/>
          <a:lstStyle/>
          <a:p>
            <a:r>
              <a:rPr lang="en-US" sz="1467" b="1">
                <a:solidFill>
                  <a:srgbClr val="534AB7"/>
                </a:solidFill>
              </a:rPr>
              <a:t>Run simulation</a:t>
            </a:r>
            <a:endParaRPr lang="en-US" sz="1467"/>
          </a:p>
          <a:p>
            <a:r>
              <a:rPr lang="en-US" sz="1133">
                <a:solidFill>
                  <a:srgbClr val="555555"/>
                </a:solidFill>
              </a:rPr>
              <a:t>EnergyPlus, CBECC, IES VE</a:t>
            </a:r>
            <a:endParaRPr lang="en-US" sz="1467"/>
          </a:p>
        </p:txBody>
      </p:sp>
      <p:sp>
        <p:nvSpPr>
          <p:cNvPr id="21" name="Shape 17"/>
          <p:cNvSpPr/>
          <p:nvPr/>
        </p:nvSpPr>
        <p:spPr>
          <a:xfrm>
            <a:off x="6083808" y="4226560"/>
            <a:ext cx="0" cy="219456"/>
          </a:xfrm>
          <a:prstGeom prst="line">
            <a:avLst/>
          </a:prstGeom>
          <a:noFill/>
          <a:ln w="12700">
            <a:solidFill>
              <a:srgbClr val="BBBBBB"/>
            </a:solidFill>
            <a:prstDash val="solid"/>
            <a:tailEnd type="triangle"/>
          </a:ln>
        </p:spPr>
        <p:txBody>
          <a:bodyPr/>
          <a:lstStyle/>
          <a:p>
            <a:endParaRPr lang="en-US" sz="2400"/>
          </a:p>
        </p:txBody>
      </p:sp>
      <p:sp>
        <p:nvSpPr>
          <p:cNvPr id="22" name="Shape 18"/>
          <p:cNvSpPr/>
          <p:nvPr/>
        </p:nvSpPr>
        <p:spPr>
          <a:xfrm>
            <a:off x="4511040" y="4446016"/>
            <a:ext cx="3169920" cy="512064"/>
          </a:xfrm>
          <a:prstGeom prst="rect">
            <a:avLst/>
          </a:prstGeom>
          <a:solidFill>
            <a:srgbClr val="FAECE7"/>
          </a:solidFill>
          <a:ln w="6350">
            <a:solidFill>
              <a:srgbClr val="D85A30"/>
            </a:solidFill>
            <a:prstDash val="solid"/>
          </a:ln>
        </p:spPr>
        <p:txBody>
          <a:bodyPr/>
          <a:lstStyle/>
          <a:p>
            <a:endParaRPr lang="en-US" sz="2400"/>
          </a:p>
        </p:txBody>
      </p:sp>
      <p:sp>
        <p:nvSpPr>
          <p:cNvPr id="23" name="Text 19"/>
          <p:cNvSpPr/>
          <p:nvPr/>
        </p:nvSpPr>
        <p:spPr>
          <a:xfrm>
            <a:off x="4632960" y="4470400"/>
            <a:ext cx="2926080" cy="463296"/>
          </a:xfrm>
          <a:prstGeom prst="rect">
            <a:avLst/>
          </a:prstGeom>
          <a:noFill/>
          <a:ln/>
        </p:spPr>
        <p:txBody>
          <a:bodyPr wrap="square" lIns="0" tIns="0" rIns="0" bIns="0" rtlCol="0" anchor="ctr"/>
          <a:lstStyle/>
          <a:p>
            <a:r>
              <a:rPr lang="en-US" sz="1467" b="1">
                <a:solidFill>
                  <a:srgbClr val="D85A30"/>
                </a:solidFill>
              </a:rPr>
              <a:t>Interpret results</a:t>
            </a:r>
            <a:endParaRPr lang="en-US" sz="1467"/>
          </a:p>
          <a:p>
            <a:r>
              <a:rPr lang="en-US" sz="1133">
                <a:solidFill>
                  <a:srgbClr val="555555"/>
                </a:solidFill>
              </a:rPr>
              <a:t>Charts, compliance, trade-offs</a:t>
            </a:r>
            <a:endParaRPr lang="en-US" sz="1467"/>
          </a:p>
        </p:txBody>
      </p:sp>
      <p:sp>
        <p:nvSpPr>
          <p:cNvPr id="24" name="Shape 20"/>
          <p:cNvSpPr/>
          <p:nvPr/>
        </p:nvSpPr>
        <p:spPr>
          <a:xfrm>
            <a:off x="6083808" y="4958080"/>
            <a:ext cx="0" cy="219456"/>
          </a:xfrm>
          <a:prstGeom prst="line">
            <a:avLst/>
          </a:prstGeom>
          <a:noFill/>
          <a:ln w="12700">
            <a:solidFill>
              <a:srgbClr val="BBBBBB"/>
            </a:solidFill>
            <a:prstDash val="solid"/>
            <a:tailEnd type="triangle"/>
          </a:ln>
        </p:spPr>
        <p:txBody>
          <a:bodyPr/>
          <a:lstStyle/>
          <a:p>
            <a:endParaRPr lang="en-US" sz="2400"/>
          </a:p>
        </p:txBody>
      </p:sp>
      <p:sp>
        <p:nvSpPr>
          <p:cNvPr id="25" name="Shape 21"/>
          <p:cNvSpPr/>
          <p:nvPr/>
        </p:nvSpPr>
        <p:spPr>
          <a:xfrm>
            <a:off x="4511040" y="5177536"/>
            <a:ext cx="3169920" cy="512064"/>
          </a:xfrm>
          <a:prstGeom prst="rect">
            <a:avLst/>
          </a:prstGeom>
          <a:solidFill>
            <a:srgbClr val="F1EFE8"/>
          </a:solidFill>
          <a:ln w="6350">
            <a:solidFill>
              <a:srgbClr val="5F5E5A"/>
            </a:solidFill>
            <a:prstDash val="solid"/>
          </a:ln>
        </p:spPr>
        <p:txBody>
          <a:bodyPr/>
          <a:lstStyle/>
          <a:p>
            <a:endParaRPr lang="en-US" sz="2400"/>
          </a:p>
        </p:txBody>
      </p:sp>
      <p:sp>
        <p:nvSpPr>
          <p:cNvPr id="26" name="Text 22"/>
          <p:cNvSpPr/>
          <p:nvPr/>
        </p:nvSpPr>
        <p:spPr>
          <a:xfrm>
            <a:off x="4632960" y="5177536"/>
            <a:ext cx="2926080" cy="512064"/>
          </a:xfrm>
          <a:prstGeom prst="rect">
            <a:avLst/>
          </a:prstGeom>
          <a:noFill/>
          <a:ln/>
        </p:spPr>
        <p:txBody>
          <a:bodyPr wrap="square" lIns="0" tIns="0" rIns="0" bIns="0" rtlCol="0" anchor="ctr"/>
          <a:lstStyle/>
          <a:p>
            <a:r>
              <a:rPr lang="en-US" sz="1467" b="1">
                <a:solidFill>
                  <a:srgbClr val="5F5E5A"/>
                </a:solidFill>
                <a:latin typeface="Calibri" pitchFamily="34" charset="0"/>
                <a:ea typeface="Calibri" pitchFamily="34" charset="-122"/>
                <a:cs typeface="Calibri" pitchFamily="34" charset="-120"/>
              </a:rPr>
              <a:t>Deliver to design team</a:t>
            </a:r>
            <a:endParaRPr lang="en-US" sz="1467"/>
          </a:p>
        </p:txBody>
      </p:sp>
      <p:sp>
        <p:nvSpPr>
          <p:cNvPr id="27" name="Shape 23"/>
          <p:cNvSpPr/>
          <p:nvPr/>
        </p:nvSpPr>
        <p:spPr>
          <a:xfrm>
            <a:off x="487680" y="2275840"/>
            <a:ext cx="2926080" cy="292608"/>
          </a:xfrm>
          <a:prstGeom prst="rect">
            <a:avLst/>
          </a:prstGeom>
          <a:solidFill>
            <a:srgbClr val="E1F5EE"/>
          </a:solidFill>
          <a:ln w="3810">
            <a:solidFill>
              <a:srgbClr val="0F6E56"/>
            </a:solidFill>
            <a:prstDash val="solid"/>
          </a:ln>
        </p:spPr>
        <p:txBody>
          <a:bodyPr/>
          <a:lstStyle/>
          <a:p>
            <a:endParaRPr lang="en-US" sz="2400"/>
          </a:p>
        </p:txBody>
      </p:sp>
      <p:sp>
        <p:nvSpPr>
          <p:cNvPr id="28" name="Text 24"/>
          <p:cNvSpPr/>
          <p:nvPr/>
        </p:nvSpPr>
        <p:spPr>
          <a:xfrm>
            <a:off x="609600" y="2275840"/>
            <a:ext cx="2682240" cy="292608"/>
          </a:xfrm>
          <a:prstGeom prst="rect">
            <a:avLst/>
          </a:prstGeom>
          <a:noFill/>
          <a:ln/>
        </p:spPr>
        <p:txBody>
          <a:bodyPr wrap="square" lIns="0" tIns="0" rIns="0" bIns="0" rtlCol="0" anchor="ctr"/>
          <a:lstStyle/>
          <a:p>
            <a:r>
              <a:rPr lang="en-US" sz="1200" b="1">
                <a:solidFill>
                  <a:srgbClr val="0F6E56"/>
                </a:solidFill>
                <a:latin typeface="Calibri" pitchFamily="34" charset="0"/>
                <a:ea typeface="Calibri" pitchFamily="34" charset="-122"/>
                <a:cs typeface="Calibri" pitchFamily="34" charset="-120"/>
              </a:rPr>
              <a:t>Scope the project</a:t>
            </a:r>
            <a:endParaRPr lang="en-US" sz="1200"/>
          </a:p>
        </p:txBody>
      </p:sp>
      <p:sp>
        <p:nvSpPr>
          <p:cNvPr id="29" name="Shape 25"/>
          <p:cNvSpPr/>
          <p:nvPr/>
        </p:nvSpPr>
        <p:spPr>
          <a:xfrm>
            <a:off x="3413760" y="2422144"/>
            <a:ext cx="1036320" cy="0"/>
          </a:xfrm>
          <a:prstGeom prst="line">
            <a:avLst/>
          </a:prstGeom>
          <a:noFill/>
          <a:ln w="5080">
            <a:solidFill>
              <a:srgbClr val="CCCCCC"/>
            </a:solidFill>
            <a:prstDash val="dash"/>
          </a:ln>
        </p:spPr>
        <p:txBody>
          <a:bodyPr/>
          <a:lstStyle/>
          <a:p>
            <a:endParaRPr lang="en-US" sz="2400"/>
          </a:p>
        </p:txBody>
      </p:sp>
      <p:sp>
        <p:nvSpPr>
          <p:cNvPr id="30" name="Shape 26"/>
          <p:cNvSpPr/>
          <p:nvPr/>
        </p:nvSpPr>
        <p:spPr>
          <a:xfrm>
            <a:off x="487680" y="2885440"/>
            <a:ext cx="2926080" cy="292608"/>
          </a:xfrm>
          <a:prstGeom prst="rect">
            <a:avLst/>
          </a:prstGeom>
          <a:solidFill>
            <a:srgbClr val="E1F5EE"/>
          </a:solidFill>
          <a:ln w="3810">
            <a:solidFill>
              <a:srgbClr val="0F6E56"/>
            </a:solidFill>
            <a:prstDash val="solid"/>
          </a:ln>
        </p:spPr>
        <p:txBody>
          <a:bodyPr/>
          <a:lstStyle/>
          <a:p>
            <a:endParaRPr lang="en-US" sz="2400"/>
          </a:p>
        </p:txBody>
      </p:sp>
      <p:sp>
        <p:nvSpPr>
          <p:cNvPr id="31" name="Text 27"/>
          <p:cNvSpPr/>
          <p:nvPr/>
        </p:nvSpPr>
        <p:spPr>
          <a:xfrm>
            <a:off x="609600" y="2885440"/>
            <a:ext cx="2682240" cy="292608"/>
          </a:xfrm>
          <a:prstGeom prst="rect">
            <a:avLst/>
          </a:prstGeom>
          <a:noFill/>
          <a:ln/>
        </p:spPr>
        <p:txBody>
          <a:bodyPr wrap="square" lIns="0" tIns="0" rIns="0" bIns="0" rtlCol="0" anchor="ctr"/>
          <a:lstStyle/>
          <a:p>
            <a:r>
              <a:rPr lang="en-US" sz="1200" b="1">
                <a:solidFill>
                  <a:srgbClr val="0F6E56"/>
                </a:solidFill>
                <a:latin typeface="Calibri" pitchFamily="34" charset="0"/>
                <a:ea typeface="Calibri" pitchFamily="34" charset="-122"/>
                <a:cs typeface="Calibri" pitchFamily="34" charset="-120"/>
              </a:rPr>
              <a:t>Draw thermal zones</a:t>
            </a:r>
            <a:endParaRPr lang="en-US" sz="1200"/>
          </a:p>
        </p:txBody>
      </p:sp>
      <p:sp>
        <p:nvSpPr>
          <p:cNvPr id="32" name="Shape 28"/>
          <p:cNvSpPr/>
          <p:nvPr/>
        </p:nvSpPr>
        <p:spPr>
          <a:xfrm>
            <a:off x="3413760" y="3031744"/>
            <a:ext cx="1036320" cy="0"/>
          </a:xfrm>
          <a:prstGeom prst="line">
            <a:avLst/>
          </a:prstGeom>
          <a:noFill/>
          <a:ln w="5080">
            <a:solidFill>
              <a:srgbClr val="CCCCCC"/>
            </a:solidFill>
            <a:prstDash val="dash"/>
          </a:ln>
        </p:spPr>
        <p:txBody>
          <a:bodyPr/>
          <a:lstStyle/>
          <a:p>
            <a:endParaRPr lang="en-US" sz="2400"/>
          </a:p>
        </p:txBody>
      </p:sp>
      <p:sp>
        <p:nvSpPr>
          <p:cNvPr id="33" name="Shape 29"/>
          <p:cNvSpPr/>
          <p:nvPr/>
        </p:nvSpPr>
        <p:spPr>
          <a:xfrm>
            <a:off x="487680" y="3226816"/>
            <a:ext cx="2926080" cy="292608"/>
          </a:xfrm>
          <a:prstGeom prst="rect">
            <a:avLst/>
          </a:prstGeom>
          <a:solidFill>
            <a:srgbClr val="E1F5EE"/>
          </a:solidFill>
          <a:ln w="3810">
            <a:solidFill>
              <a:srgbClr val="0F6E56"/>
            </a:solidFill>
            <a:prstDash val="solid"/>
          </a:ln>
        </p:spPr>
        <p:txBody>
          <a:bodyPr/>
          <a:lstStyle/>
          <a:p>
            <a:endParaRPr lang="en-US" sz="2400"/>
          </a:p>
        </p:txBody>
      </p:sp>
      <p:sp>
        <p:nvSpPr>
          <p:cNvPr id="34" name="Text 30"/>
          <p:cNvSpPr/>
          <p:nvPr/>
        </p:nvSpPr>
        <p:spPr>
          <a:xfrm>
            <a:off x="609600" y="3226816"/>
            <a:ext cx="2682240" cy="292608"/>
          </a:xfrm>
          <a:prstGeom prst="rect">
            <a:avLst/>
          </a:prstGeom>
          <a:noFill/>
          <a:ln/>
        </p:spPr>
        <p:txBody>
          <a:bodyPr wrap="square" lIns="0" tIns="0" rIns="0" bIns="0" rtlCol="0" anchor="ctr"/>
          <a:lstStyle/>
          <a:p>
            <a:r>
              <a:rPr lang="en-US" sz="1200" b="1">
                <a:solidFill>
                  <a:srgbClr val="0F6E56"/>
                </a:solidFill>
                <a:latin typeface="Calibri" pitchFamily="34" charset="0"/>
                <a:ea typeface="Calibri" pitchFamily="34" charset="-122"/>
                <a:cs typeface="Calibri" pitchFamily="34" charset="-120"/>
              </a:rPr>
              <a:t>Select HVAC systems</a:t>
            </a:r>
            <a:endParaRPr lang="en-US" sz="1200"/>
          </a:p>
        </p:txBody>
      </p:sp>
      <p:sp>
        <p:nvSpPr>
          <p:cNvPr id="35" name="Shape 31"/>
          <p:cNvSpPr/>
          <p:nvPr/>
        </p:nvSpPr>
        <p:spPr>
          <a:xfrm>
            <a:off x="3413760" y="3373120"/>
            <a:ext cx="1036320" cy="0"/>
          </a:xfrm>
          <a:prstGeom prst="line">
            <a:avLst/>
          </a:prstGeom>
          <a:noFill/>
          <a:ln w="5080">
            <a:solidFill>
              <a:srgbClr val="CCCCCC"/>
            </a:solidFill>
            <a:prstDash val="dash"/>
          </a:ln>
        </p:spPr>
        <p:txBody>
          <a:bodyPr/>
          <a:lstStyle/>
          <a:p>
            <a:endParaRPr lang="en-US" sz="2400"/>
          </a:p>
        </p:txBody>
      </p:sp>
      <p:sp>
        <p:nvSpPr>
          <p:cNvPr id="36" name="Shape 32"/>
          <p:cNvSpPr/>
          <p:nvPr/>
        </p:nvSpPr>
        <p:spPr>
          <a:xfrm>
            <a:off x="487680" y="3616960"/>
            <a:ext cx="2926080" cy="292608"/>
          </a:xfrm>
          <a:prstGeom prst="rect">
            <a:avLst/>
          </a:prstGeom>
          <a:solidFill>
            <a:srgbClr val="E1F5EE"/>
          </a:solidFill>
          <a:ln w="3810">
            <a:solidFill>
              <a:srgbClr val="0F6E56"/>
            </a:solidFill>
            <a:prstDash val="solid"/>
          </a:ln>
        </p:spPr>
        <p:txBody>
          <a:bodyPr/>
          <a:lstStyle/>
          <a:p>
            <a:endParaRPr lang="en-US" sz="2400"/>
          </a:p>
        </p:txBody>
      </p:sp>
      <p:sp>
        <p:nvSpPr>
          <p:cNvPr id="37" name="Text 33"/>
          <p:cNvSpPr/>
          <p:nvPr/>
        </p:nvSpPr>
        <p:spPr>
          <a:xfrm>
            <a:off x="609600" y="3616960"/>
            <a:ext cx="2682240" cy="292608"/>
          </a:xfrm>
          <a:prstGeom prst="rect">
            <a:avLst/>
          </a:prstGeom>
          <a:noFill/>
          <a:ln/>
        </p:spPr>
        <p:txBody>
          <a:bodyPr wrap="square" lIns="0" tIns="0" rIns="0" bIns="0" rtlCol="0" anchor="ctr"/>
          <a:lstStyle/>
          <a:p>
            <a:r>
              <a:rPr lang="en-US" sz="1200" b="1">
                <a:solidFill>
                  <a:srgbClr val="0F6E56"/>
                </a:solidFill>
                <a:latin typeface="Calibri" pitchFamily="34" charset="0"/>
                <a:ea typeface="Calibri" pitchFamily="34" charset="-122"/>
                <a:cs typeface="Calibri" pitchFamily="34" charset="-120"/>
              </a:rPr>
              <a:t>Choose scenarios to test</a:t>
            </a:r>
            <a:endParaRPr lang="en-US" sz="1200"/>
          </a:p>
        </p:txBody>
      </p:sp>
      <p:sp>
        <p:nvSpPr>
          <p:cNvPr id="38" name="Shape 34"/>
          <p:cNvSpPr/>
          <p:nvPr/>
        </p:nvSpPr>
        <p:spPr>
          <a:xfrm>
            <a:off x="3413760" y="3763264"/>
            <a:ext cx="1036320" cy="0"/>
          </a:xfrm>
          <a:prstGeom prst="line">
            <a:avLst/>
          </a:prstGeom>
          <a:noFill/>
          <a:ln w="5080">
            <a:solidFill>
              <a:srgbClr val="CCCCCC"/>
            </a:solidFill>
            <a:prstDash val="dash"/>
          </a:ln>
        </p:spPr>
        <p:txBody>
          <a:bodyPr/>
          <a:lstStyle/>
          <a:p>
            <a:endParaRPr lang="en-US" sz="2400"/>
          </a:p>
        </p:txBody>
      </p:sp>
      <p:sp>
        <p:nvSpPr>
          <p:cNvPr id="39" name="Shape 35"/>
          <p:cNvSpPr/>
          <p:nvPr/>
        </p:nvSpPr>
        <p:spPr>
          <a:xfrm>
            <a:off x="487680" y="3958336"/>
            <a:ext cx="2926080" cy="292608"/>
          </a:xfrm>
          <a:prstGeom prst="rect">
            <a:avLst/>
          </a:prstGeom>
          <a:solidFill>
            <a:srgbClr val="E1F5EE"/>
          </a:solidFill>
          <a:ln w="3810">
            <a:solidFill>
              <a:srgbClr val="0F6E56"/>
            </a:solidFill>
            <a:prstDash val="solid"/>
          </a:ln>
        </p:spPr>
        <p:txBody>
          <a:bodyPr/>
          <a:lstStyle/>
          <a:p>
            <a:endParaRPr lang="en-US" sz="2400"/>
          </a:p>
        </p:txBody>
      </p:sp>
      <p:sp>
        <p:nvSpPr>
          <p:cNvPr id="40" name="Text 36"/>
          <p:cNvSpPr/>
          <p:nvPr/>
        </p:nvSpPr>
        <p:spPr>
          <a:xfrm>
            <a:off x="609600" y="3958336"/>
            <a:ext cx="2682240" cy="292608"/>
          </a:xfrm>
          <a:prstGeom prst="rect">
            <a:avLst/>
          </a:prstGeom>
          <a:noFill/>
          <a:ln/>
        </p:spPr>
        <p:txBody>
          <a:bodyPr wrap="square" lIns="0" tIns="0" rIns="0" bIns="0" rtlCol="0" anchor="ctr"/>
          <a:lstStyle/>
          <a:p>
            <a:r>
              <a:rPr lang="en-US" sz="1200" b="1">
                <a:solidFill>
                  <a:srgbClr val="0F6E56"/>
                </a:solidFill>
                <a:latin typeface="Calibri" pitchFamily="34" charset="0"/>
                <a:ea typeface="Calibri" pitchFamily="34" charset="-122"/>
                <a:cs typeface="Calibri" pitchFamily="34" charset="-120"/>
              </a:rPr>
              <a:t>Troubleshoot bad runs</a:t>
            </a:r>
            <a:endParaRPr lang="en-US" sz="1200"/>
          </a:p>
        </p:txBody>
      </p:sp>
      <p:sp>
        <p:nvSpPr>
          <p:cNvPr id="41" name="Shape 37"/>
          <p:cNvSpPr/>
          <p:nvPr/>
        </p:nvSpPr>
        <p:spPr>
          <a:xfrm>
            <a:off x="3413760" y="4104640"/>
            <a:ext cx="1036320" cy="0"/>
          </a:xfrm>
          <a:prstGeom prst="line">
            <a:avLst/>
          </a:prstGeom>
          <a:noFill/>
          <a:ln w="5080">
            <a:solidFill>
              <a:srgbClr val="CCCCCC"/>
            </a:solidFill>
            <a:prstDash val="dash"/>
          </a:ln>
        </p:spPr>
        <p:txBody>
          <a:bodyPr/>
          <a:lstStyle/>
          <a:p>
            <a:endParaRPr lang="en-US" sz="2400"/>
          </a:p>
        </p:txBody>
      </p:sp>
      <p:sp>
        <p:nvSpPr>
          <p:cNvPr id="42" name="Shape 38"/>
          <p:cNvSpPr/>
          <p:nvPr/>
        </p:nvSpPr>
        <p:spPr>
          <a:xfrm>
            <a:off x="487680" y="4348480"/>
            <a:ext cx="2926080" cy="292608"/>
          </a:xfrm>
          <a:prstGeom prst="rect">
            <a:avLst/>
          </a:prstGeom>
          <a:solidFill>
            <a:srgbClr val="E1F5EE"/>
          </a:solidFill>
          <a:ln w="3810">
            <a:solidFill>
              <a:srgbClr val="0F6E56"/>
            </a:solidFill>
            <a:prstDash val="solid"/>
          </a:ln>
        </p:spPr>
        <p:txBody>
          <a:bodyPr/>
          <a:lstStyle/>
          <a:p>
            <a:endParaRPr lang="en-US" sz="2400"/>
          </a:p>
        </p:txBody>
      </p:sp>
      <p:sp>
        <p:nvSpPr>
          <p:cNvPr id="43" name="Text 39"/>
          <p:cNvSpPr/>
          <p:nvPr/>
        </p:nvSpPr>
        <p:spPr>
          <a:xfrm>
            <a:off x="609600" y="4348480"/>
            <a:ext cx="2682240" cy="292608"/>
          </a:xfrm>
          <a:prstGeom prst="rect">
            <a:avLst/>
          </a:prstGeom>
          <a:noFill/>
          <a:ln/>
        </p:spPr>
        <p:txBody>
          <a:bodyPr wrap="square" lIns="0" tIns="0" rIns="0" bIns="0" rtlCol="0" anchor="ctr"/>
          <a:lstStyle/>
          <a:p>
            <a:r>
              <a:rPr lang="en-US" sz="1200" b="1">
                <a:solidFill>
                  <a:srgbClr val="0F6E56"/>
                </a:solidFill>
                <a:latin typeface="Calibri" pitchFamily="34" charset="0"/>
                <a:ea typeface="Calibri" pitchFamily="34" charset="-122"/>
                <a:cs typeface="Calibri" pitchFamily="34" charset="-120"/>
              </a:rPr>
              <a:t>Sanity-check the physics</a:t>
            </a:r>
            <a:endParaRPr lang="en-US" sz="1200"/>
          </a:p>
        </p:txBody>
      </p:sp>
      <p:sp>
        <p:nvSpPr>
          <p:cNvPr id="44" name="Shape 40"/>
          <p:cNvSpPr/>
          <p:nvPr/>
        </p:nvSpPr>
        <p:spPr>
          <a:xfrm>
            <a:off x="3413760" y="4494784"/>
            <a:ext cx="1036320" cy="0"/>
          </a:xfrm>
          <a:prstGeom prst="line">
            <a:avLst/>
          </a:prstGeom>
          <a:noFill/>
          <a:ln w="5080">
            <a:solidFill>
              <a:srgbClr val="CCCCCC"/>
            </a:solidFill>
            <a:prstDash val="dash"/>
          </a:ln>
        </p:spPr>
        <p:txBody>
          <a:bodyPr/>
          <a:lstStyle/>
          <a:p>
            <a:endParaRPr lang="en-US" sz="2400"/>
          </a:p>
        </p:txBody>
      </p:sp>
      <p:sp>
        <p:nvSpPr>
          <p:cNvPr id="45" name="Shape 41"/>
          <p:cNvSpPr/>
          <p:nvPr/>
        </p:nvSpPr>
        <p:spPr>
          <a:xfrm>
            <a:off x="487680" y="4689856"/>
            <a:ext cx="2926080" cy="292608"/>
          </a:xfrm>
          <a:prstGeom prst="rect">
            <a:avLst/>
          </a:prstGeom>
          <a:solidFill>
            <a:srgbClr val="E1F5EE"/>
          </a:solidFill>
          <a:ln w="3810">
            <a:solidFill>
              <a:srgbClr val="0F6E56"/>
            </a:solidFill>
            <a:prstDash val="solid"/>
          </a:ln>
        </p:spPr>
        <p:txBody>
          <a:bodyPr/>
          <a:lstStyle/>
          <a:p>
            <a:endParaRPr lang="en-US" sz="2400"/>
          </a:p>
        </p:txBody>
      </p:sp>
      <p:sp>
        <p:nvSpPr>
          <p:cNvPr id="46" name="Text 42"/>
          <p:cNvSpPr/>
          <p:nvPr/>
        </p:nvSpPr>
        <p:spPr>
          <a:xfrm>
            <a:off x="609600" y="4689856"/>
            <a:ext cx="2682240" cy="292608"/>
          </a:xfrm>
          <a:prstGeom prst="rect">
            <a:avLst/>
          </a:prstGeom>
          <a:noFill/>
          <a:ln/>
        </p:spPr>
        <p:txBody>
          <a:bodyPr wrap="square" lIns="0" tIns="0" rIns="0" bIns="0" rtlCol="0" anchor="ctr"/>
          <a:lstStyle/>
          <a:p>
            <a:r>
              <a:rPr lang="en-US" sz="1200" b="1">
                <a:solidFill>
                  <a:srgbClr val="0F6E56"/>
                </a:solidFill>
                <a:latin typeface="Calibri" pitchFamily="34" charset="0"/>
                <a:ea typeface="Calibri" pitchFamily="34" charset="-122"/>
                <a:cs typeface="Calibri" pitchFamily="34" charset="-120"/>
              </a:rPr>
              <a:t>Recommend design changes</a:t>
            </a:r>
            <a:endParaRPr lang="en-US" sz="1200"/>
          </a:p>
        </p:txBody>
      </p:sp>
      <p:sp>
        <p:nvSpPr>
          <p:cNvPr id="47" name="Shape 43"/>
          <p:cNvSpPr/>
          <p:nvPr/>
        </p:nvSpPr>
        <p:spPr>
          <a:xfrm>
            <a:off x="3413760" y="4836160"/>
            <a:ext cx="1036320" cy="0"/>
          </a:xfrm>
          <a:prstGeom prst="line">
            <a:avLst/>
          </a:prstGeom>
          <a:noFill/>
          <a:ln w="5080">
            <a:solidFill>
              <a:srgbClr val="CCCCCC"/>
            </a:solidFill>
            <a:prstDash val="dash"/>
          </a:ln>
        </p:spPr>
        <p:txBody>
          <a:bodyPr/>
          <a:lstStyle/>
          <a:p>
            <a:endParaRPr lang="en-US" sz="2400"/>
          </a:p>
        </p:txBody>
      </p:sp>
      <p:sp>
        <p:nvSpPr>
          <p:cNvPr id="48" name="Shape 44"/>
          <p:cNvSpPr/>
          <p:nvPr/>
        </p:nvSpPr>
        <p:spPr>
          <a:xfrm>
            <a:off x="487680" y="5104384"/>
            <a:ext cx="2926080" cy="292608"/>
          </a:xfrm>
          <a:prstGeom prst="rect">
            <a:avLst/>
          </a:prstGeom>
          <a:solidFill>
            <a:srgbClr val="E1F5EE"/>
          </a:solidFill>
          <a:ln w="3810">
            <a:solidFill>
              <a:srgbClr val="0F6E56"/>
            </a:solidFill>
            <a:prstDash val="solid"/>
          </a:ln>
        </p:spPr>
        <p:txBody>
          <a:bodyPr/>
          <a:lstStyle/>
          <a:p>
            <a:endParaRPr lang="en-US" sz="2400"/>
          </a:p>
        </p:txBody>
      </p:sp>
      <p:sp>
        <p:nvSpPr>
          <p:cNvPr id="49" name="Text 45"/>
          <p:cNvSpPr/>
          <p:nvPr/>
        </p:nvSpPr>
        <p:spPr>
          <a:xfrm>
            <a:off x="609600" y="5104384"/>
            <a:ext cx="2682240" cy="292608"/>
          </a:xfrm>
          <a:prstGeom prst="rect">
            <a:avLst/>
          </a:prstGeom>
          <a:noFill/>
          <a:ln/>
        </p:spPr>
        <p:txBody>
          <a:bodyPr wrap="square" lIns="0" tIns="0" rIns="0" bIns="0" rtlCol="0" anchor="ctr"/>
          <a:lstStyle/>
          <a:p>
            <a:r>
              <a:rPr lang="en-US" sz="1200" b="1">
                <a:solidFill>
                  <a:srgbClr val="0F6E56"/>
                </a:solidFill>
                <a:latin typeface="Calibri" pitchFamily="34" charset="0"/>
                <a:ea typeface="Calibri" pitchFamily="34" charset="-122"/>
                <a:cs typeface="Calibri" pitchFamily="34" charset="-120"/>
              </a:rPr>
              <a:t>Present to the team</a:t>
            </a:r>
            <a:endParaRPr lang="en-US" sz="1200"/>
          </a:p>
        </p:txBody>
      </p:sp>
      <p:sp>
        <p:nvSpPr>
          <p:cNvPr id="50" name="Shape 46"/>
          <p:cNvSpPr/>
          <p:nvPr/>
        </p:nvSpPr>
        <p:spPr>
          <a:xfrm>
            <a:off x="3413760" y="5250688"/>
            <a:ext cx="1036320" cy="0"/>
          </a:xfrm>
          <a:prstGeom prst="line">
            <a:avLst/>
          </a:prstGeom>
          <a:noFill/>
          <a:ln w="5080">
            <a:solidFill>
              <a:srgbClr val="CCCCCC"/>
            </a:solidFill>
            <a:prstDash val="dash"/>
          </a:ln>
        </p:spPr>
        <p:txBody>
          <a:bodyPr/>
          <a:lstStyle/>
          <a:p>
            <a:endParaRPr lang="en-US" sz="2400"/>
          </a:p>
        </p:txBody>
      </p:sp>
      <p:sp>
        <p:nvSpPr>
          <p:cNvPr id="51" name="Shape 47"/>
          <p:cNvSpPr/>
          <p:nvPr/>
        </p:nvSpPr>
        <p:spPr>
          <a:xfrm>
            <a:off x="487680" y="5421376"/>
            <a:ext cx="2926080" cy="292608"/>
          </a:xfrm>
          <a:prstGeom prst="rect">
            <a:avLst/>
          </a:prstGeom>
          <a:solidFill>
            <a:srgbClr val="E1F5EE"/>
          </a:solidFill>
          <a:ln w="3810">
            <a:solidFill>
              <a:srgbClr val="0F6E56"/>
            </a:solidFill>
            <a:prstDash val="solid"/>
          </a:ln>
        </p:spPr>
        <p:txBody>
          <a:bodyPr/>
          <a:lstStyle/>
          <a:p>
            <a:endParaRPr lang="en-US" sz="2400"/>
          </a:p>
        </p:txBody>
      </p:sp>
      <p:sp>
        <p:nvSpPr>
          <p:cNvPr id="52" name="Text 48"/>
          <p:cNvSpPr/>
          <p:nvPr/>
        </p:nvSpPr>
        <p:spPr>
          <a:xfrm>
            <a:off x="609600" y="5421376"/>
            <a:ext cx="2682240" cy="292608"/>
          </a:xfrm>
          <a:prstGeom prst="rect">
            <a:avLst/>
          </a:prstGeom>
          <a:noFill/>
          <a:ln/>
        </p:spPr>
        <p:txBody>
          <a:bodyPr wrap="square" lIns="0" tIns="0" rIns="0" bIns="0" rtlCol="0" anchor="ctr"/>
          <a:lstStyle/>
          <a:p>
            <a:r>
              <a:rPr lang="en-US" sz="1200" b="1">
                <a:solidFill>
                  <a:srgbClr val="0F6E56"/>
                </a:solidFill>
                <a:latin typeface="Calibri" pitchFamily="34" charset="0"/>
                <a:ea typeface="Calibri" pitchFamily="34" charset="-122"/>
                <a:cs typeface="Calibri" pitchFamily="34" charset="-120"/>
              </a:rPr>
              <a:t>Coordinate across disciplines</a:t>
            </a:r>
            <a:endParaRPr lang="en-US" sz="1200"/>
          </a:p>
        </p:txBody>
      </p:sp>
      <p:sp>
        <p:nvSpPr>
          <p:cNvPr id="53" name="Shape 49"/>
          <p:cNvSpPr/>
          <p:nvPr/>
        </p:nvSpPr>
        <p:spPr>
          <a:xfrm>
            <a:off x="3413760" y="5567680"/>
            <a:ext cx="1036320" cy="0"/>
          </a:xfrm>
          <a:prstGeom prst="line">
            <a:avLst/>
          </a:prstGeom>
          <a:noFill/>
          <a:ln w="5080">
            <a:solidFill>
              <a:srgbClr val="CCCCCC"/>
            </a:solidFill>
            <a:prstDash val="dash"/>
          </a:ln>
        </p:spPr>
        <p:txBody>
          <a:bodyPr/>
          <a:lstStyle/>
          <a:p>
            <a:endParaRPr lang="en-US" sz="2400"/>
          </a:p>
        </p:txBody>
      </p:sp>
      <p:sp>
        <p:nvSpPr>
          <p:cNvPr id="54" name="Shape 50"/>
          <p:cNvSpPr/>
          <p:nvPr/>
        </p:nvSpPr>
        <p:spPr>
          <a:xfrm>
            <a:off x="8778240" y="2275840"/>
            <a:ext cx="2926080" cy="292608"/>
          </a:xfrm>
          <a:prstGeom prst="rect">
            <a:avLst/>
          </a:prstGeom>
          <a:solidFill>
            <a:srgbClr val="FFF5E0"/>
          </a:solidFill>
          <a:ln w="3810">
            <a:solidFill>
              <a:srgbClr val="BA7517"/>
            </a:solidFill>
            <a:prstDash val="solid"/>
          </a:ln>
        </p:spPr>
        <p:txBody>
          <a:bodyPr/>
          <a:lstStyle/>
          <a:p>
            <a:endParaRPr lang="en-US" sz="2400"/>
          </a:p>
        </p:txBody>
      </p:sp>
      <p:sp>
        <p:nvSpPr>
          <p:cNvPr id="55" name="Text 51"/>
          <p:cNvSpPr/>
          <p:nvPr/>
        </p:nvSpPr>
        <p:spPr>
          <a:xfrm>
            <a:off x="8900160" y="2275840"/>
            <a:ext cx="2682240" cy="292608"/>
          </a:xfrm>
          <a:prstGeom prst="rect">
            <a:avLst/>
          </a:prstGeom>
          <a:noFill/>
          <a:ln/>
        </p:spPr>
        <p:txBody>
          <a:bodyPr wrap="square" lIns="0" tIns="0" rIns="0" bIns="0" rtlCol="0" anchor="ctr"/>
          <a:lstStyle/>
          <a:p>
            <a:r>
              <a:rPr lang="en-US" sz="1200" b="1">
                <a:solidFill>
                  <a:srgbClr val="BA7517"/>
                </a:solidFill>
                <a:latin typeface="Calibri" pitchFamily="34" charset="0"/>
                <a:ea typeface="Calibri" pitchFamily="34" charset="-122"/>
                <a:cs typeface="Calibri" pitchFamily="34" charset="-120"/>
              </a:rPr>
              <a:t>Flag missing info in drawings</a:t>
            </a:r>
            <a:endParaRPr lang="en-US" sz="1200"/>
          </a:p>
        </p:txBody>
      </p:sp>
      <p:sp>
        <p:nvSpPr>
          <p:cNvPr id="56" name="Shape 52"/>
          <p:cNvSpPr/>
          <p:nvPr/>
        </p:nvSpPr>
        <p:spPr>
          <a:xfrm>
            <a:off x="7741920" y="2422144"/>
            <a:ext cx="975360" cy="0"/>
          </a:xfrm>
          <a:prstGeom prst="line">
            <a:avLst/>
          </a:prstGeom>
          <a:noFill/>
          <a:ln w="5080">
            <a:solidFill>
              <a:srgbClr val="CCCCCC"/>
            </a:solidFill>
            <a:prstDash val="dash"/>
          </a:ln>
        </p:spPr>
        <p:txBody>
          <a:bodyPr/>
          <a:lstStyle/>
          <a:p>
            <a:endParaRPr lang="en-US" sz="2400"/>
          </a:p>
        </p:txBody>
      </p:sp>
      <p:sp>
        <p:nvSpPr>
          <p:cNvPr id="57" name="Shape 53"/>
          <p:cNvSpPr/>
          <p:nvPr/>
        </p:nvSpPr>
        <p:spPr>
          <a:xfrm>
            <a:off x="8778240" y="2982976"/>
            <a:ext cx="2926080" cy="292608"/>
          </a:xfrm>
          <a:prstGeom prst="rect">
            <a:avLst/>
          </a:prstGeom>
          <a:solidFill>
            <a:srgbClr val="FFF5E0"/>
          </a:solidFill>
          <a:ln w="3810">
            <a:solidFill>
              <a:srgbClr val="BA7517"/>
            </a:solidFill>
            <a:prstDash val="solid"/>
          </a:ln>
        </p:spPr>
        <p:txBody>
          <a:bodyPr/>
          <a:lstStyle/>
          <a:p>
            <a:endParaRPr lang="en-US" sz="2400"/>
          </a:p>
        </p:txBody>
      </p:sp>
      <p:sp>
        <p:nvSpPr>
          <p:cNvPr id="58" name="Text 54"/>
          <p:cNvSpPr/>
          <p:nvPr/>
        </p:nvSpPr>
        <p:spPr>
          <a:xfrm>
            <a:off x="8900160" y="2982976"/>
            <a:ext cx="2682240" cy="292608"/>
          </a:xfrm>
          <a:prstGeom prst="rect">
            <a:avLst/>
          </a:prstGeom>
          <a:noFill/>
          <a:ln/>
        </p:spPr>
        <p:txBody>
          <a:bodyPr wrap="square" lIns="0" tIns="0" rIns="0" bIns="0" rtlCol="0" anchor="ctr"/>
          <a:lstStyle/>
          <a:p>
            <a:r>
              <a:rPr lang="en-US" sz="1200" b="1">
                <a:solidFill>
                  <a:srgbClr val="BA7517"/>
                </a:solidFill>
                <a:latin typeface="Calibri" pitchFamily="34" charset="0"/>
                <a:ea typeface="Calibri" pitchFamily="34" charset="-122"/>
                <a:cs typeface="Calibri" pitchFamily="34" charset="-120"/>
              </a:rPr>
              <a:t>Pre-fill inputs from specs</a:t>
            </a:r>
            <a:endParaRPr lang="en-US" sz="1200"/>
          </a:p>
        </p:txBody>
      </p:sp>
      <p:sp>
        <p:nvSpPr>
          <p:cNvPr id="59" name="Shape 55"/>
          <p:cNvSpPr/>
          <p:nvPr/>
        </p:nvSpPr>
        <p:spPr>
          <a:xfrm>
            <a:off x="7741920" y="3129280"/>
            <a:ext cx="975360" cy="0"/>
          </a:xfrm>
          <a:prstGeom prst="line">
            <a:avLst/>
          </a:prstGeom>
          <a:noFill/>
          <a:ln w="5080">
            <a:solidFill>
              <a:srgbClr val="CCCCCC"/>
            </a:solidFill>
            <a:prstDash val="dash"/>
          </a:ln>
        </p:spPr>
        <p:txBody>
          <a:bodyPr/>
          <a:lstStyle/>
          <a:p>
            <a:endParaRPr lang="en-US" sz="2400"/>
          </a:p>
        </p:txBody>
      </p:sp>
      <p:sp>
        <p:nvSpPr>
          <p:cNvPr id="60" name="Shape 56"/>
          <p:cNvSpPr/>
          <p:nvPr/>
        </p:nvSpPr>
        <p:spPr>
          <a:xfrm>
            <a:off x="8778240" y="3324352"/>
            <a:ext cx="2926080" cy="292608"/>
          </a:xfrm>
          <a:prstGeom prst="rect">
            <a:avLst/>
          </a:prstGeom>
          <a:solidFill>
            <a:srgbClr val="FFF5E0"/>
          </a:solidFill>
          <a:ln w="3810">
            <a:solidFill>
              <a:srgbClr val="BA7517"/>
            </a:solidFill>
            <a:prstDash val="solid"/>
          </a:ln>
        </p:spPr>
        <p:txBody>
          <a:bodyPr/>
          <a:lstStyle/>
          <a:p>
            <a:endParaRPr lang="en-US" sz="2400"/>
          </a:p>
        </p:txBody>
      </p:sp>
      <p:sp>
        <p:nvSpPr>
          <p:cNvPr id="61" name="Text 57"/>
          <p:cNvSpPr/>
          <p:nvPr/>
        </p:nvSpPr>
        <p:spPr>
          <a:xfrm>
            <a:off x="8900160" y="3324352"/>
            <a:ext cx="2682240" cy="292608"/>
          </a:xfrm>
          <a:prstGeom prst="rect">
            <a:avLst/>
          </a:prstGeom>
          <a:noFill/>
          <a:ln/>
        </p:spPr>
        <p:txBody>
          <a:bodyPr wrap="square" lIns="0" tIns="0" rIns="0" bIns="0" rtlCol="0" anchor="ctr"/>
          <a:lstStyle/>
          <a:p>
            <a:r>
              <a:rPr lang="en-US" sz="1200" b="1">
                <a:solidFill>
                  <a:srgbClr val="BA7517"/>
                </a:solidFill>
                <a:latin typeface="Calibri" pitchFamily="34" charset="0"/>
                <a:ea typeface="Calibri" pitchFamily="34" charset="-122"/>
                <a:cs typeface="Calibri" pitchFamily="34" charset="-120"/>
              </a:rPr>
              <a:t>Catch outlier inputs</a:t>
            </a:r>
            <a:endParaRPr lang="en-US" sz="1200"/>
          </a:p>
        </p:txBody>
      </p:sp>
      <p:sp>
        <p:nvSpPr>
          <p:cNvPr id="62" name="Shape 58"/>
          <p:cNvSpPr/>
          <p:nvPr/>
        </p:nvSpPr>
        <p:spPr>
          <a:xfrm>
            <a:off x="7741920" y="3470656"/>
            <a:ext cx="975360" cy="0"/>
          </a:xfrm>
          <a:prstGeom prst="line">
            <a:avLst/>
          </a:prstGeom>
          <a:noFill/>
          <a:ln w="5080">
            <a:solidFill>
              <a:srgbClr val="CCCCCC"/>
            </a:solidFill>
            <a:prstDash val="dash"/>
          </a:ln>
        </p:spPr>
        <p:txBody>
          <a:bodyPr/>
          <a:lstStyle/>
          <a:p>
            <a:endParaRPr lang="en-US" sz="2400"/>
          </a:p>
        </p:txBody>
      </p:sp>
      <p:sp>
        <p:nvSpPr>
          <p:cNvPr id="63" name="Shape 59"/>
          <p:cNvSpPr/>
          <p:nvPr/>
        </p:nvSpPr>
        <p:spPr>
          <a:xfrm>
            <a:off x="8778240" y="4446016"/>
            <a:ext cx="2926080" cy="292608"/>
          </a:xfrm>
          <a:prstGeom prst="rect">
            <a:avLst/>
          </a:prstGeom>
          <a:solidFill>
            <a:srgbClr val="FFF5E0"/>
          </a:solidFill>
          <a:ln w="3810">
            <a:solidFill>
              <a:srgbClr val="BA7517"/>
            </a:solidFill>
            <a:prstDash val="solid"/>
          </a:ln>
        </p:spPr>
        <p:txBody>
          <a:bodyPr/>
          <a:lstStyle/>
          <a:p>
            <a:endParaRPr lang="en-US" sz="2400"/>
          </a:p>
        </p:txBody>
      </p:sp>
      <p:sp>
        <p:nvSpPr>
          <p:cNvPr id="64" name="Text 60"/>
          <p:cNvSpPr/>
          <p:nvPr/>
        </p:nvSpPr>
        <p:spPr>
          <a:xfrm>
            <a:off x="8900160" y="4446016"/>
            <a:ext cx="2682240" cy="292608"/>
          </a:xfrm>
          <a:prstGeom prst="rect">
            <a:avLst/>
          </a:prstGeom>
          <a:noFill/>
          <a:ln/>
        </p:spPr>
        <p:txBody>
          <a:bodyPr wrap="square" lIns="0" tIns="0" rIns="0" bIns="0" rtlCol="0" anchor="ctr"/>
          <a:lstStyle/>
          <a:p>
            <a:r>
              <a:rPr lang="en-US" sz="1200" b="1">
                <a:solidFill>
                  <a:srgbClr val="BA7517"/>
                </a:solidFill>
                <a:latin typeface="Calibri" pitchFamily="34" charset="0"/>
                <a:ea typeface="Calibri" pitchFamily="34" charset="-122"/>
                <a:cs typeface="Calibri" pitchFamily="34" charset="-120"/>
              </a:rPr>
              <a:t>Plot results automatically</a:t>
            </a:r>
            <a:endParaRPr lang="en-US" sz="1200"/>
          </a:p>
        </p:txBody>
      </p:sp>
      <p:sp>
        <p:nvSpPr>
          <p:cNvPr id="65" name="Shape 61"/>
          <p:cNvSpPr/>
          <p:nvPr/>
        </p:nvSpPr>
        <p:spPr>
          <a:xfrm>
            <a:off x="7741920" y="4592320"/>
            <a:ext cx="975360" cy="0"/>
          </a:xfrm>
          <a:prstGeom prst="line">
            <a:avLst/>
          </a:prstGeom>
          <a:noFill/>
          <a:ln w="5080">
            <a:solidFill>
              <a:srgbClr val="CCCCCC"/>
            </a:solidFill>
            <a:prstDash val="dash"/>
          </a:ln>
        </p:spPr>
        <p:txBody>
          <a:bodyPr/>
          <a:lstStyle/>
          <a:p>
            <a:endParaRPr lang="en-US" sz="2400"/>
          </a:p>
        </p:txBody>
      </p:sp>
      <p:sp>
        <p:nvSpPr>
          <p:cNvPr id="66" name="Shape 62"/>
          <p:cNvSpPr/>
          <p:nvPr/>
        </p:nvSpPr>
        <p:spPr>
          <a:xfrm>
            <a:off x="8778240" y="5177536"/>
            <a:ext cx="2926080" cy="292608"/>
          </a:xfrm>
          <a:prstGeom prst="rect">
            <a:avLst/>
          </a:prstGeom>
          <a:solidFill>
            <a:srgbClr val="FFF5E0"/>
          </a:solidFill>
          <a:ln w="3810">
            <a:solidFill>
              <a:srgbClr val="BA7517"/>
            </a:solidFill>
            <a:prstDash val="solid"/>
          </a:ln>
        </p:spPr>
        <p:txBody>
          <a:bodyPr/>
          <a:lstStyle/>
          <a:p>
            <a:endParaRPr lang="en-US" sz="2400"/>
          </a:p>
        </p:txBody>
      </p:sp>
      <p:sp>
        <p:nvSpPr>
          <p:cNvPr id="67" name="Text 63"/>
          <p:cNvSpPr/>
          <p:nvPr/>
        </p:nvSpPr>
        <p:spPr>
          <a:xfrm>
            <a:off x="8900160" y="5177536"/>
            <a:ext cx="2682240" cy="292608"/>
          </a:xfrm>
          <a:prstGeom prst="rect">
            <a:avLst/>
          </a:prstGeom>
          <a:noFill/>
          <a:ln/>
        </p:spPr>
        <p:txBody>
          <a:bodyPr wrap="square" lIns="0" tIns="0" rIns="0" bIns="0" rtlCol="0" anchor="ctr"/>
          <a:lstStyle/>
          <a:p>
            <a:r>
              <a:rPr lang="en-US" sz="1200" b="1">
                <a:solidFill>
                  <a:srgbClr val="BA7517"/>
                </a:solidFill>
                <a:latin typeface="Calibri" pitchFamily="34" charset="0"/>
                <a:ea typeface="Calibri" pitchFamily="34" charset="-122"/>
                <a:cs typeface="Calibri" pitchFamily="34" charset="-120"/>
              </a:rPr>
              <a:t>Draft reports &amp; docs</a:t>
            </a:r>
            <a:endParaRPr lang="en-US" sz="1200"/>
          </a:p>
        </p:txBody>
      </p:sp>
      <p:sp>
        <p:nvSpPr>
          <p:cNvPr id="68" name="Shape 64"/>
          <p:cNvSpPr/>
          <p:nvPr/>
        </p:nvSpPr>
        <p:spPr>
          <a:xfrm>
            <a:off x="7741920" y="5323840"/>
            <a:ext cx="975360" cy="0"/>
          </a:xfrm>
          <a:prstGeom prst="line">
            <a:avLst/>
          </a:prstGeom>
          <a:noFill/>
          <a:ln w="5080">
            <a:solidFill>
              <a:srgbClr val="CCCCCC"/>
            </a:solidFill>
            <a:prstDash val="dash"/>
          </a:ln>
        </p:spPr>
        <p:txBody>
          <a:bodyPr/>
          <a:lstStyle/>
          <a:p>
            <a:endParaRPr lang="en-US" sz="2400"/>
          </a:p>
        </p:txBody>
      </p:sp>
      <p:grpSp>
        <p:nvGrpSpPr>
          <p:cNvPr id="79" name="Group 78">
            <a:extLst>
              <a:ext uri="{FF2B5EF4-FFF2-40B4-BE49-F238E27FC236}">
                <a16:creationId xmlns:a16="http://schemas.microsoft.com/office/drawing/2014/main" id="{F943A667-8AC3-1C7A-2936-6B1843C96775}"/>
              </a:ext>
            </a:extLst>
          </p:cNvPr>
          <p:cNvGrpSpPr/>
          <p:nvPr/>
        </p:nvGrpSpPr>
        <p:grpSpPr>
          <a:xfrm>
            <a:off x="487680" y="5970015"/>
            <a:ext cx="11216640" cy="463296"/>
            <a:chOff x="487680" y="5970015"/>
            <a:chExt cx="11216640" cy="463296"/>
          </a:xfrm>
        </p:grpSpPr>
        <p:sp>
          <p:nvSpPr>
            <p:cNvPr id="69" name="Shape 65"/>
            <p:cNvSpPr/>
            <p:nvPr/>
          </p:nvSpPr>
          <p:spPr>
            <a:xfrm>
              <a:off x="487680" y="5970015"/>
              <a:ext cx="11216640" cy="463296"/>
            </a:xfrm>
            <a:prstGeom prst="rect">
              <a:avLst/>
            </a:prstGeom>
            <a:solidFill>
              <a:srgbClr val="F7F6F3"/>
            </a:solidFill>
            <a:ln w="6350">
              <a:solidFill>
                <a:srgbClr val="E0DDD6"/>
              </a:solidFill>
              <a:prstDash val="solid"/>
            </a:ln>
          </p:spPr>
          <p:txBody>
            <a:bodyPr/>
            <a:lstStyle/>
            <a:p>
              <a:endParaRPr lang="en-US" sz="2400"/>
            </a:p>
          </p:txBody>
        </p:sp>
        <p:sp>
          <p:nvSpPr>
            <p:cNvPr id="70" name="Shape 66"/>
            <p:cNvSpPr/>
            <p:nvPr/>
          </p:nvSpPr>
          <p:spPr>
            <a:xfrm>
              <a:off x="926592" y="6104128"/>
              <a:ext cx="206533" cy="170688"/>
            </a:xfrm>
            <a:prstGeom prst="rect">
              <a:avLst/>
            </a:prstGeom>
            <a:solidFill>
              <a:srgbClr val="E1F5EE"/>
            </a:solidFill>
            <a:ln w="3810">
              <a:solidFill>
                <a:srgbClr val="0F6E56"/>
              </a:solidFill>
              <a:prstDash val="solid"/>
            </a:ln>
          </p:spPr>
          <p:txBody>
            <a:bodyPr/>
            <a:lstStyle/>
            <a:p>
              <a:endParaRPr lang="en-US" sz="2400"/>
            </a:p>
          </p:txBody>
        </p:sp>
        <p:sp>
          <p:nvSpPr>
            <p:cNvPr id="71" name="Text 67"/>
            <p:cNvSpPr/>
            <p:nvPr/>
          </p:nvSpPr>
          <p:spPr>
            <a:xfrm>
              <a:off x="1230661" y="6018784"/>
              <a:ext cx="5310835" cy="365760"/>
            </a:xfrm>
            <a:prstGeom prst="rect">
              <a:avLst/>
            </a:prstGeom>
            <a:noFill/>
            <a:ln/>
          </p:spPr>
          <p:txBody>
            <a:bodyPr wrap="square" lIns="0" tIns="0" rIns="0" bIns="0" rtlCol="0" anchor="ctr"/>
            <a:lstStyle/>
            <a:p>
              <a:r>
                <a:rPr lang="en-US" sz="1133">
                  <a:solidFill>
                    <a:srgbClr val="555555"/>
                  </a:solidFill>
                  <a:latin typeface="Calibri" pitchFamily="34" charset="0"/>
                  <a:ea typeface="Calibri" pitchFamily="34" charset="-122"/>
                  <a:cs typeface="Calibri" pitchFamily="34" charset="-120"/>
                </a:rPr>
                <a:t>= modeler (judgment, physics, communication)</a:t>
              </a:r>
              <a:endParaRPr lang="en-US" sz="1133"/>
            </a:p>
          </p:txBody>
        </p:sp>
        <p:sp>
          <p:nvSpPr>
            <p:cNvPr id="72" name="Shape 68"/>
            <p:cNvSpPr/>
            <p:nvPr/>
          </p:nvSpPr>
          <p:spPr>
            <a:xfrm>
              <a:off x="5730240" y="6104128"/>
              <a:ext cx="170688" cy="170688"/>
            </a:xfrm>
            <a:prstGeom prst="rect">
              <a:avLst/>
            </a:prstGeom>
            <a:solidFill>
              <a:srgbClr val="FFF5E0"/>
            </a:solidFill>
            <a:ln w="3810">
              <a:solidFill>
                <a:srgbClr val="BA7517"/>
              </a:solidFill>
              <a:prstDash val="solid"/>
            </a:ln>
          </p:spPr>
          <p:txBody>
            <a:bodyPr/>
            <a:lstStyle/>
            <a:p>
              <a:endParaRPr lang="en-US" sz="2400"/>
            </a:p>
          </p:txBody>
        </p:sp>
        <p:sp>
          <p:nvSpPr>
            <p:cNvPr id="73" name="Text 69"/>
            <p:cNvSpPr/>
            <p:nvPr/>
          </p:nvSpPr>
          <p:spPr>
            <a:xfrm>
              <a:off x="5998464" y="6018784"/>
              <a:ext cx="4145280" cy="365760"/>
            </a:xfrm>
            <a:prstGeom prst="rect">
              <a:avLst/>
            </a:prstGeom>
            <a:noFill/>
            <a:ln/>
          </p:spPr>
          <p:txBody>
            <a:bodyPr wrap="square" lIns="0" tIns="0" rIns="0" bIns="0" rtlCol="0" anchor="ctr"/>
            <a:lstStyle/>
            <a:p>
              <a:r>
                <a:rPr lang="en-US" sz="1133">
                  <a:solidFill>
                    <a:srgbClr val="555555"/>
                  </a:solidFill>
                  <a:latin typeface="Calibri" pitchFamily="34" charset="0"/>
                  <a:ea typeface="Calibri" pitchFamily="34" charset="-122"/>
                  <a:cs typeface="Calibri" pitchFamily="34" charset="-120"/>
                </a:rPr>
                <a:t>= AI (tedious, repetitive, formatting)</a:t>
              </a:r>
              <a:endParaRPr lang="en-US" sz="1133"/>
            </a:p>
          </p:txBody>
        </p:sp>
      </p:grpSp>
      <p:sp>
        <p:nvSpPr>
          <p:cNvPr id="75" name="Title 1">
            <a:extLst>
              <a:ext uri="{FF2B5EF4-FFF2-40B4-BE49-F238E27FC236}">
                <a16:creationId xmlns:a16="http://schemas.microsoft.com/office/drawing/2014/main" id="{F1A33C12-8900-43E9-70FE-0C88C7AE7B45}"/>
              </a:ext>
            </a:extLst>
          </p:cNvPr>
          <p:cNvSpPr txBox="1">
            <a:spLocks/>
          </p:cNvSpPr>
          <p:nvPr/>
        </p:nvSpPr>
        <p:spPr>
          <a:xfrm>
            <a:off x="838200" y="205781"/>
            <a:ext cx="10515600" cy="729577"/>
          </a:xfrm>
          <a:prstGeom prst="rect">
            <a:avLst/>
          </a:prstGeom>
        </p:spPr>
        <p:txBody>
          <a:bodyPr>
            <a:normAutofit/>
          </a:bodyPr>
          <a:lstStyle>
            <a:lvl1pPr algn="l" defTabSz="914400" rtl="0" eaLnBrk="1" latinLnBrk="0" hangingPunct="1">
              <a:lnSpc>
                <a:spcPct val="90000"/>
              </a:lnSpc>
              <a:spcBef>
                <a:spcPct val="0"/>
              </a:spcBef>
              <a:buNone/>
              <a:defRPr sz="3600" kern="1200">
                <a:solidFill>
                  <a:schemeClr val="bg1"/>
                </a:solidFill>
                <a:latin typeface="+mj-lt"/>
                <a:ea typeface="Open Sans" panose="020B0606030504020204" pitchFamily="34" charset="0"/>
                <a:cs typeface="Open Sans" panose="020B0606030504020204" pitchFamily="34" charset="0"/>
              </a:defRPr>
            </a:lvl1pPr>
          </a:lstStyle>
          <a:p>
            <a:r>
              <a:rPr lang="en-US"/>
              <a:t>AI in practice for BEM</a:t>
            </a:r>
          </a:p>
        </p:txBody>
      </p:sp>
      <p:sp>
        <p:nvSpPr>
          <p:cNvPr id="76" name="Shape 56">
            <a:extLst>
              <a:ext uri="{FF2B5EF4-FFF2-40B4-BE49-F238E27FC236}">
                <a16:creationId xmlns:a16="http://schemas.microsoft.com/office/drawing/2014/main" id="{4F2DBEBE-E7FE-4089-4256-1D8691A83202}"/>
              </a:ext>
            </a:extLst>
          </p:cNvPr>
          <p:cNvSpPr/>
          <p:nvPr/>
        </p:nvSpPr>
        <p:spPr>
          <a:xfrm>
            <a:off x="8778240" y="3946145"/>
            <a:ext cx="2926080" cy="292608"/>
          </a:xfrm>
          <a:prstGeom prst="rect">
            <a:avLst/>
          </a:prstGeom>
          <a:solidFill>
            <a:srgbClr val="FFF5E0"/>
          </a:solidFill>
          <a:ln w="3810">
            <a:solidFill>
              <a:srgbClr val="BA7517"/>
            </a:solidFill>
            <a:prstDash val="solid"/>
          </a:ln>
        </p:spPr>
        <p:txBody>
          <a:bodyPr/>
          <a:lstStyle/>
          <a:p>
            <a:endParaRPr lang="en-US" sz="2400"/>
          </a:p>
        </p:txBody>
      </p:sp>
      <p:sp>
        <p:nvSpPr>
          <p:cNvPr id="77" name="Text 57">
            <a:extLst>
              <a:ext uri="{FF2B5EF4-FFF2-40B4-BE49-F238E27FC236}">
                <a16:creationId xmlns:a16="http://schemas.microsoft.com/office/drawing/2014/main" id="{0364DC91-059C-E5BE-4AD0-3E6D160BB348}"/>
              </a:ext>
            </a:extLst>
          </p:cNvPr>
          <p:cNvSpPr/>
          <p:nvPr/>
        </p:nvSpPr>
        <p:spPr>
          <a:xfrm>
            <a:off x="8900160" y="3946145"/>
            <a:ext cx="2804160" cy="292608"/>
          </a:xfrm>
          <a:prstGeom prst="rect">
            <a:avLst/>
          </a:prstGeom>
          <a:noFill/>
          <a:ln/>
        </p:spPr>
        <p:txBody>
          <a:bodyPr wrap="square" lIns="0" tIns="0" rIns="0" bIns="0" rtlCol="0" anchor="ctr"/>
          <a:lstStyle/>
          <a:p>
            <a:r>
              <a:rPr lang="en-US" sz="1200" b="1">
                <a:solidFill>
                  <a:srgbClr val="BA7517"/>
                </a:solidFill>
                <a:latin typeface="Calibri" pitchFamily="34" charset="0"/>
                <a:ea typeface="Calibri" pitchFamily="34" charset="-122"/>
                <a:cs typeface="Calibri" pitchFamily="34" charset="-120"/>
              </a:rPr>
              <a:t>Run sanity checks and plot QA and QC data</a:t>
            </a:r>
            <a:endParaRPr lang="en-US" sz="1200"/>
          </a:p>
        </p:txBody>
      </p:sp>
      <p:sp>
        <p:nvSpPr>
          <p:cNvPr id="78" name="Shape 58">
            <a:extLst>
              <a:ext uri="{FF2B5EF4-FFF2-40B4-BE49-F238E27FC236}">
                <a16:creationId xmlns:a16="http://schemas.microsoft.com/office/drawing/2014/main" id="{A194AE69-8FFB-0BD2-15D4-E2916DA8C9C8}"/>
              </a:ext>
            </a:extLst>
          </p:cNvPr>
          <p:cNvSpPr/>
          <p:nvPr/>
        </p:nvSpPr>
        <p:spPr>
          <a:xfrm>
            <a:off x="7741920" y="4092449"/>
            <a:ext cx="975360" cy="0"/>
          </a:xfrm>
          <a:prstGeom prst="line">
            <a:avLst/>
          </a:prstGeom>
          <a:noFill/>
          <a:ln w="5080">
            <a:solidFill>
              <a:srgbClr val="CCCCCC"/>
            </a:solidFill>
            <a:prstDash val="dash"/>
          </a:ln>
        </p:spPr>
        <p:txBody>
          <a:bodyPr/>
          <a:lstStyle/>
          <a:p>
            <a:endParaRPr lang="en-US" sz="2400"/>
          </a:p>
        </p:txBody>
      </p:sp>
      <p:pic>
        <p:nvPicPr>
          <p:cNvPr id="2" name="Image 1" descr="preencoded.png">
            <a:extLst>
              <a:ext uri="{FF2B5EF4-FFF2-40B4-BE49-F238E27FC236}">
                <a16:creationId xmlns:a16="http://schemas.microsoft.com/office/drawing/2014/main" id="{23C952C7-1A7C-168F-623A-5E6A64E49A1E}"/>
              </a:ext>
            </a:extLst>
          </p:cNvPr>
          <p:cNvPicPr>
            <a:picLocks noChangeAspect="1"/>
          </p:cNvPicPr>
          <p:nvPr/>
        </p:nvPicPr>
        <p:blipFill>
          <a:blip r:embed="rId4"/>
          <a:stretch>
            <a:fillRect/>
          </a:stretch>
        </p:blipFill>
        <p:spPr>
          <a:xfrm>
            <a:off x="5391912" y="6052309"/>
            <a:ext cx="243840" cy="243840"/>
          </a:xfrm>
          <a:prstGeom prst="rect">
            <a:avLst/>
          </a:prstGeom>
        </p:spPr>
      </p:pic>
      <p:pic>
        <p:nvPicPr>
          <p:cNvPr id="3" name="Image 0" descr="preencoded.png">
            <a:extLst>
              <a:ext uri="{FF2B5EF4-FFF2-40B4-BE49-F238E27FC236}">
                <a16:creationId xmlns:a16="http://schemas.microsoft.com/office/drawing/2014/main" id="{40C43DF1-02EA-99E3-38C0-D18D5CDC56A7}"/>
              </a:ext>
            </a:extLst>
          </p:cNvPr>
          <p:cNvPicPr>
            <a:picLocks noChangeAspect="1"/>
          </p:cNvPicPr>
          <p:nvPr/>
        </p:nvPicPr>
        <p:blipFill>
          <a:blip r:embed="rId3"/>
          <a:stretch>
            <a:fillRect/>
          </a:stretch>
        </p:blipFill>
        <p:spPr>
          <a:xfrm>
            <a:off x="609600" y="6079743"/>
            <a:ext cx="243840" cy="24384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3"/>
          <p:cNvSpPr/>
          <p:nvPr/>
        </p:nvSpPr>
        <p:spPr>
          <a:xfrm>
            <a:off x="792480" y="996318"/>
            <a:ext cx="10972800" cy="426720"/>
          </a:xfrm>
          <a:prstGeom prst="rect">
            <a:avLst/>
          </a:prstGeom>
          <a:noFill/>
          <a:ln/>
        </p:spPr>
        <p:txBody>
          <a:bodyPr wrap="square" lIns="0" tIns="0" rIns="0" bIns="0" rtlCol="0" anchor="ctr"/>
          <a:lstStyle/>
          <a:p>
            <a:r>
              <a:rPr lang="en-US" sz="1733">
                <a:solidFill>
                  <a:srgbClr val="6B7B78"/>
                </a:solidFill>
                <a:latin typeface="Calibri" pitchFamily="34" charset="0"/>
                <a:ea typeface="Calibri" pitchFamily="34" charset="-122"/>
                <a:cs typeface="Calibri" pitchFamily="34" charset="-120"/>
              </a:rPr>
              <a:t>Six traits that set top performers apart.</a:t>
            </a:r>
            <a:endParaRPr lang="en-US" sz="1733"/>
          </a:p>
        </p:txBody>
      </p:sp>
      <p:sp>
        <p:nvSpPr>
          <p:cNvPr id="7" name="Shape 4"/>
          <p:cNvSpPr/>
          <p:nvPr/>
        </p:nvSpPr>
        <p:spPr>
          <a:xfrm>
            <a:off x="609600" y="1889760"/>
            <a:ext cx="3413760" cy="1706880"/>
          </a:xfrm>
          <a:prstGeom prst="rect">
            <a:avLst/>
          </a:prstGeom>
          <a:solidFill>
            <a:srgbClr val="E8F5F2"/>
          </a:solidFill>
          <a:ln/>
          <a:effectLst>
            <a:outerShdw blurRad="38100" dist="12700" dir="8100000" algn="bl" rotWithShape="0">
              <a:srgbClr val="000000">
                <a:alpha val="6000"/>
              </a:srgbClr>
            </a:outerShdw>
          </a:effectLst>
        </p:spPr>
        <p:txBody>
          <a:bodyPr/>
          <a:lstStyle/>
          <a:p>
            <a:endParaRPr lang="en-US" sz="2400"/>
          </a:p>
        </p:txBody>
      </p:sp>
      <p:sp>
        <p:nvSpPr>
          <p:cNvPr id="8" name="Shape 5"/>
          <p:cNvSpPr/>
          <p:nvPr/>
        </p:nvSpPr>
        <p:spPr>
          <a:xfrm>
            <a:off x="609600" y="1889760"/>
            <a:ext cx="3413760" cy="60960"/>
          </a:xfrm>
          <a:prstGeom prst="rect">
            <a:avLst/>
          </a:prstGeom>
          <a:solidFill>
            <a:srgbClr val="0D6B5E"/>
          </a:solidFill>
          <a:ln/>
        </p:spPr>
        <p:txBody>
          <a:bodyPr/>
          <a:lstStyle/>
          <a:p>
            <a:endParaRPr lang="en-US" sz="2400"/>
          </a:p>
        </p:txBody>
      </p:sp>
      <p:sp>
        <p:nvSpPr>
          <p:cNvPr id="9" name="Text 6"/>
          <p:cNvSpPr/>
          <p:nvPr/>
        </p:nvSpPr>
        <p:spPr>
          <a:xfrm>
            <a:off x="792480" y="2072640"/>
            <a:ext cx="3048000" cy="365760"/>
          </a:xfrm>
          <a:prstGeom prst="rect">
            <a:avLst/>
          </a:prstGeom>
          <a:noFill/>
          <a:ln/>
        </p:spPr>
        <p:txBody>
          <a:bodyPr wrap="square" lIns="0" tIns="0" rIns="0" bIns="0" rtlCol="0" anchor="ctr"/>
          <a:lstStyle/>
          <a:p>
            <a:r>
              <a:rPr lang="en-US" sz="1733" b="1">
                <a:solidFill>
                  <a:srgbClr val="000000"/>
                </a:solidFill>
                <a:latin typeface="Trebuchet MS" pitchFamily="34" charset="0"/>
                <a:ea typeface="Trebuchet MS" pitchFamily="34" charset="-122"/>
                <a:cs typeface="Trebuchet MS" pitchFamily="34" charset="-120"/>
              </a:rPr>
              <a:t>Building Science</a:t>
            </a:r>
            <a:endParaRPr lang="en-US" sz="1733">
              <a:solidFill>
                <a:srgbClr val="000000"/>
              </a:solidFill>
            </a:endParaRPr>
          </a:p>
        </p:txBody>
      </p:sp>
      <p:sp>
        <p:nvSpPr>
          <p:cNvPr id="10" name="Text 7"/>
          <p:cNvSpPr/>
          <p:nvPr/>
        </p:nvSpPr>
        <p:spPr>
          <a:xfrm>
            <a:off x="792480" y="2499360"/>
            <a:ext cx="3048000" cy="914400"/>
          </a:xfrm>
          <a:prstGeom prst="rect">
            <a:avLst/>
          </a:prstGeom>
          <a:noFill/>
          <a:ln/>
        </p:spPr>
        <p:txBody>
          <a:bodyPr wrap="square" lIns="0" tIns="0" rIns="0" bIns="0" rtlCol="0" anchor="ctr"/>
          <a:lstStyle/>
          <a:p>
            <a:r>
              <a:rPr lang="en-US" sz="1333">
                <a:solidFill>
                  <a:srgbClr val="1C2B2A"/>
                </a:solidFill>
                <a:latin typeface="Calibri" pitchFamily="34" charset="0"/>
                <a:ea typeface="Calibri" pitchFamily="34" charset="-122"/>
                <a:cs typeface="Calibri" pitchFamily="34" charset="-120"/>
              </a:rPr>
              <a:t>Heat transfer, thermo, materials.</a:t>
            </a:r>
            <a:endParaRPr lang="en-US" sz="1333"/>
          </a:p>
        </p:txBody>
      </p:sp>
      <p:sp>
        <p:nvSpPr>
          <p:cNvPr id="11" name="Shape 8"/>
          <p:cNvSpPr/>
          <p:nvPr/>
        </p:nvSpPr>
        <p:spPr>
          <a:xfrm>
            <a:off x="4389120" y="1889760"/>
            <a:ext cx="3413760" cy="1706880"/>
          </a:xfrm>
          <a:prstGeom prst="rect">
            <a:avLst/>
          </a:prstGeom>
          <a:solidFill>
            <a:srgbClr val="FFF8E1"/>
          </a:solidFill>
          <a:ln/>
          <a:effectLst>
            <a:outerShdw blurRad="38100" dist="12700" dir="8100000" algn="bl" rotWithShape="0">
              <a:srgbClr val="000000">
                <a:alpha val="6000"/>
              </a:srgbClr>
            </a:outerShdw>
          </a:effectLst>
        </p:spPr>
        <p:txBody>
          <a:bodyPr/>
          <a:lstStyle/>
          <a:p>
            <a:endParaRPr lang="en-US" sz="2400"/>
          </a:p>
        </p:txBody>
      </p:sp>
      <p:sp>
        <p:nvSpPr>
          <p:cNvPr id="12" name="Shape 9"/>
          <p:cNvSpPr/>
          <p:nvPr/>
        </p:nvSpPr>
        <p:spPr>
          <a:xfrm>
            <a:off x="4389120" y="1889760"/>
            <a:ext cx="3413760" cy="60960"/>
          </a:xfrm>
          <a:prstGeom prst="rect">
            <a:avLst/>
          </a:prstGeom>
          <a:solidFill>
            <a:srgbClr val="0D6B5E"/>
          </a:solidFill>
          <a:ln/>
        </p:spPr>
        <p:txBody>
          <a:bodyPr/>
          <a:lstStyle/>
          <a:p>
            <a:endParaRPr lang="en-US" sz="2400"/>
          </a:p>
        </p:txBody>
      </p:sp>
      <p:sp>
        <p:nvSpPr>
          <p:cNvPr id="13" name="Text 10"/>
          <p:cNvSpPr/>
          <p:nvPr/>
        </p:nvSpPr>
        <p:spPr>
          <a:xfrm>
            <a:off x="4572000" y="2072640"/>
            <a:ext cx="3048000" cy="365760"/>
          </a:xfrm>
          <a:prstGeom prst="rect">
            <a:avLst/>
          </a:prstGeom>
          <a:noFill/>
          <a:ln/>
        </p:spPr>
        <p:txBody>
          <a:bodyPr wrap="square" lIns="0" tIns="0" rIns="0" bIns="0" rtlCol="0" anchor="ctr"/>
          <a:lstStyle/>
          <a:p>
            <a:r>
              <a:rPr lang="en-US" sz="1733" b="1">
                <a:solidFill>
                  <a:srgbClr val="1B2A4A"/>
                </a:solidFill>
                <a:latin typeface="Trebuchet MS" pitchFamily="34" charset="0"/>
                <a:ea typeface="Trebuchet MS" pitchFamily="34" charset="-122"/>
                <a:cs typeface="Trebuchet MS" pitchFamily="34" charset="-120"/>
              </a:rPr>
              <a:t>Critical Thinking</a:t>
            </a:r>
            <a:endParaRPr lang="en-US" sz="1733"/>
          </a:p>
        </p:txBody>
      </p:sp>
      <p:sp>
        <p:nvSpPr>
          <p:cNvPr id="14" name="Text 11"/>
          <p:cNvSpPr/>
          <p:nvPr/>
        </p:nvSpPr>
        <p:spPr>
          <a:xfrm>
            <a:off x="4572000" y="2499360"/>
            <a:ext cx="3048000" cy="914400"/>
          </a:xfrm>
          <a:prstGeom prst="rect">
            <a:avLst/>
          </a:prstGeom>
          <a:noFill/>
          <a:ln/>
        </p:spPr>
        <p:txBody>
          <a:bodyPr wrap="square" lIns="0" tIns="0" rIns="0" bIns="0" rtlCol="0" anchor="ctr"/>
          <a:lstStyle/>
          <a:p>
            <a:r>
              <a:rPr lang="en-US" sz="1333">
                <a:solidFill>
                  <a:srgbClr val="1C2B2A"/>
                </a:solidFill>
                <a:latin typeface="Calibri" pitchFamily="34" charset="0"/>
                <a:ea typeface="Calibri" pitchFamily="34" charset="-122"/>
                <a:cs typeface="Calibri" pitchFamily="34" charset="-120"/>
              </a:rPr>
              <a:t>Question assumptions, validate inputs.</a:t>
            </a:r>
            <a:endParaRPr lang="en-US" sz="1333"/>
          </a:p>
        </p:txBody>
      </p:sp>
      <p:sp>
        <p:nvSpPr>
          <p:cNvPr id="15" name="Shape 12"/>
          <p:cNvSpPr/>
          <p:nvPr/>
        </p:nvSpPr>
        <p:spPr>
          <a:xfrm>
            <a:off x="8168640" y="1889760"/>
            <a:ext cx="3413760" cy="1706880"/>
          </a:xfrm>
          <a:prstGeom prst="rect">
            <a:avLst/>
          </a:prstGeom>
          <a:solidFill>
            <a:srgbClr val="E8F0FE"/>
          </a:solidFill>
          <a:ln/>
          <a:effectLst>
            <a:outerShdw blurRad="38100" dist="12700" dir="8100000" algn="bl" rotWithShape="0">
              <a:srgbClr val="000000">
                <a:alpha val="6000"/>
              </a:srgbClr>
            </a:outerShdw>
          </a:effectLst>
        </p:spPr>
        <p:txBody>
          <a:bodyPr/>
          <a:lstStyle/>
          <a:p>
            <a:endParaRPr lang="en-US" sz="2400"/>
          </a:p>
        </p:txBody>
      </p:sp>
      <p:sp>
        <p:nvSpPr>
          <p:cNvPr id="16" name="Shape 13"/>
          <p:cNvSpPr/>
          <p:nvPr/>
        </p:nvSpPr>
        <p:spPr>
          <a:xfrm>
            <a:off x="8168640" y="1889760"/>
            <a:ext cx="3413760" cy="60960"/>
          </a:xfrm>
          <a:prstGeom prst="rect">
            <a:avLst/>
          </a:prstGeom>
          <a:solidFill>
            <a:srgbClr val="0D6B5E"/>
          </a:solidFill>
          <a:ln/>
        </p:spPr>
        <p:txBody>
          <a:bodyPr/>
          <a:lstStyle/>
          <a:p>
            <a:endParaRPr lang="en-US" sz="2400"/>
          </a:p>
        </p:txBody>
      </p:sp>
      <p:sp>
        <p:nvSpPr>
          <p:cNvPr id="17" name="Text 14"/>
          <p:cNvSpPr/>
          <p:nvPr/>
        </p:nvSpPr>
        <p:spPr>
          <a:xfrm>
            <a:off x="8351520" y="2072640"/>
            <a:ext cx="3048000" cy="365760"/>
          </a:xfrm>
          <a:prstGeom prst="rect">
            <a:avLst/>
          </a:prstGeom>
          <a:noFill/>
          <a:ln/>
        </p:spPr>
        <p:txBody>
          <a:bodyPr wrap="square" lIns="0" tIns="0" rIns="0" bIns="0" rtlCol="0" anchor="ctr"/>
          <a:lstStyle/>
          <a:p>
            <a:r>
              <a:rPr lang="en-US" sz="1733" b="1">
                <a:solidFill>
                  <a:srgbClr val="1B2A4A"/>
                </a:solidFill>
                <a:latin typeface="Trebuchet MS" pitchFamily="34" charset="0"/>
                <a:ea typeface="Trebuchet MS" pitchFamily="34" charset="-122"/>
                <a:cs typeface="Trebuchet MS" pitchFamily="34" charset="-120"/>
              </a:rPr>
              <a:t>Communication</a:t>
            </a:r>
            <a:endParaRPr lang="en-US" sz="1733"/>
          </a:p>
        </p:txBody>
      </p:sp>
      <p:sp>
        <p:nvSpPr>
          <p:cNvPr id="18" name="Text 15"/>
          <p:cNvSpPr/>
          <p:nvPr/>
        </p:nvSpPr>
        <p:spPr>
          <a:xfrm>
            <a:off x="8351520" y="2499360"/>
            <a:ext cx="3048000" cy="914400"/>
          </a:xfrm>
          <a:prstGeom prst="rect">
            <a:avLst/>
          </a:prstGeom>
          <a:noFill/>
          <a:ln/>
        </p:spPr>
        <p:txBody>
          <a:bodyPr wrap="square" lIns="0" tIns="0" rIns="0" bIns="0" rtlCol="0" anchor="ctr"/>
          <a:lstStyle/>
          <a:p>
            <a:r>
              <a:rPr lang="en-US" sz="1333">
                <a:solidFill>
                  <a:srgbClr val="1C2B2A"/>
                </a:solidFill>
                <a:latin typeface="Calibri" pitchFamily="34" charset="0"/>
                <a:ea typeface="Calibri" pitchFamily="34" charset="-122"/>
                <a:cs typeface="Calibri" pitchFamily="34" charset="-120"/>
              </a:rPr>
              <a:t>Translate results for non-technical audiences.</a:t>
            </a:r>
            <a:endParaRPr lang="en-US" sz="1333"/>
          </a:p>
        </p:txBody>
      </p:sp>
      <p:sp>
        <p:nvSpPr>
          <p:cNvPr id="19" name="Shape 16"/>
          <p:cNvSpPr/>
          <p:nvPr/>
        </p:nvSpPr>
        <p:spPr>
          <a:xfrm>
            <a:off x="609600" y="3901440"/>
            <a:ext cx="3413760" cy="1706880"/>
          </a:xfrm>
          <a:prstGeom prst="rect">
            <a:avLst/>
          </a:prstGeom>
          <a:solidFill>
            <a:srgbClr val="FBE9E7"/>
          </a:solidFill>
          <a:ln/>
          <a:effectLst>
            <a:outerShdw blurRad="38100" dist="12700" dir="8100000" algn="bl" rotWithShape="0">
              <a:srgbClr val="000000">
                <a:alpha val="6000"/>
              </a:srgbClr>
            </a:outerShdw>
          </a:effectLst>
        </p:spPr>
        <p:txBody>
          <a:bodyPr/>
          <a:lstStyle/>
          <a:p>
            <a:endParaRPr lang="en-US" sz="2400"/>
          </a:p>
        </p:txBody>
      </p:sp>
      <p:sp>
        <p:nvSpPr>
          <p:cNvPr id="20" name="Shape 17"/>
          <p:cNvSpPr/>
          <p:nvPr/>
        </p:nvSpPr>
        <p:spPr>
          <a:xfrm>
            <a:off x="609600" y="3901440"/>
            <a:ext cx="3413760" cy="60960"/>
          </a:xfrm>
          <a:prstGeom prst="rect">
            <a:avLst/>
          </a:prstGeom>
          <a:solidFill>
            <a:srgbClr val="0D6B5E"/>
          </a:solidFill>
          <a:ln/>
        </p:spPr>
        <p:txBody>
          <a:bodyPr/>
          <a:lstStyle/>
          <a:p>
            <a:endParaRPr lang="en-US" sz="2400"/>
          </a:p>
        </p:txBody>
      </p:sp>
      <p:sp>
        <p:nvSpPr>
          <p:cNvPr id="21" name="Text 18"/>
          <p:cNvSpPr/>
          <p:nvPr/>
        </p:nvSpPr>
        <p:spPr>
          <a:xfrm>
            <a:off x="792480" y="4084320"/>
            <a:ext cx="3048000" cy="365760"/>
          </a:xfrm>
          <a:prstGeom prst="rect">
            <a:avLst/>
          </a:prstGeom>
          <a:noFill/>
          <a:ln/>
        </p:spPr>
        <p:txBody>
          <a:bodyPr wrap="square" lIns="0" tIns="0" rIns="0" bIns="0" rtlCol="0" anchor="ctr"/>
          <a:lstStyle/>
          <a:p>
            <a:r>
              <a:rPr lang="en-US" sz="1733" b="1">
                <a:solidFill>
                  <a:srgbClr val="1B2A4A"/>
                </a:solidFill>
                <a:latin typeface="Trebuchet MS" pitchFamily="34" charset="0"/>
                <a:ea typeface="Trebuchet MS" pitchFamily="34" charset="-122"/>
                <a:cs typeface="Trebuchet MS" pitchFamily="34" charset="-120"/>
              </a:rPr>
              <a:t>Software Fluency</a:t>
            </a:r>
            <a:endParaRPr lang="en-US" sz="1733"/>
          </a:p>
        </p:txBody>
      </p:sp>
      <p:sp>
        <p:nvSpPr>
          <p:cNvPr id="22" name="Text 19"/>
          <p:cNvSpPr/>
          <p:nvPr/>
        </p:nvSpPr>
        <p:spPr>
          <a:xfrm>
            <a:off x="792480" y="4511040"/>
            <a:ext cx="3048000" cy="914400"/>
          </a:xfrm>
          <a:prstGeom prst="rect">
            <a:avLst/>
          </a:prstGeom>
          <a:noFill/>
          <a:ln/>
        </p:spPr>
        <p:txBody>
          <a:bodyPr wrap="square" lIns="0" tIns="0" rIns="0" bIns="0" rtlCol="0" anchor="ctr"/>
          <a:lstStyle/>
          <a:p>
            <a:r>
              <a:rPr lang="en-US" sz="1333">
                <a:solidFill>
                  <a:srgbClr val="1C2B2A"/>
                </a:solidFill>
                <a:latin typeface="Calibri" pitchFamily="34" charset="0"/>
                <a:ea typeface="Calibri" pitchFamily="34" charset="-122"/>
                <a:cs typeface="Calibri" pitchFamily="34" charset="-120"/>
              </a:rPr>
              <a:t>EnergyPlus, IES VE, Revit, scripting.</a:t>
            </a:r>
            <a:endParaRPr lang="en-US" sz="1333"/>
          </a:p>
        </p:txBody>
      </p:sp>
      <p:sp>
        <p:nvSpPr>
          <p:cNvPr id="23" name="Shape 20"/>
          <p:cNvSpPr/>
          <p:nvPr/>
        </p:nvSpPr>
        <p:spPr>
          <a:xfrm>
            <a:off x="4389120" y="3901440"/>
            <a:ext cx="3413760" cy="1706880"/>
          </a:xfrm>
          <a:prstGeom prst="rect">
            <a:avLst/>
          </a:prstGeom>
          <a:solidFill>
            <a:srgbClr val="E8F5F2"/>
          </a:solidFill>
          <a:ln/>
          <a:effectLst>
            <a:outerShdw blurRad="38100" dist="12700" dir="8100000" algn="bl" rotWithShape="0">
              <a:srgbClr val="000000">
                <a:alpha val="6000"/>
              </a:srgbClr>
            </a:outerShdw>
          </a:effectLst>
        </p:spPr>
        <p:txBody>
          <a:bodyPr/>
          <a:lstStyle/>
          <a:p>
            <a:endParaRPr lang="en-US" sz="2400"/>
          </a:p>
        </p:txBody>
      </p:sp>
      <p:sp>
        <p:nvSpPr>
          <p:cNvPr id="24" name="Shape 21"/>
          <p:cNvSpPr/>
          <p:nvPr/>
        </p:nvSpPr>
        <p:spPr>
          <a:xfrm>
            <a:off x="4389120" y="3901440"/>
            <a:ext cx="3413760" cy="60960"/>
          </a:xfrm>
          <a:prstGeom prst="rect">
            <a:avLst/>
          </a:prstGeom>
          <a:solidFill>
            <a:srgbClr val="0D6B5E"/>
          </a:solidFill>
          <a:ln/>
        </p:spPr>
        <p:txBody>
          <a:bodyPr/>
          <a:lstStyle/>
          <a:p>
            <a:endParaRPr lang="en-US" sz="2400"/>
          </a:p>
        </p:txBody>
      </p:sp>
      <p:sp>
        <p:nvSpPr>
          <p:cNvPr id="25" name="Text 22"/>
          <p:cNvSpPr/>
          <p:nvPr/>
        </p:nvSpPr>
        <p:spPr>
          <a:xfrm>
            <a:off x="4572000" y="4084320"/>
            <a:ext cx="3048000" cy="365760"/>
          </a:xfrm>
          <a:prstGeom prst="rect">
            <a:avLst/>
          </a:prstGeom>
          <a:noFill/>
          <a:ln/>
        </p:spPr>
        <p:txBody>
          <a:bodyPr wrap="square" lIns="0" tIns="0" rIns="0" bIns="0" rtlCol="0" anchor="ctr"/>
          <a:lstStyle/>
          <a:p>
            <a:r>
              <a:rPr lang="en-US" sz="1733" b="1">
                <a:solidFill>
                  <a:srgbClr val="1B2A4A"/>
                </a:solidFill>
                <a:latin typeface="Trebuchet MS" pitchFamily="34" charset="0"/>
                <a:ea typeface="Trebuchet MS" pitchFamily="34" charset="-122"/>
                <a:cs typeface="Trebuchet MS" pitchFamily="34" charset="-120"/>
              </a:rPr>
              <a:t>Attention to Detail</a:t>
            </a:r>
            <a:endParaRPr lang="en-US" sz="1733"/>
          </a:p>
        </p:txBody>
      </p:sp>
      <p:sp>
        <p:nvSpPr>
          <p:cNvPr id="26" name="Text 23"/>
          <p:cNvSpPr/>
          <p:nvPr/>
        </p:nvSpPr>
        <p:spPr>
          <a:xfrm>
            <a:off x="4572000" y="4511040"/>
            <a:ext cx="3048000" cy="914400"/>
          </a:xfrm>
          <a:prstGeom prst="rect">
            <a:avLst/>
          </a:prstGeom>
          <a:noFill/>
          <a:ln/>
        </p:spPr>
        <p:txBody>
          <a:bodyPr wrap="square" lIns="0" tIns="0" rIns="0" bIns="0" rtlCol="0" anchor="ctr"/>
          <a:lstStyle/>
          <a:p>
            <a:r>
              <a:rPr lang="en-US" sz="1333">
                <a:solidFill>
                  <a:srgbClr val="1C2B2A"/>
                </a:solidFill>
                <a:latin typeface="Calibri" pitchFamily="34" charset="0"/>
                <a:ea typeface="Calibri" pitchFamily="34" charset="-122"/>
                <a:cs typeface="Calibri" pitchFamily="34" charset="-120"/>
              </a:rPr>
              <a:t>One wrong input invalidates everything.</a:t>
            </a:r>
            <a:endParaRPr lang="en-US" sz="1333"/>
          </a:p>
        </p:txBody>
      </p:sp>
      <p:sp>
        <p:nvSpPr>
          <p:cNvPr id="27" name="Shape 24"/>
          <p:cNvSpPr/>
          <p:nvPr/>
        </p:nvSpPr>
        <p:spPr>
          <a:xfrm>
            <a:off x="8168640" y="3901440"/>
            <a:ext cx="3413760" cy="1706880"/>
          </a:xfrm>
          <a:prstGeom prst="rect">
            <a:avLst/>
          </a:prstGeom>
          <a:solidFill>
            <a:srgbClr val="FFF8E1"/>
          </a:solidFill>
          <a:ln/>
          <a:effectLst>
            <a:outerShdw blurRad="38100" dist="12700" dir="8100000" algn="bl" rotWithShape="0">
              <a:srgbClr val="000000">
                <a:alpha val="6000"/>
              </a:srgbClr>
            </a:outerShdw>
          </a:effectLst>
        </p:spPr>
        <p:txBody>
          <a:bodyPr/>
          <a:lstStyle/>
          <a:p>
            <a:endParaRPr lang="en-US" sz="2400"/>
          </a:p>
        </p:txBody>
      </p:sp>
      <p:sp>
        <p:nvSpPr>
          <p:cNvPr id="28" name="Shape 25"/>
          <p:cNvSpPr/>
          <p:nvPr/>
        </p:nvSpPr>
        <p:spPr>
          <a:xfrm>
            <a:off x="8168640" y="3901440"/>
            <a:ext cx="3413760" cy="60960"/>
          </a:xfrm>
          <a:prstGeom prst="rect">
            <a:avLst/>
          </a:prstGeom>
          <a:solidFill>
            <a:srgbClr val="0D6B5E"/>
          </a:solidFill>
          <a:ln/>
        </p:spPr>
        <p:txBody>
          <a:bodyPr/>
          <a:lstStyle/>
          <a:p>
            <a:endParaRPr lang="en-US" sz="2400"/>
          </a:p>
        </p:txBody>
      </p:sp>
      <p:sp>
        <p:nvSpPr>
          <p:cNvPr id="29" name="Text 26"/>
          <p:cNvSpPr/>
          <p:nvPr/>
        </p:nvSpPr>
        <p:spPr>
          <a:xfrm>
            <a:off x="8351520" y="4084320"/>
            <a:ext cx="3048000" cy="365760"/>
          </a:xfrm>
          <a:prstGeom prst="rect">
            <a:avLst/>
          </a:prstGeom>
          <a:noFill/>
          <a:ln/>
        </p:spPr>
        <p:txBody>
          <a:bodyPr wrap="square" lIns="0" tIns="0" rIns="0" bIns="0" rtlCol="0" anchor="ctr"/>
          <a:lstStyle/>
          <a:p>
            <a:r>
              <a:rPr lang="en-US" sz="1733" b="1">
                <a:solidFill>
                  <a:srgbClr val="1B2A4A"/>
                </a:solidFill>
                <a:latin typeface="Trebuchet MS" pitchFamily="34" charset="0"/>
                <a:ea typeface="Trebuchet MS" pitchFamily="34" charset="-122"/>
                <a:cs typeface="Trebuchet MS" pitchFamily="34" charset="-120"/>
              </a:rPr>
              <a:t>Big Picture Vision</a:t>
            </a:r>
            <a:endParaRPr lang="en-US" sz="1733"/>
          </a:p>
        </p:txBody>
      </p:sp>
      <p:sp>
        <p:nvSpPr>
          <p:cNvPr id="30" name="Text 27"/>
          <p:cNvSpPr/>
          <p:nvPr/>
        </p:nvSpPr>
        <p:spPr>
          <a:xfrm>
            <a:off x="8351520" y="4511040"/>
            <a:ext cx="3048000" cy="914400"/>
          </a:xfrm>
          <a:prstGeom prst="rect">
            <a:avLst/>
          </a:prstGeom>
          <a:noFill/>
          <a:ln/>
        </p:spPr>
        <p:txBody>
          <a:bodyPr wrap="square" lIns="0" tIns="0" rIns="0" bIns="0" rtlCol="0" anchor="ctr"/>
          <a:lstStyle/>
          <a:p>
            <a:r>
              <a:rPr lang="en-US" sz="1333">
                <a:solidFill>
                  <a:srgbClr val="1C2B2A"/>
                </a:solidFill>
                <a:latin typeface="Calibri" pitchFamily="34" charset="0"/>
                <a:ea typeface="Calibri" pitchFamily="34" charset="-122"/>
                <a:cs typeface="Calibri" pitchFamily="34" charset="-120"/>
              </a:rPr>
              <a:t>Connect buildings to climate + equity.</a:t>
            </a:r>
            <a:endParaRPr lang="en-US" sz="1333"/>
          </a:p>
        </p:txBody>
      </p:sp>
      <p:pic>
        <p:nvPicPr>
          <p:cNvPr id="32" name="Image 0" descr="preencoded.png">
            <a:extLst>
              <a:ext uri="{FF2B5EF4-FFF2-40B4-BE49-F238E27FC236}">
                <a16:creationId xmlns:a16="http://schemas.microsoft.com/office/drawing/2014/main" id="{40AB1580-A706-7267-29C7-95345A771691}"/>
              </a:ext>
            </a:extLst>
          </p:cNvPr>
          <p:cNvPicPr>
            <a:picLocks noChangeAspect="1"/>
          </p:cNvPicPr>
          <p:nvPr/>
        </p:nvPicPr>
        <p:blipFill>
          <a:blip r:embed="rId3"/>
          <a:stretch>
            <a:fillRect/>
          </a:stretch>
        </p:blipFill>
        <p:spPr>
          <a:xfrm>
            <a:off x="3107397" y="2072640"/>
            <a:ext cx="487680" cy="487680"/>
          </a:xfrm>
          <a:prstGeom prst="rect">
            <a:avLst/>
          </a:prstGeom>
        </p:spPr>
      </p:pic>
      <p:pic>
        <p:nvPicPr>
          <p:cNvPr id="33" name="Image 1" descr="preencoded.png">
            <a:extLst>
              <a:ext uri="{FF2B5EF4-FFF2-40B4-BE49-F238E27FC236}">
                <a16:creationId xmlns:a16="http://schemas.microsoft.com/office/drawing/2014/main" id="{337DF6E8-3DAB-B227-5B5B-D9F537858509}"/>
              </a:ext>
            </a:extLst>
          </p:cNvPr>
          <p:cNvPicPr>
            <a:picLocks noChangeAspect="1"/>
          </p:cNvPicPr>
          <p:nvPr/>
        </p:nvPicPr>
        <p:blipFill>
          <a:blip r:embed="rId4"/>
          <a:stretch>
            <a:fillRect/>
          </a:stretch>
        </p:blipFill>
        <p:spPr>
          <a:xfrm>
            <a:off x="6947877" y="2072640"/>
            <a:ext cx="487680" cy="487680"/>
          </a:xfrm>
          <a:prstGeom prst="rect">
            <a:avLst/>
          </a:prstGeom>
        </p:spPr>
      </p:pic>
      <p:pic>
        <p:nvPicPr>
          <p:cNvPr id="34" name="Image 2" descr="preencoded.png">
            <a:extLst>
              <a:ext uri="{FF2B5EF4-FFF2-40B4-BE49-F238E27FC236}">
                <a16:creationId xmlns:a16="http://schemas.microsoft.com/office/drawing/2014/main" id="{CE840EE8-98AE-4CE7-2493-95ABEEE6C4ED}"/>
              </a:ext>
            </a:extLst>
          </p:cNvPr>
          <p:cNvPicPr>
            <a:picLocks noChangeAspect="1"/>
          </p:cNvPicPr>
          <p:nvPr/>
        </p:nvPicPr>
        <p:blipFill>
          <a:blip r:embed="rId5"/>
          <a:stretch>
            <a:fillRect/>
          </a:stretch>
        </p:blipFill>
        <p:spPr>
          <a:xfrm>
            <a:off x="10788357" y="2072640"/>
            <a:ext cx="487680" cy="487680"/>
          </a:xfrm>
          <a:prstGeom prst="rect">
            <a:avLst/>
          </a:prstGeom>
        </p:spPr>
      </p:pic>
      <p:pic>
        <p:nvPicPr>
          <p:cNvPr id="35" name="Image 3" descr="preencoded.png">
            <a:extLst>
              <a:ext uri="{FF2B5EF4-FFF2-40B4-BE49-F238E27FC236}">
                <a16:creationId xmlns:a16="http://schemas.microsoft.com/office/drawing/2014/main" id="{05EB2A45-D4D5-A317-20CD-9D547E569A67}"/>
              </a:ext>
            </a:extLst>
          </p:cNvPr>
          <p:cNvPicPr>
            <a:picLocks noChangeAspect="1"/>
          </p:cNvPicPr>
          <p:nvPr/>
        </p:nvPicPr>
        <p:blipFill>
          <a:blip r:embed="rId6"/>
          <a:stretch>
            <a:fillRect/>
          </a:stretch>
        </p:blipFill>
        <p:spPr>
          <a:xfrm>
            <a:off x="3107397" y="4084320"/>
            <a:ext cx="487680" cy="487680"/>
          </a:xfrm>
          <a:prstGeom prst="rect">
            <a:avLst/>
          </a:prstGeom>
        </p:spPr>
      </p:pic>
      <p:pic>
        <p:nvPicPr>
          <p:cNvPr id="36" name="Image 4" descr="preencoded.png">
            <a:extLst>
              <a:ext uri="{FF2B5EF4-FFF2-40B4-BE49-F238E27FC236}">
                <a16:creationId xmlns:a16="http://schemas.microsoft.com/office/drawing/2014/main" id="{064831E7-8401-AF70-1774-46F089D5365D}"/>
              </a:ext>
            </a:extLst>
          </p:cNvPr>
          <p:cNvPicPr>
            <a:picLocks noChangeAspect="1"/>
          </p:cNvPicPr>
          <p:nvPr/>
        </p:nvPicPr>
        <p:blipFill>
          <a:blip r:embed="rId7"/>
          <a:stretch>
            <a:fillRect/>
          </a:stretch>
        </p:blipFill>
        <p:spPr>
          <a:xfrm>
            <a:off x="6947877" y="4084320"/>
            <a:ext cx="487680" cy="487680"/>
          </a:xfrm>
          <a:prstGeom prst="rect">
            <a:avLst/>
          </a:prstGeom>
        </p:spPr>
      </p:pic>
      <p:pic>
        <p:nvPicPr>
          <p:cNvPr id="37" name="Image 5" descr="preencoded.png">
            <a:extLst>
              <a:ext uri="{FF2B5EF4-FFF2-40B4-BE49-F238E27FC236}">
                <a16:creationId xmlns:a16="http://schemas.microsoft.com/office/drawing/2014/main" id="{62B9770B-B42D-BE25-9E5E-FDBB98B59BA4}"/>
              </a:ext>
            </a:extLst>
          </p:cNvPr>
          <p:cNvPicPr>
            <a:picLocks noChangeAspect="1"/>
          </p:cNvPicPr>
          <p:nvPr/>
        </p:nvPicPr>
        <p:blipFill>
          <a:blip r:embed="rId8"/>
          <a:stretch>
            <a:fillRect/>
          </a:stretch>
        </p:blipFill>
        <p:spPr>
          <a:xfrm>
            <a:off x="10788357" y="4084320"/>
            <a:ext cx="487680" cy="487680"/>
          </a:xfrm>
          <a:prstGeom prst="rect">
            <a:avLst/>
          </a:prstGeom>
        </p:spPr>
      </p:pic>
      <p:sp>
        <p:nvSpPr>
          <p:cNvPr id="31" name="Title 1">
            <a:extLst>
              <a:ext uri="{FF2B5EF4-FFF2-40B4-BE49-F238E27FC236}">
                <a16:creationId xmlns:a16="http://schemas.microsoft.com/office/drawing/2014/main" id="{23AC7187-6F08-38AA-931B-7EB5DC31DC5D}"/>
              </a:ext>
            </a:extLst>
          </p:cNvPr>
          <p:cNvSpPr txBox="1">
            <a:spLocks/>
          </p:cNvSpPr>
          <p:nvPr/>
        </p:nvSpPr>
        <p:spPr>
          <a:xfrm>
            <a:off x="838200" y="205781"/>
            <a:ext cx="10515600" cy="729577"/>
          </a:xfrm>
          <a:prstGeom prst="rect">
            <a:avLst/>
          </a:prstGeom>
        </p:spPr>
        <p:txBody>
          <a:bodyPr>
            <a:normAutofit/>
          </a:bodyPr>
          <a:lstStyle>
            <a:lvl1pPr algn="l" defTabSz="914400" rtl="0" eaLnBrk="1" latinLnBrk="0" hangingPunct="1">
              <a:lnSpc>
                <a:spcPct val="90000"/>
              </a:lnSpc>
              <a:spcBef>
                <a:spcPct val="0"/>
              </a:spcBef>
              <a:buNone/>
              <a:defRPr sz="3600" kern="1200">
                <a:solidFill>
                  <a:schemeClr val="bg1"/>
                </a:solidFill>
                <a:latin typeface="+mj-lt"/>
                <a:ea typeface="Open Sans" panose="020B0606030504020204" pitchFamily="34" charset="0"/>
                <a:cs typeface="Open Sans" panose="020B0606030504020204" pitchFamily="34" charset="0"/>
              </a:defRPr>
            </a:lvl1pPr>
          </a:lstStyle>
          <a:p>
            <a:r>
              <a:rPr lang="en-US"/>
              <a:t>What makes a great energy modeler?</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3"/>
          <p:cNvSpPr/>
          <p:nvPr/>
        </p:nvSpPr>
        <p:spPr>
          <a:xfrm>
            <a:off x="735453" y="984126"/>
            <a:ext cx="10972800" cy="426720"/>
          </a:xfrm>
          <a:prstGeom prst="rect">
            <a:avLst/>
          </a:prstGeom>
          <a:noFill/>
          <a:ln/>
        </p:spPr>
        <p:txBody>
          <a:bodyPr wrap="square" lIns="0" tIns="0" rIns="0" bIns="0" rtlCol="0" anchor="ctr"/>
          <a:lstStyle/>
          <a:p>
            <a:r>
              <a:rPr lang="en-US" sz="1733">
                <a:solidFill>
                  <a:srgbClr val="6B7B78"/>
                </a:solidFill>
                <a:latin typeface="Calibri" pitchFamily="34" charset="0"/>
                <a:ea typeface="Calibri" pitchFamily="34" charset="-122"/>
                <a:cs typeface="Calibri" pitchFamily="34" charset="-120"/>
              </a:rPr>
              <a:t>All roads lead to energy modeling, pick the one closest to your interests.</a:t>
            </a:r>
            <a:endParaRPr lang="en-US" sz="1733"/>
          </a:p>
        </p:txBody>
      </p:sp>
      <p:sp>
        <p:nvSpPr>
          <p:cNvPr id="16" name="Shape 13"/>
          <p:cNvSpPr/>
          <p:nvPr/>
        </p:nvSpPr>
        <p:spPr>
          <a:xfrm>
            <a:off x="963561" y="1798320"/>
            <a:ext cx="2133600" cy="3901440"/>
          </a:xfrm>
          <a:prstGeom prst="rect">
            <a:avLst/>
          </a:prstGeom>
          <a:solidFill>
            <a:srgbClr val="FFF8E1"/>
          </a:solidFill>
          <a:ln/>
          <a:effectLst>
            <a:outerShdw blurRad="38100" dist="12700" dir="8100000" algn="bl" rotWithShape="0">
              <a:srgbClr val="000000">
                <a:alpha val="6000"/>
              </a:srgbClr>
            </a:outerShdw>
          </a:effectLst>
        </p:spPr>
        <p:txBody>
          <a:bodyPr/>
          <a:lstStyle/>
          <a:p>
            <a:endParaRPr lang="en-US" sz="2400"/>
          </a:p>
        </p:txBody>
      </p:sp>
      <p:sp>
        <p:nvSpPr>
          <p:cNvPr id="17" name="Shape 14"/>
          <p:cNvSpPr/>
          <p:nvPr/>
        </p:nvSpPr>
        <p:spPr>
          <a:xfrm>
            <a:off x="963561" y="1798320"/>
            <a:ext cx="2133600" cy="60960"/>
          </a:xfrm>
          <a:prstGeom prst="rect">
            <a:avLst/>
          </a:prstGeom>
          <a:solidFill>
            <a:srgbClr val="0D6B5E"/>
          </a:solidFill>
          <a:ln/>
        </p:spPr>
        <p:txBody>
          <a:bodyPr/>
          <a:lstStyle/>
          <a:p>
            <a:endParaRPr lang="en-US" sz="4000"/>
          </a:p>
        </p:txBody>
      </p:sp>
      <p:sp>
        <p:nvSpPr>
          <p:cNvPr id="18" name="Text 15"/>
          <p:cNvSpPr/>
          <p:nvPr/>
        </p:nvSpPr>
        <p:spPr>
          <a:xfrm>
            <a:off x="1024521" y="1981200"/>
            <a:ext cx="2011680" cy="487680"/>
          </a:xfrm>
          <a:prstGeom prst="rect">
            <a:avLst/>
          </a:prstGeom>
          <a:noFill/>
          <a:ln/>
        </p:spPr>
        <p:txBody>
          <a:bodyPr wrap="square" lIns="0" tIns="0" rIns="0" bIns="0" rtlCol="0" anchor="ctr"/>
          <a:lstStyle/>
          <a:p>
            <a:pPr algn="ctr"/>
            <a:r>
              <a:rPr lang="en-US" sz="2400" b="1">
                <a:solidFill>
                  <a:srgbClr val="1B2A4A"/>
                </a:solidFill>
                <a:latin typeface="Trebuchet MS" pitchFamily="34" charset="0"/>
                <a:ea typeface="Trebuchet MS" pitchFamily="34" charset="-122"/>
                <a:cs typeface="Trebuchet MS" pitchFamily="34" charset="-120"/>
              </a:rPr>
              <a:t>STEM/Eng</a:t>
            </a:r>
            <a:endParaRPr lang="en-US" sz="2400"/>
          </a:p>
        </p:txBody>
      </p:sp>
      <p:sp>
        <p:nvSpPr>
          <p:cNvPr id="19" name="Text 16"/>
          <p:cNvSpPr/>
          <p:nvPr/>
        </p:nvSpPr>
        <p:spPr>
          <a:xfrm>
            <a:off x="1024521" y="2651760"/>
            <a:ext cx="2011680" cy="243840"/>
          </a:xfrm>
          <a:prstGeom prst="rect">
            <a:avLst/>
          </a:prstGeom>
          <a:noFill/>
          <a:ln/>
        </p:spPr>
        <p:txBody>
          <a:bodyPr wrap="square" lIns="0" tIns="0" rIns="0" bIns="0" rtlCol="0" anchor="ctr"/>
          <a:lstStyle/>
          <a:p>
            <a:r>
              <a:rPr lang="en-US" sz="1400" b="1">
                <a:solidFill>
                  <a:srgbClr val="0D6B5E"/>
                </a:solidFill>
                <a:latin typeface="Calibri" pitchFamily="34" charset="0"/>
                <a:ea typeface="Calibri" pitchFamily="34" charset="-122"/>
                <a:cs typeface="Calibri" pitchFamily="34" charset="-120"/>
              </a:rPr>
              <a:t>Major:</a:t>
            </a:r>
            <a:endParaRPr lang="en-US" sz="1400"/>
          </a:p>
        </p:txBody>
      </p:sp>
      <p:sp>
        <p:nvSpPr>
          <p:cNvPr id="20" name="Text 17"/>
          <p:cNvSpPr/>
          <p:nvPr/>
        </p:nvSpPr>
        <p:spPr>
          <a:xfrm>
            <a:off x="1024521" y="2871216"/>
            <a:ext cx="2011680" cy="548640"/>
          </a:xfrm>
          <a:prstGeom prst="rect">
            <a:avLst/>
          </a:prstGeom>
          <a:noFill/>
          <a:ln/>
        </p:spPr>
        <p:txBody>
          <a:bodyPr wrap="square" lIns="0" tIns="0" rIns="0" bIns="0" rtlCol="0" anchor="ctr"/>
          <a:lstStyle/>
          <a:p>
            <a:r>
              <a:rPr lang="en-US">
                <a:solidFill>
                  <a:srgbClr val="1C2B2A"/>
                </a:solidFill>
                <a:latin typeface="Calibri" pitchFamily="34" charset="0"/>
                <a:ea typeface="Calibri" pitchFamily="34" charset="-122"/>
                <a:cs typeface="Calibri" pitchFamily="34" charset="-120"/>
              </a:rPr>
              <a:t>Mech or Civil Eng</a:t>
            </a:r>
            <a:endParaRPr lang="en-US"/>
          </a:p>
        </p:txBody>
      </p:sp>
      <p:sp>
        <p:nvSpPr>
          <p:cNvPr id="21" name="Text 18"/>
          <p:cNvSpPr/>
          <p:nvPr/>
        </p:nvSpPr>
        <p:spPr>
          <a:xfrm>
            <a:off x="1024521" y="4631247"/>
            <a:ext cx="2011680" cy="243840"/>
          </a:xfrm>
          <a:prstGeom prst="rect">
            <a:avLst/>
          </a:prstGeom>
          <a:noFill/>
          <a:ln/>
        </p:spPr>
        <p:txBody>
          <a:bodyPr wrap="square" lIns="0" tIns="0" rIns="0" bIns="0" rtlCol="0" anchor="ctr"/>
          <a:lstStyle/>
          <a:p>
            <a:r>
              <a:rPr lang="en-US" sz="1400" b="1">
                <a:solidFill>
                  <a:srgbClr val="0D6B5E"/>
                </a:solidFill>
                <a:latin typeface="Calibri" pitchFamily="34" charset="0"/>
                <a:ea typeface="Calibri" pitchFamily="34" charset="-122"/>
                <a:cs typeface="Calibri" pitchFamily="34" charset="-120"/>
              </a:rPr>
              <a:t>First Cert:</a:t>
            </a:r>
            <a:endParaRPr lang="en-US" sz="1400"/>
          </a:p>
        </p:txBody>
      </p:sp>
      <p:sp>
        <p:nvSpPr>
          <p:cNvPr id="22" name="Text 19"/>
          <p:cNvSpPr/>
          <p:nvPr/>
        </p:nvSpPr>
        <p:spPr>
          <a:xfrm>
            <a:off x="1024521" y="4850703"/>
            <a:ext cx="2011680" cy="548640"/>
          </a:xfrm>
          <a:prstGeom prst="rect">
            <a:avLst/>
          </a:prstGeom>
          <a:noFill/>
          <a:ln/>
        </p:spPr>
        <p:txBody>
          <a:bodyPr wrap="square" lIns="0" tIns="0" rIns="0" bIns="0" rtlCol="0" anchor="ctr"/>
          <a:lstStyle/>
          <a:p>
            <a:r>
              <a:rPr lang="en-US">
                <a:solidFill>
                  <a:srgbClr val="1C2B2A"/>
                </a:solidFill>
                <a:latin typeface="Calibri" pitchFamily="34" charset="0"/>
                <a:ea typeface="Calibri" pitchFamily="34" charset="-122"/>
                <a:cs typeface="Calibri" pitchFamily="34" charset="-120"/>
              </a:rPr>
              <a:t>ASHRAE BEMP</a:t>
            </a:r>
            <a:endParaRPr lang="en-US"/>
          </a:p>
        </p:txBody>
      </p:sp>
      <p:sp>
        <p:nvSpPr>
          <p:cNvPr id="23" name="Text 20"/>
          <p:cNvSpPr/>
          <p:nvPr/>
        </p:nvSpPr>
        <p:spPr>
          <a:xfrm>
            <a:off x="1024521" y="3579309"/>
            <a:ext cx="2011680" cy="243840"/>
          </a:xfrm>
          <a:prstGeom prst="rect">
            <a:avLst/>
          </a:prstGeom>
          <a:noFill/>
          <a:ln/>
        </p:spPr>
        <p:txBody>
          <a:bodyPr wrap="square" lIns="0" tIns="0" rIns="0" bIns="0" rtlCol="0" anchor="ctr"/>
          <a:lstStyle/>
          <a:p>
            <a:r>
              <a:rPr lang="en-US" sz="1400" b="1">
                <a:solidFill>
                  <a:srgbClr val="0D6B5E"/>
                </a:solidFill>
                <a:latin typeface="Calibri" pitchFamily="34" charset="0"/>
                <a:ea typeface="Calibri" pitchFamily="34" charset="-122"/>
                <a:cs typeface="Calibri" pitchFamily="34" charset="-120"/>
              </a:rPr>
              <a:t>Entry Role:</a:t>
            </a:r>
            <a:endParaRPr lang="en-US" sz="1400"/>
          </a:p>
        </p:txBody>
      </p:sp>
      <p:sp>
        <p:nvSpPr>
          <p:cNvPr id="24" name="Text 21"/>
          <p:cNvSpPr/>
          <p:nvPr/>
        </p:nvSpPr>
        <p:spPr>
          <a:xfrm>
            <a:off x="1024521" y="3798765"/>
            <a:ext cx="2011680" cy="548640"/>
          </a:xfrm>
          <a:prstGeom prst="rect">
            <a:avLst/>
          </a:prstGeom>
          <a:noFill/>
          <a:ln/>
        </p:spPr>
        <p:txBody>
          <a:bodyPr wrap="square" lIns="0" tIns="0" rIns="0" bIns="0" rtlCol="0" anchor="ctr"/>
          <a:lstStyle/>
          <a:p>
            <a:r>
              <a:rPr lang="en-US">
                <a:solidFill>
                  <a:srgbClr val="1C2B2A"/>
                </a:solidFill>
                <a:latin typeface="Calibri" pitchFamily="34" charset="0"/>
                <a:ea typeface="Calibri" pitchFamily="34" charset="-122"/>
                <a:cs typeface="Calibri" pitchFamily="34" charset="-120"/>
              </a:rPr>
              <a:t>Energy analyst</a:t>
            </a:r>
            <a:endParaRPr lang="en-US"/>
          </a:p>
        </p:txBody>
      </p:sp>
      <p:sp>
        <p:nvSpPr>
          <p:cNvPr id="25" name="Shape 22"/>
          <p:cNvSpPr/>
          <p:nvPr/>
        </p:nvSpPr>
        <p:spPr>
          <a:xfrm>
            <a:off x="3562227" y="1798320"/>
            <a:ext cx="2133600" cy="3901440"/>
          </a:xfrm>
          <a:prstGeom prst="rect">
            <a:avLst/>
          </a:prstGeom>
          <a:solidFill>
            <a:srgbClr val="E8F0FE"/>
          </a:solidFill>
          <a:ln/>
          <a:effectLst>
            <a:outerShdw blurRad="38100" dist="12700" dir="8100000" algn="bl" rotWithShape="0">
              <a:srgbClr val="000000">
                <a:alpha val="6000"/>
              </a:srgbClr>
            </a:outerShdw>
          </a:effectLst>
        </p:spPr>
        <p:txBody>
          <a:bodyPr/>
          <a:lstStyle/>
          <a:p>
            <a:endParaRPr lang="en-US" sz="2400"/>
          </a:p>
        </p:txBody>
      </p:sp>
      <p:sp>
        <p:nvSpPr>
          <p:cNvPr id="26" name="Shape 23"/>
          <p:cNvSpPr/>
          <p:nvPr/>
        </p:nvSpPr>
        <p:spPr>
          <a:xfrm>
            <a:off x="3562227" y="1798320"/>
            <a:ext cx="2133600" cy="60960"/>
          </a:xfrm>
          <a:prstGeom prst="rect">
            <a:avLst/>
          </a:prstGeom>
          <a:solidFill>
            <a:srgbClr val="0D6B5E"/>
          </a:solidFill>
          <a:ln/>
        </p:spPr>
        <p:txBody>
          <a:bodyPr/>
          <a:lstStyle/>
          <a:p>
            <a:endParaRPr lang="en-US" sz="4000"/>
          </a:p>
        </p:txBody>
      </p:sp>
      <p:sp>
        <p:nvSpPr>
          <p:cNvPr id="27" name="Text 24"/>
          <p:cNvSpPr/>
          <p:nvPr/>
        </p:nvSpPr>
        <p:spPr>
          <a:xfrm>
            <a:off x="3623187" y="1981200"/>
            <a:ext cx="2011680" cy="487680"/>
          </a:xfrm>
          <a:prstGeom prst="rect">
            <a:avLst/>
          </a:prstGeom>
          <a:noFill/>
          <a:ln/>
        </p:spPr>
        <p:txBody>
          <a:bodyPr wrap="square" lIns="0" tIns="0" rIns="0" bIns="0" rtlCol="0" anchor="ctr"/>
          <a:lstStyle/>
          <a:p>
            <a:pPr algn="ctr"/>
            <a:r>
              <a:rPr lang="en-US" sz="2400" b="1">
                <a:solidFill>
                  <a:srgbClr val="1B2A4A"/>
                </a:solidFill>
                <a:latin typeface="Trebuchet MS" pitchFamily="34" charset="0"/>
                <a:ea typeface="Trebuchet MS" pitchFamily="34" charset="-122"/>
                <a:cs typeface="Trebuchet MS" pitchFamily="34" charset="-120"/>
              </a:rPr>
              <a:t>Architecture</a:t>
            </a:r>
            <a:endParaRPr lang="en-US" sz="2400"/>
          </a:p>
        </p:txBody>
      </p:sp>
      <p:sp>
        <p:nvSpPr>
          <p:cNvPr id="28" name="Text 25"/>
          <p:cNvSpPr/>
          <p:nvPr/>
        </p:nvSpPr>
        <p:spPr>
          <a:xfrm>
            <a:off x="3623187" y="2651760"/>
            <a:ext cx="2011680" cy="243840"/>
          </a:xfrm>
          <a:prstGeom prst="rect">
            <a:avLst/>
          </a:prstGeom>
          <a:noFill/>
          <a:ln/>
        </p:spPr>
        <p:txBody>
          <a:bodyPr wrap="square" lIns="0" tIns="0" rIns="0" bIns="0" rtlCol="0" anchor="ctr"/>
          <a:lstStyle/>
          <a:p>
            <a:r>
              <a:rPr lang="en-US" sz="1400" b="1">
                <a:solidFill>
                  <a:srgbClr val="0D6B5E"/>
                </a:solidFill>
                <a:latin typeface="Calibri" pitchFamily="34" charset="0"/>
                <a:ea typeface="Calibri" pitchFamily="34" charset="-122"/>
                <a:cs typeface="Calibri" pitchFamily="34" charset="-120"/>
              </a:rPr>
              <a:t>Major:</a:t>
            </a:r>
            <a:endParaRPr lang="en-US" sz="1400"/>
          </a:p>
        </p:txBody>
      </p:sp>
      <p:sp>
        <p:nvSpPr>
          <p:cNvPr id="29" name="Text 26"/>
          <p:cNvSpPr/>
          <p:nvPr/>
        </p:nvSpPr>
        <p:spPr>
          <a:xfrm>
            <a:off x="3623187" y="2871216"/>
            <a:ext cx="2011680" cy="548640"/>
          </a:xfrm>
          <a:prstGeom prst="rect">
            <a:avLst/>
          </a:prstGeom>
          <a:noFill/>
          <a:ln/>
        </p:spPr>
        <p:txBody>
          <a:bodyPr wrap="square" lIns="0" tIns="0" rIns="0" bIns="0" rtlCol="0" anchor="ctr"/>
          <a:lstStyle/>
          <a:p>
            <a:r>
              <a:rPr lang="en-US">
                <a:solidFill>
                  <a:srgbClr val="1C2B2A"/>
                </a:solidFill>
                <a:latin typeface="Calibri" pitchFamily="34" charset="0"/>
                <a:ea typeface="Calibri" pitchFamily="34" charset="-122"/>
                <a:cs typeface="Calibri" pitchFamily="34" charset="-120"/>
              </a:rPr>
              <a:t>Architecture, BldgSci</a:t>
            </a:r>
            <a:endParaRPr lang="en-US"/>
          </a:p>
        </p:txBody>
      </p:sp>
      <p:sp>
        <p:nvSpPr>
          <p:cNvPr id="30" name="Text 27"/>
          <p:cNvSpPr/>
          <p:nvPr/>
        </p:nvSpPr>
        <p:spPr>
          <a:xfrm>
            <a:off x="3623187" y="4631247"/>
            <a:ext cx="2011680" cy="243840"/>
          </a:xfrm>
          <a:prstGeom prst="rect">
            <a:avLst/>
          </a:prstGeom>
          <a:noFill/>
          <a:ln/>
        </p:spPr>
        <p:txBody>
          <a:bodyPr wrap="square" lIns="0" tIns="0" rIns="0" bIns="0" rtlCol="0" anchor="ctr"/>
          <a:lstStyle/>
          <a:p>
            <a:r>
              <a:rPr lang="en-US" sz="1400" b="1">
                <a:solidFill>
                  <a:srgbClr val="0D6B5E"/>
                </a:solidFill>
                <a:latin typeface="Calibri" pitchFamily="34" charset="0"/>
                <a:ea typeface="Calibri" pitchFamily="34" charset="-122"/>
                <a:cs typeface="Calibri" pitchFamily="34" charset="-120"/>
              </a:rPr>
              <a:t>First Cert:</a:t>
            </a:r>
            <a:endParaRPr lang="en-US" sz="1400"/>
          </a:p>
        </p:txBody>
      </p:sp>
      <p:sp>
        <p:nvSpPr>
          <p:cNvPr id="31" name="Text 28"/>
          <p:cNvSpPr/>
          <p:nvPr/>
        </p:nvSpPr>
        <p:spPr>
          <a:xfrm>
            <a:off x="3623187" y="4850703"/>
            <a:ext cx="2011680" cy="548640"/>
          </a:xfrm>
          <a:prstGeom prst="rect">
            <a:avLst/>
          </a:prstGeom>
          <a:noFill/>
          <a:ln/>
        </p:spPr>
        <p:txBody>
          <a:bodyPr wrap="square" lIns="0" tIns="0" rIns="0" bIns="0" rtlCol="0" anchor="ctr"/>
          <a:lstStyle/>
          <a:p>
            <a:r>
              <a:rPr lang="en-US">
                <a:solidFill>
                  <a:srgbClr val="1C2B2A"/>
                </a:solidFill>
                <a:latin typeface="Calibri" pitchFamily="34" charset="0"/>
                <a:ea typeface="Calibri" pitchFamily="34" charset="-122"/>
                <a:cs typeface="Calibri" pitchFamily="34" charset="-120"/>
              </a:rPr>
              <a:t>LEED AP BD+C</a:t>
            </a:r>
            <a:endParaRPr lang="en-US"/>
          </a:p>
        </p:txBody>
      </p:sp>
      <p:sp>
        <p:nvSpPr>
          <p:cNvPr id="32" name="Text 29"/>
          <p:cNvSpPr/>
          <p:nvPr/>
        </p:nvSpPr>
        <p:spPr>
          <a:xfrm>
            <a:off x="3623187" y="3579309"/>
            <a:ext cx="2011680" cy="243840"/>
          </a:xfrm>
          <a:prstGeom prst="rect">
            <a:avLst/>
          </a:prstGeom>
          <a:noFill/>
          <a:ln/>
        </p:spPr>
        <p:txBody>
          <a:bodyPr wrap="square" lIns="0" tIns="0" rIns="0" bIns="0" rtlCol="0" anchor="ctr"/>
          <a:lstStyle/>
          <a:p>
            <a:r>
              <a:rPr lang="en-US" sz="1400" b="1">
                <a:solidFill>
                  <a:srgbClr val="0D6B5E"/>
                </a:solidFill>
                <a:latin typeface="Calibri" pitchFamily="34" charset="0"/>
                <a:ea typeface="Calibri" pitchFamily="34" charset="-122"/>
                <a:cs typeface="Calibri" pitchFamily="34" charset="-120"/>
              </a:rPr>
              <a:t>Entry Role:</a:t>
            </a:r>
            <a:endParaRPr lang="en-US" sz="1400"/>
          </a:p>
        </p:txBody>
      </p:sp>
      <p:sp>
        <p:nvSpPr>
          <p:cNvPr id="33" name="Text 30"/>
          <p:cNvSpPr/>
          <p:nvPr/>
        </p:nvSpPr>
        <p:spPr>
          <a:xfrm>
            <a:off x="3623187" y="3798765"/>
            <a:ext cx="2011680" cy="548640"/>
          </a:xfrm>
          <a:prstGeom prst="rect">
            <a:avLst/>
          </a:prstGeom>
          <a:noFill/>
          <a:ln/>
        </p:spPr>
        <p:txBody>
          <a:bodyPr wrap="square" lIns="0" tIns="0" rIns="0" bIns="0" rtlCol="0" anchor="ctr"/>
          <a:lstStyle/>
          <a:p>
            <a:r>
              <a:rPr lang="en-US">
                <a:solidFill>
                  <a:srgbClr val="1C2B2A"/>
                </a:solidFill>
                <a:latin typeface="Calibri" pitchFamily="34" charset="0"/>
                <a:ea typeface="Calibri" pitchFamily="34" charset="-122"/>
                <a:cs typeface="Calibri" pitchFamily="34" charset="-120"/>
              </a:rPr>
              <a:t>Sustainability designer</a:t>
            </a:r>
            <a:endParaRPr lang="en-US"/>
          </a:p>
        </p:txBody>
      </p:sp>
      <p:sp>
        <p:nvSpPr>
          <p:cNvPr id="34" name="Shape 31"/>
          <p:cNvSpPr/>
          <p:nvPr/>
        </p:nvSpPr>
        <p:spPr>
          <a:xfrm>
            <a:off x="6160893" y="1798320"/>
            <a:ext cx="2133600" cy="3901440"/>
          </a:xfrm>
          <a:prstGeom prst="rect">
            <a:avLst/>
          </a:prstGeom>
          <a:solidFill>
            <a:srgbClr val="FBE9E7"/>
          </a:solidFill>
          <a:ln/>
          <a:effectLst>
            <a:outerShdw blurRad="38100" dist="12700" dir="8100000" algn="bl" rotWithShape="0">
              <a:srgbClr val="000000">
                <a:alpha val="6000"/>
              </a:srgbClr>
            </a:outerShdw>
          </a:effectLst>
        </p:spPr>
        <p:txBody>
          <a:bodyPr/>
          <a:lstStyle/>
          <a:p>
            <a:endParaRPr lang="en-US" sz="2400"/>
          </a:p>
        </p:txBody>
      </p:sp>
      <p:sp>
        <p:nvSpPr>
          <p:cNvPr id="35" name="Shape 32"/>
          <p:cNvSpPr/>
          <p:nvPr/>
        </p:nvSpPr>
        <p:spPr>
          <a:xfrm>
            <a:off x="6160893" y="1798320"/>
            <a:ext cx="2133600" cy="60960"/>
          </a:xfrm>
          <a:prstGeom prst="rect">
            <a:avLst/>
          </a:prstGeom>
          <a:solidFill>
            <a:srgbClr val="0D6B5E"/>
          </a:solidFill>
          <a:ln/>
        </p:spPr>
        <p:txBody>
          <a:bodyPr/>
          <a:lstStyle/>
          <a:p>
            <a:endParaRPr lang="en-US" sz="4000"/>
          </a:p>
        </p:txBody>
      </p:sp>
      <p:sp>
        <p:nvSpPr>
          <p:cNvPr id="36" name="Text 33"/>
          <p:cNvSpPr/>
          <p:nvPr/>
        </p:nvSpPr>
        <p:spPr>
          <a:xfrm>
            <a:off x="6221853" y="1981200"/>
            <a:ext cx="2011680" cy="487680"/>
          </a:xfrm>
          <a:prstGeom prst="rect">
            <a:avLst/>
          </a:prstGeom>
          <a:noFill/>
          <a:ln/>
        </p:spPr>
        <p:txBody>
          <a:bodyPr wrap="square" lIns="0" tIns="0" rIns="0" bIns="0" rtlCol="0" anchor="ctr"/>
          <a:lstStyle/>
          <a:p>
            <a:pPr algn="ctr"/>
            <a:r>
              <a:rPr lang="en-US" sz="2400" b="1">
                <a:solidFill>
                  <a:srgbClr val="1B2A4A"/>
                </a:solidFill>
                <a:latin typeface="Trebuchet MS" pitchFamily="34" charset="0"/>
                <a:ea typeface="Trebuchet MS" pitchFamily="34" charset="-122"/>
                <a:cs typeface="Trebuchet MS" pitchFamily="34" charset="-120"/>
              </a:rPr>
              <a:t>Env Studies</a:t>
            </a:r>
            <a:endParaRPr lang="en-US" sz="2400"/>
          </a:p>
        </p:txBody>
      </p:sp>
      <p:sp>
        <p:nvSpPr>
          <p:cNvPr id="37" name="Text 34"/>
          <p:cNvSpPr/>
          <p:nvPr/>
        </p:nvSpPr>
        <p:spPr>
          <a:xfrm>
            <a:off x="6221853" y="2651760"/>
            <a:ext cx="2011680" cy="243840"/>
          </a:xfrm>
          <a:prstGeom prst="rect">
            <a:avLst/>
          </a:prstGeom>
          <a:noFill/>
          <a:ln/>
        </p:spPr>
        <p:txBody>
          <a:bodyPr wrap="square" lIns="0" tIns="0" rIns="0" bIns="0" rtlCol="0" anchor="ctr"/>
          <a:lstStyle/>
          <a:p>
            <a:r>
              <a:rPr lang="en-US" sz="1400" b="1">
                <a:solidFill>
                  <a:srgbClr val="0D6B5E"/>
                </a:solidFill>
                <a:latin typeface="Calibri" pitchFamily="34" charset="0"/>
                <a:ea typeface="Calibri" pitchFamily="34" charset="-122"/>
                <a:cs typeface="Calibri" pitchFamily="34" charset="-120"/>
              </a:rPr>
              <a:t>Major:</a:t>
            </a:r>
            <a:endParaRPr lang="en-US" sz="1400"/>
          </a:p>
        </p:txBody>
      </p:sp>
      <p:sp>
        <p:nvSpPr>
          <p:cNvPr id="38" name="Text 35"/>
          <p:cNvSpPr/>
          <p:nvPr/>
        </p:nvSpPr>
        <p:spPr>
          <a:xfrm>
            <a:off x="6221853" y="2871216"/>
            <a:ext cx="2011680" cy="548640"/>
          </a:xfrm>
          <a:prstGeom prst="rect">
            <a:avLst/>
          </a:prstGeom>
          <a:noFill/>
          <a:ln/>
        </p:spPr>
        <p:txBody>
          <a:bodyPr wrap="square" lIns="0" tIns="0" rIns="0" bIns="0" rtlCol="0" anchor="ctr"/>
          <a:lstStyle/>
          <a:p>
            <a:r>
              <a:rPr lang="en-US">
                <a:solidFill>
                  <a:srgbClr val="1C2B2A"/>
                </a:solidFill>
                <a:latin typeface="Calibri" pitchFamily="34" charset="0"/>
                <a:ea typeface="Calibri" pitchFamily="34" charset="-122"/>
                <a:cs typeface="Calibri" pitchFamily="34" charset="-120"/>
              </a:rPr>
              <a:t>Env Science/Policy</a:t>
            </a:r>
            <a:endParaRPr lang="en-US"/>
          </a:p>
        </p:txBody>
      </p:sp>
      <p:sp>
        <p:nvSpPr>
          <p:cNvPr id="39" name="Text 36"/>
          <p:cNvSpPr/>
          <p:nvPr/>
        </p:nvSpPr>
        <p:spPr>
          <a:xfrm>
            <a:off x="6221853" y="4631247"/>
            <a:ext cx="2011680" cy="243840"/>
          </a:xfrm>
          <a:prstGeom prst="rect">
            <a:avLst/>
          </a:prstGeom>
          <a:noFill/>
          <a:ln/>
        </p:spPr>
        <p:txBody>
          <a:bodyPr wrap="square" lIns="0" tIns="0" rIns="0" bIns="0" rtlCol="0" anchor="ctr"/>
          <a:lstStyle/>
          <a:p>
            <a:r>
              <a:rPr lang="en-US" sz="1400" b="1">
                <a:solidFill>
                  <a:srgbClr val="0D6B5E"/>
                </a:solidFill>
                <a:latin typeface="Calibri" pitchFamily="34" charset="0"/>
                <a:ea typeface="Calibri" pitchFamily="34" charset="-122"/>
                <a:cs typeface="Calibri" pitchFamily="34" charset="-120"/>
              </a:rPr>
              <a:t>First Cert:</a:t>
            </a:r>
            <a:endParaRPr lang="en-US" sz="1400"/>
          </a:p>
        </p:txBody>
      </p:sp>
      <p:sp>
        <p:nvSpPr>
          <p:cNvPr id="40" name="Text 37"/>
          <p:cNvSpPr/>
          <p:nvPr/>
        </p:nvSpPr>
        <p:spPr>
          <a:xfrm>
            <a:off x="6221853" y="4850703"/>
            <a:ext cx="2011680" cy="548640"/>
          </a:xfrm>
          <a:prstGeom prst="rect">
            <a:avLst/>
          </a:prstGeom>
          <a:noFill/>
          <a:ln/>
        </p:spPr>
        <p:txBody>
          <a:bodyPr wrap="square" lIns="0" tIns="0" rIns="0" bIns="0" rtlCol="0" anchor="ctr"/>
          <a:lstStyle/>
          <a:p>
            <a:r>
              <a:rPr lang="en-US">
                <a:solidFill>
                  <a:srgbClr val="1C2B2A"/>
                </a:solidFill>
                <a:latin typeface="Calibri" pitchFamily="34" charset="0"/>
                <a:ea typeface="Calibri" pitchFamily="34" charset="-122"/>
                <a:cs typeface="Calibri" pitchFamily="34" charset="-120"/>
              </a:rPr>
              <a:t>LEED GA / CABEC CEA</a:t>
            </a:r>
            <a:endParaRPr lang="en-US"/>
          </a:p>
        </p:txBody>
      </p:sp>
      <p:sp>
        <p:nvSpPr>
          <p:cNvPr id="41" name="Text 38"/>
          <p:cNvSpPr/>
          <p:nvPr/>
        </p:nvSpPr>
        <p:spPr>
          <a:xfrm>
            <a:off x="6221853" y="3579309"/>
            <a:ext cx="2011680" cy="243840"/>
          </a:xfrm>
          <a:prstGeom prst="rect">
            <a:avLst/>
          </a:prstGeom>
          <a:noFill/>
          <a:ln/>
        </p:spPr>
        <p:txBody>
          <a:bodyPr wrap="square" lIns="0" tIns="0" rIns="0" bIns="0" rtlCol="0" anchor="ctr"/>
          <a:lstStyle/>
          <a:p>
            <a:r>
              <a:rPr lang="en-US" sz="1400" b="1">
                <a:solidFill>
                  <a:srgbClr val="0D6B5E"/>
                </a:solidFill>
                <a:latin typeface="Calibri" pitchFamily="34" charset="0"/>
                <a:ea typeface="Calibri" pitchFamily="34" charset="-122"/>
                <a:cs typeface="Calibri" pitchFamily="34" charset="-120"/>
              </a:rPr>
              <a:t>Entry Role:</a:t>
            </a:r>
            <a:endParaRPr lang="en-US" sz="1400"/>
          </a:p>
        </p:txBody>
      </p:sp>
      <p:sp>
        <p:nvSpPr>
          <p:cNvPr id="42" name="Text 39"/>
          <p:cNvSpPr/>
          <p:nvPr/>
        </p:nvSpPr>
        <p:spPr>
          <a:xfrm>
            <a:off x="6221853" y="3798765"/>
            <a:ext cx="2011680" cy="548640"/>
          </a:xfrm>
          <a:prstGeom prst="rect">
            <a:avLst/>
          </a:prstGeom>
          <a:noFill/>
          <a:ln/>
        </p:spPr>
        <p:txBody>
          <a:bodyPr wrap="square" lIns="0" tIns="0" rIns="0" bIns="0" rtlCol="0" anchor="ctr"/>
          <a:lstStyle/>
          <a:p>
            <a:r>
              <a:rPr lang="en-US">
                <a:solidFill>
                  <a:srgbClr val="1C2B2A"/>
                </a:solidFill>
                <a:latin typeface="Calibri" pitchFamily="34" charset="0"/>
                <a:ea typeface="Calibri" pitchFamily="34" charset="-122"/>
                <a:cs typeface="Calibri" pitchFamily="34" charset="-120"/>
              </a:rPr>
              <a:t>Energy Code Consultant</a:t>
            </a:r>
            <a:endParaRPr lang="en-US"/>
          </a:p>
        </p:txBody>
      </p:sp>
      <p:sp>
        <p:nvSpPr>
          <p:cNvPr id="43" name="Shape 40"/>
          <p:cNvSpPr/>
          <p:nvPr/>
        </p:nvSpPr>
        <p:spPr>
          <a:xfrm>
            <a:off x="8759559" y="1798320"/>
            <a:ext cx="2133600" cy="3901440"/>
          </a:xfrm>
          <a:prstGeom prst="rect">
            <a:avLst/>
          </a:prstGeom>
          <a:solidFill>
            <a:srgbClr val="E8F5F2"/>
          </a:solidFill>
          <a:ln/>
          <a:effectLst>
            <a:outerShdw blurRad="38100" dist="12700" dir="8100000" algn="bl" rotWithShape="0">
              <a:srgbClr val="000000">
                <a:alpha val="6000"/>
              </a:srgbClr>
            </a:outerShdw>
          </a:effectLst>
        </p:spPr>
        <p:txBody>
          <a:bodyPr/>
          <a:lstStyle/>
          <a:p>
            <a:endParaRPr lang="en-US" sz="2400"/>
          </a:p>
        </p:txBody>
      </p:sp>
      <p:sp>
        <p:nvSpPr>
          <p:cNvPr id="44" name="Shape 41"/>
          <p:cNvSpPr/>
          <p:nvPr/>
        </p:nvSpPr>
        <p:spPr>
          <a:xfrm>
            <a:off x="8759559" y="1798320"/>
            <a:ext cx="2133600" cy="60960"/>
          </a:xfrm>
          <a:prstGeom prst="rect">
            <a:avLst/>
          </a:prstGeom>
          <a:solidFill>
            <a:srgbClr val="0D6B5E"/>
          </a:solidFill>
          <a:ln/>
        </p:spPr>
        <p:txBody>
          <a:bodyPr/>
          <a:lstStyle/>
          <a:p>
            <a:endParaRPr lang="en-US" sz="4000"/>
          </a:p>
        </p:txBody>
      </p:sp>
      <p:sp>
        <p:nvSpPr>
          <p:cNvPr id="45" name="Text 42"/>
          <p:cNvSpPr/>
          <p:nvPr/>
        </p:nvSpPr>
        <p:spPr>
          <a:xfrm>
            <a:off x="8820519" y="1981200"/>
            <a:ext cx="2011680" cy="487680"/>
          </a:xfrm>
          <a:prstGeom prst="rect">
            <a:avLst/>
          </a:prstGeom>
          <a:noFill/>
          <a:ln/>
        </p:spPr>
        <p:txBody>
          <a:bodyPr wrap="square" lIns="0" tIns="0" rIns="0" bIns="0" rtlCol="0" anchor="ctr"/>
          <a:lstStyle/>
          <a:p>
            <a:pPr algn="ctr"/>
            <a:r>
              <a:rPr lang="en-US" sz="2400" b="1">
                <a:solidFill>
                  <a:srgbClr val="1B2A4A"/>
                </a:solidFill>
                <a:latin typeface="Trebuchet MS" pitchFamily="34" charset="0"/>
                <a:ea typeface="Trebuchet MS" pitchFamily="34" charset="-122"/>
                <a:cs typeface="Trebuchet MS" pitchFamily="34" charset="-120"/>
              </a:rPr>
              <a:t>Comp Sci</a:t>
            </a:r>
            <a:endParaRPr lang="en-US" sz="2400"/>
          </a:p>
        </p:txBody>
      </p:sp>
      <p:sp>
        <p:nvSpPr>
          <p:cNvPr id="46" name="Text 43"/>
          <p:cNvSpPr/>
          <p:nvPr/>
        </p:nvSpPr>
        <p:spPr>
          <a:xfrm>
            <a:off x="8820519" y="2651760"/>
            <a:ext cx="2011680" cy="243840"/>
          </a:xfrm>
          <a:prstGeom prst="rect">
            <a:avLst/>
          </a:prstGeom>
          <a:noFill/>
          <a:ln/>
        </p:spPr>
        <p:txBody>
          <a:bodyPr wrap="square" lIns="0" tIns="0" rIns="0" bIns="0" rtlCol="0" anchor="ctr"/>
          <a:lstStyle/>
          <a:p>
            <a:r>
              <a:rPr lang="en-US" sz="1400" b="1">
                <a:solidFill>
                  <a:srgbClr val="0D6B5E"/>
                </a:solidFill>
                <a:latin typeface="Calibri" pitchFamily="34" charset="0"/>
                <a:ea typeface="Calibri" pitchFamily="34" charset="-122"/>
                <a:cs typeface="Calibri" pitchFamily="34" charset="-120"/>
              </a:rPr>
              <a:t>Major:</a:t>
            </a:r>
            <a:endParaRPr lang="en-US" sz="1400"/>
          </a:p>
        </p:txBody>
      </p:sp>
      <p:sp>
        <p:nvSpPr>
          <p:cNvPr id="47" name="Text 44"/>
          <p:cNvSpPr/>
          <p:nvPr/>
        </p:nvSpPr>
        <p:spPr>
          <a:xfrm>
            <a:off x="8820519" y="2871216"/>
            <a:ext cx="2011680" cy="548640"/>
          </a:xfrm>
          <a:prstGeom prst="rect">
            <a:avLst/>
          </a:prstGeom>
          <a:noFill/>
          <a:ln/>
        </p:spPr>
        <p:txBody>
          <a:bodyPr wrap="square" lIns="0" tIns="0" rIns="0" bIns="0" rtlCol="0" anchor="ctr"/>
          <a:lstStyle/>
          <a:p>
            <a:r>
              <a:rPr lang="en-US">
                <a:solidFill>
                  <a:srgbClr val="1C2B2A"/>
                </a:solidFill>
                <a:latin typeface="Calibri" pitchFamily="34" charset="0"/>
                <a:ea typeface="Calibri" pitchFamily="34" charset="-122"/>
                <a:cs typeface="Calibri" pitchFamily="34" charset="-120"/>
              </a:rPr>
              <a:t>CS, Data Science</a:t>
            </a:r>
            <a:endParaRPr lang="en-US"/>
          </a:p>
        </p:txBody>
      </p:sp>
      <p:sp>
        <p:nvSpPr>
          <p:cNvPr id="48" name="Text 45"/>
          <p:cNvSpPr/>
          <p:nvPr/>
        </p:nvSpPr>
        <p:spPr>
          <a:xfrm>
            <a:off x="8820519" y="4631247"/>
            <a:ext cx="2011680" cy="243840"/>
          </a:xfrm>
          <a:prstGeom prst="rect">
            <a:avLst/>
          </a:prstGeom>
          <a:noFill/>
          <a:ln/>
        </p:spPr>
        <p:txBody>
          <a:bodyPr wrap="square" lIns="0" tIns="0" rIns="0" bIns="0" rtlCol="0" anchor="ctr"/>
          <a:lstStyle/>
          <a:p>
            <a:r>
              <a:rPr lang="en-US" sz="1400" b="1">
                <a:solidFill>
                  <a:srgbClr val="0D6B5E"/>
                </a:solidFill>
                <a:latin typeface="Calibri" pitchFamily="34" charset="0"/>
                <a:ea typeface="Calibri" pitchFamily="34" charset="-122"/>
                <a:cs typeface="Calibri" pitchFamily="34" charset="-120"/>
              </a:rPr>
              <a:t>First Cert:</a:t>
            </a:r>
            <a:endParaRPr lang="en-US" sz="1400"/>
          </a:p>
        </p:txBody>
      </p:sp>
      <p:sp>
        <p:nvSpPr>
          <p:cNvPr id="49" name="Text 46"/>
          <p:cNvSpPr/>
          <p:nvPr/>
        </p:nvSpPr>
        <p:spPr>
          <a:xfrm>
            <a:off x="8820519" y="4850703"/>
            <a:ext cx="2011680" cy="548640"/>
          </a:xfrm>
          <a:prstGeom prst="rect">
            <a:avLst/>
          </a:prstGeom>
          <a:noFill/>
          <a:ln/>
        </p:spPr>
        <p:txBody>
          <a:bodyPr wrap="square" lIns="0" tIns="0" rIns="0" bIns="0" rtlCol="0" anchor="ctr"/>
          <a:lstStyle/>
          <a:p>
            <a:r>
              <a:rPr lang="en-US">
                <a:solidFill>
                  <a:srgbClr val="1C2B2A"/>
                </a:solidFill>
                <a:latin typeface="Calibri" pitchFamily="34" charset="0"/>
                <a:ea typeface="Calibri" pitchFamily="34" charset="-122"/>
                <a:cs typeface="Calibri" pitchFamily="34" charset="-120"/>
              </a:rPr>
              <a:t>E+ certificate</a:t>
            </a:r>
            <a:endParaRPr lang="en-US"/>
          </a:p>
        </p:txBody>
      </p:sp>
      <p:sp>
        <p:nvSpPr>
          <p:cNvPr id="50" name="Text 47"/>
          <p:cNvSpPr/>
          <p:nvPr/>
        </p:nvSpPr>
        <p:spPr>
          <a:xfrm>
            <a:off x="8820519" y="3579309"/>
            <a:ext cx="2011680" cy="243840"/>
          </a:xfrm>
          <a:prstGeom prst="rect">
            <a:avLst/>
          </a:prstGeom>
          <a:noFill/>
          <a:ln/>
        </p:spPr>
        <p:txBody>
          <a:bodyPr wrap="square" lIns="0" tIns="0" rIns="0" bIns="0" rtlCol="0" anchor="ctr"/>
          <a:lstStyle/>
          <a:p>
            <a:r>
              <a:rPr lang="en-US" sz="1400" b="1">
                <a:solidFill>
                  <a:srgbClr val="0D6B5E"/>
                </a:solidFill>
                <a:latin typeface="Calibri" pitchFamily="34" charset="0"/>
                <a:ea typeface="Calibri" pitchFamily="34" charset="-122"/>
                <a:cs typeface="Calibri" pitchFamily="34" charset="-120"/>
              </a:rPr>
              <a:t>Entry Role:</a:t>
            </a:r>
            <a:endParaRPr lang="en-US" sz="1400"/>
          </a:p>
        </p:txBody>
      </p:sp>
      <p:sp>
        <p:nvSpPr>
          <p:cNvPr id="51" name="Text 48"/>
          <p:cNvSpPr/>
          <p:nvPr/>
        </p:nvSpPr>
        <p:spPr>
          <a:xfrm>
            <a:off x="8820519" y="3798765"/>
            <a:ext cx="2011680" cy="548640"/>
          </a:xfrm>
          <a:prstGeom prst="rect">
            <a:avLst/>
          </a:prstGeom>
          <a:noFill/>
          <a:ln/>
        </p:spPr>
        <p:txBody>
          <a:bodyPr wrap="square" lIns="0" tIns="0" rIns="0" bIns="0" rtlCol="0" anchor="ctr"/>
          <a:lstStyle/>
          <a:p>
            <a:r>
              <a:rPr lang="en-US">
                <a:solidFill>
                  <a:srgbClr val="1C2B2A"/>
                </a:solidFill>
                <a:latin typeface="Calibri" pitchFamily="34" charset="0"/>
                <a:ea typeface="Calibri" pitchFamily="34" charset="-122"/>
                <a:cs typeface="Calibri" pitchFamily="34" charset="-120"/>
              </a:rPr>
              <a:t>Building data analyst</a:t>
            </a:r>
            <a:endParaRPr lang="en-US"/>
          </a:p>
        </p:txBody>
      </p:sp>
      <p:sp>
        <p:nvSpPr>
          <p:cNvPr id="7" name="Title 1">
            <a:extLst>
              <a:ext uri="{FF2B5EF4-FFF2-40B4-BE49-F238E27FC236}">
                <a16:creationId xmlns:a16="http://schemas.microsoft.com/office/drawing/2014/main" id="{AFA25D8D-DCE8-2EF0-7C58-AE51859D5BDC}"/>
              </a:ext>
            </a:extLst>
          </p:cNvPr>
          <p:cNvSpPr txBox="1">
            <a:spLocks/>
          </p:cNvSpPr>
          <p:nvPr/>
        </p:nvSpPr>
        <p:spPr>
          <a:xfrm>
            <a:off x="838200" y="205781"/>
            <a:ext cx="10515600" cy="729577"/>
          </a:xfrm>
          <a:prstGeom prst="rect">
            <a:avLst/>
          </a:prstGeom>
        </p:spPr>
        <p:txBody>
          <a:bodyPr>
            <a:normAutofit/>
          </a:bodyPr>
          <a:lstStyle>
            <a:lvl1pPr algn="l" defTabSz="914400" rtl="0" eaLnBrk="1" latinLnBrk="0" hangingPunct="1">
              <a:lnSpc>
                <a:spcPct val="90000"/>
              </a:lnSpc>
              <a:spcBef>
                <a:spcPct val="0"/>
              </a:spcBef>
              <a:buNone/>
              <a:defRPr sz="3600" kern="1200">
                <a:solidFill>
                  <a:schemeClr val="bg1"/>
                </a:solidFill>
                <a:latin typeface="+mj-lt"/>
                <a:ea typeface="Open Sans" panose="020B0606030504020204" pitchFamily="34" charset="0"/>
                <a:cs typeface="Open Sans" panose="020B0606030504020204" pitchFamily="34" charset="0"/>
              </a:defRPr>
            </a:lvl1pPr>
          </a:lstStyle>
          <a:p>
            <a:r>
              <a:rPr lang="en-US"/>
              <a:t>Four main tracks into BEM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2"/>
          <p:cNvSpPr/>
          <p:nvPr/>
        </p:nvSpPr>
        <p:spPr>
          <a:xfrm>
            <a:off x="457200" y="960120"/>
            <a:ext cx="10972800" cy="365760"/>
          </a:xfrm>
          <a:prstGeom prst="rect">
            <a:avLst/>
          </a:prstGeom>
          <a:noFill/>
          <a:ln/>
        </p:spPr>
        <p:txBody>
          <a:bodyPr wrap="square" rtlCol="0" anchor="ctr"/>
          <a:lstStyle/>
          <a:p>
            <a:pPr marL="0" indent="0">
              <a:buNone/>
            </a:pPr>
            <a:r>
              <a:rPr lang="en-US" sz="1400" i="1">
                <a:solidFill>
                  <a:srgbClr val="6B7B78"/>
                </a:solidFill>
                <a:latin typeface="Arial" pitchFamily="34" charset="0"/>
                <a:ea typeface="Arial" pitchFamily="34" charset="-122"/>
                <a:cs typeface="Arial" pitchFamily="34" charset="-120"/>
              </a:rPr>
              <a:t>What energy modelers earn - and where the career goes.</a:t>
            </a:r>
            <a:endParaRPr lang="en-US" sz="1400"/>
          </a:p>
        </p:txBody>
      </p:sp>
      <p:graphicFrame>
        <p:nvGraphicFramePr>
          <p:cNvPr id="5" name="Table 0"/>
          <p:cNvGraphicFramePr>
            <a:graphicFrameLocks noGrp="1"/>
          </p:cNvGraphicFramePr>
          <p:nvPr>
            <p:extLst>
              <p:ext uri="{D42A27DB-BD31-4B8C-83A1-F6EECF244321}">
                <p14:modId xmlns:p14="http://schemas.microsoft.com/office/powerpoint/2010/main" val="119740703"/>
              </p:ext>
            </p:extLst>
          </p:nvPr>
        </p:nvGraphicFramePr>
        <p:xfrm>
          <a:off x="457200" y="1417320"/>
          <a:ext cx="11247120" cy="2788920"/>
        </p:xfrm>
        <a:graphic>
          <a:graphicData uri="http://schemas.openxmlformats.org/drawingml/2006/table">
            <a:tbl>
              <a:tblPr/>
              <a:tblGrid>
                <a:gridCol w="1097280">
                  <a:extLst>
                    <a:ext uri="{9D8B030D-6E8A-4147-A177-3AD203B41FA5}">
                      <a16:colId xmlns:a16="http://schemas.microsoft.com/office/drawing/2014/main" val="20000"/>
                    </a:ext>
                  </a:extLst>
                </a:gridCol>
                <a:gridCol w="256032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2560320">
                  <a:extLst>
                    <a:ext uri="{9D8B030D-6E8A-4147-A177-3AD203B41FA5}">
                      <a16:colId xmlns:a16="http://schemas.microsoft.com/office/drawing/2014/main" val="20003"/>
                    </a:ext>
                  </a:extLst>
                </a:gridCol>
                <a:gridCol w="3657600">
                  <a:extLst>
                    <a:ext uri="{9D8B030D-6E8A-4147-A177-3AD203B41FA5}">
                      <a16:colId xmlns:a16="http://schemas.microsoft.com/office/drawing/2014/main" val="20004"/>
                    </a:ext>
                  </a:extLst>
                </a:gridCol>
              </a:tblGrid>
              <a:tr h="411480">
                <a:tc>
                  <a:txBody>
                    <a:bodyPr/>
                    <a:lstStyle/>
                    <a:p>
                      <a:pPr marL="0" indent="0">
                        <a:buNone/>
                      </a:pPr>
                      <a:r>
                        <a:rPr lang="en-US" sz="1300" b="1">
                          <a:solidFill>
                            <a:srgbClr val="FFFFFF"/>
                          </a:solidFill>
                          <a:latin typeface="Arial" pitchFamily="34" charset="0"/>
                          <a:ea typeface="Arial" pitchFamily="34" charset="-122"/>
                          <a:cs typeface="Arial" pitchFamily="34" charset="-120"/>
                        </a:rPr>
                        <a:t>Level</a:t>
                      </a:r>
                      <a:endParaRPr lang="en-US" sz="13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0D6B5E"/>
                    </a:solidFill>
                  </a:tcPr>
                </a:tc>
                <a:tc>
                  <a:txBody>
                    <a:bodyPr/>
                    <a:lstStyle/>
                    <a:p>
                      <a:pPr marL="0" indent="0">
                        <a:buNone/>
                      </a:pPr>
                      <a:r>
                        <a:rPr lang="en-US" sz="1300" b="1">
                          <a:solidFill>
                            <a:srgbClr val="FFFFFF"/>
                          </a:solidFill>
                          <a:latin typeface="Arial" pitchFamily="34" charset="0"/>
                          <a:ea typeface="Arial" pitchFamily="34" charset="-122"/>
                          <a:cs typeface="Arial" pitchFamily="34" charset="-120"/>
                        </a:rPr>
                        <a:t>Typical Titles</a:t>
                      </a:r>
                      <a:endParaRPr lang="en-US" sz="13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0D6B5E"/>
                    </a:solidFill>
                  </a:tcPr>
                </a:tc>
                <a:tc>
                  <a:txBody>
                    <a:bodyPr/>
                    <a:lstStyle/>
                    <a:p>
                      <a:pPr marL="0" indent="0">
                        <a:buNone/>
                      </a:pPr>
                      <a:r>
                        <a:rPr lang="en-US" sz="1300" b="1">
                          <a:solidFill>
                            <a:srgbClr val="FFFFFF"/>
                          </a:solidFill>
                          <a:latin typeface="Arial" pitchFamily="34" charset="0"/>
                          <a:ea typeface="Arial" pitchFamily="34" charset="-122"/>
                          <a:cs typeface="Arial" pitchFamily="34" charset="-120"/>
                        </a:rPr>
                        <a:t>Experience</a:t>
                      </a:r>
                      <a:endParaRPr lang="en-US" sz="13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0D6B5E"/>
                    </a:solidFill>
                  </a:tcPr>
                </a:tc>
                <a:tc>
                  <a:txBody>
                    <a:bodyPr/>
                    <a:lstStyle/>
                    <a:p>
                      <a:pPr marL="0" indent="0">
                        <a:buNone/>
                      </a:pPr>
                      <a:r>
                        <a:rPr lang="en-US" sz="1300" b="1">
                          <a:solidFill>
                            <a:srgbClr val="FFFFFF"/>
                          </a:solidFill>
                          <a:latin typeface="Arial" pitchFamily="34" charset="0"/>
                          <a:ea typeface="Arial" pitchFamily="34" charset="-122"/>
                          <a:cs typeface="Arial" pitchFamily="34" charset="-120"/>
                        </a:rPr>
                        <a:t>Salary Range</a:t>
                      </a:r>
                      <a:endParaRPr lang="en-US" sz="13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0D6B5E"/>
                    </a:solidFill>
                  </a:tcPr>
                </a:tc>
                <a:tc>
                  <a:txBody>
                    <a:bodyPr/>
                    <a:lstStyle/>
                    <a:p>
                      <a:pPr marL="0" indent="0">
                        <a:buNone/>
                      </a:pPr>
                      <a:r>
                        <a:rPr lang="en-US" sz="1300" b="1">
                          <a:solidFill>
                            <a:srgbClr val="FFFFFF"/>
                          </a:solidFill>
                          <a:latin typeface="Arial" pitchFamily="34" charset="0"/>
                          <a:ea typeface="Arial" pitchFamily="34" charset="-122"/>
                          <a:cs typeface="Arial" pitchFamily="34" charset="-120"/>
                        </a:rPr>
                        <a:t>Source Basis</a:t>
                      </a:r>
                      <a:endParaRPr lang="en-US" sz="13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0D6B5E"/>
                    </a:solidFill>
                  </a:tcPr>
                </a:tc>
                <a:extLst>
                  <a:ext uri="{0D108BD9-81ED-4DB2-BD59-A6C34878D82A}">
                    <a16:rowId xmlns:a16="http://schemas.microsoft.com/office/drawing/2014/main" val="10000"/>
                  </a:ext>
                </a:extLst>
              </a:tr>
              <a:tr h="594360">
                <a:tc>
                  <a:txBody>
                    <a:bodyPr/>
                    <a:lstStyle/>
                    <a:p>
                      <a:pPr marL="0" indent="0">
                        <a:buNone/>
                      </a:pPr>
                      <a:r>
                        <a:rPr lang="en-US" sz="1200" b="1">
                          <a:solidFill>
                            <a:srgbClr val="000000"/>
                          </a:solidFill>
                          <a:latin typeface="Arial" pitchFamily="34" charset="0"/>
                          <a:ea typeface="Arial" pitchFamily="34" charset="-122"/>
                          <a:cs typeface="Arial" pitchFamily="34" charset="-120"/>
                        </a:rPr>
                        <a:t>Entry</a:t>
                      </a:r>
                      <a:endParaRPr lang="en-US" sz="12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r>
                        <a:rPr lang="en-US" sz="1100">
                          <a:solidFill>
                            <a:srgbClr val="000000"/>
                          </a:solidFill>
                          <a:latin typeface="Arial" pitchFamily="34" charset="0"/>
                          <a:ea typeface="Arial" pitchFamily="34" charset="-122"/>
                          <a:cs typeface="Arial" pitchFamily="34" charset="-120"/>
                        </a:rPr>
                        <a:t>Energy Analyst</a:t>
                      </a:r>
                      <a:endParaRPr lang="en-US" sz="1100">
                        <a:latin typeface="Arial" charset="0"/>
                        <a:ea typeface="Arial" charset="0"/>
                        <a:cs typeface="Arial" charset="0"/>
                      </a:endParaRPr>
                    </a:p>
                    <a:p>
                      <a:pPr marL="0" indent="0">
                        <a:buNone/>
                      </a:pPr>
                      <a:r>
                        <a:rPr lang="en-US" sz="1100">
                          <a:solidFill>
                            <a:srgbClr val="000000"/>
                          </a:solidFill>
                          <a:latin typeface="Arial" pitchFamily="34" charset="0"/>
                          <a:ea typeface="Arial" pitchFamily="34" charset="-122"/>
                          <a:cs typeface="Arial" pitchFamily="34" charset="-120"/>
                        </a:rPr>
                        <a:t>Jr. Energy Modeler</a:t>
                      </a:r>
                      <a:endParaRPr lang="en-US" sz="1100">
                        <a:latin typeface="Arial" charset="0"/>
                        <a:ea typeface="Arial" charset="0"/>
                        <a:cs typeface="Arial" charset="0"/>
                      </a:endParaRPr>
                    </a:p>
                    <a:p>
                      <a:pPr marL="0" indent="0">
                        <a:buNone/>
                      </a:pPr>
                      <a:r>
                        <a:rPr lang="en-US" sz="1100">
                          <a:solidFill>
                            <a:srgbClr val="000000"/>
                          </a:solidFill>
                          <a:latin typeface="Arial" pitchFamily="34" charset="0"/>
                          <a:ea typeface="Arial" pitchFamily="34" charset="-122"/>
                          <a:cs typeface="Arial" pitchFamily="34" charset="-120"/>
                        </a:rPr>
                        <a:t>Title 24 Analyst</a:t>
                      </a:r>
                      <a:endParaRPr lang="en-US" sz="11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r>
                        <a:rPr lang="en-US" sz="1200">
                          <a:solidFill>
                            <a:srgbClr val="000000"/>
                          </a:solidFill>
                          <a:latin typeface="Arial" pitchFamily="34" charset="0"/>
                          <a:ea typeface="Arial" pitchFamily="34" charset="-122"/>
                          <a:cs typeface="Arial" pitchFamily="34" charset="-120"/>
                        </a:rPr>
                        <a:t>0 – 2 years</a:t>
                      </a:r>
                      <a:endParaRPr lang="en-US" sz="12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r>
                        <a:rPr lang="en-US" sz="1300" b="1">
                          <a:solidFill>
                            <a:srgbClr val="0D6B5E"/>
                          </a:solidFill>
                          <a:latin typeface="Arial" pitchFamily="34" charset="0"/>
                          <a:ea typeface="Arial" pitchFamily="34" charset="-122"/>
                          <a:cs typeface="Arial" pitchFamily="34" charset="-120"/>
                        </a:rPr>
                        <a:t>$55,000 – $75,000</a:t>
                      </a:r>
                      <a:endParaRPr lang="en-US" sz="13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r>
                        <a:rPr lang="en-US" sz="1000">
                          <a:solidFill>
                            <a:srgbClr val="6B7B78"/>
                          </a:solidFill>
                          <a:latin typeface="Arial" pitchFamily="34" charset="0"/>
                          <a:ea typeface="Arial" pitchFamily="34" charset="-122"/>
                          <a:cs typeface="Arial" pitchFamily="34" charset="-120"/>
                        </a:rPr>
                        <a:t>BLS 17-2199, O*NET, Glassdoor</a:t>
                      </a:r>
                      <a:endParaRPr lang="en-US" sz="10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1"/>
                  </a:ext>
                </a:extLst>
              </a:tr>
              <a:tr h="594360">
                <a:tc>
                  <a:txBody>
                    <a:bodyPr/>
                    <a:lstStyle/>
                    <a:p>
                      <a:pPr marL="0" indent="0">
                        <a:buNone/>
                      </a:pPr>
                      <a:r>
                        <a:rPr lang="en-US" sz="1200" b="1">
                          <a:solidFill>
                            <a:srgbClr val="000000"/>
                          </a:solidFill>
                          <a:latin typeface="Arial" pitchFamily="34" charset="0"/>
                          <a:ea typeface="Arial" pitchFamily="34" charset="-122"/>
                          <a:cs typeface="Arial" pitchFamily="34" charset="-120"/>
                        </a:rPr>
                        <a:t>Mid</a:t>
                      </a:r>
                      <a:endParaRPr lang="en-US" sz="12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r>
                        <a:rPr lang="en-US" sz="1100">
                          <a:solidFill>
                            <a:srgbClr val="000000"/>
                          </a:solidFill>
                          <a:latin typeface="Arial" pitchFamily="34" charset="0"/>
                          <a:ea typeface="Arial" pitchFamily="34" charset="-122"/>
                          <a:cs typeface="Arial" pitchFamily="34" charset="-120"/>
                        </a:rPr>
                        <a:t>Energy Modeler</a:t>
                      </a:r>
                      <a:endParaRPr lang="en-US" sz="1100">
                        <a:latin typeface="Arial" charset="0"/>
                        <a:ea typeface="Arial" charset="0"/>
                        <a:cs typeface="Arial" charset="0"/>
                      </a:endParaRPr>
                    </a:p>
                    <a:p>
                      <a:pPr marL="0" indent="0">
                        <a:buNone/>
                      </a:pPr>
                      <a:r>
                        <a:rPr lang="en-US" sz="1100">
                          <a:solidFill>
                            <a:srgbClr val="000000"/>
                          </a:solidFill>
                          <a:latin typeface="Arial" pitchFamily="34" charset="0"/>
                          <a:ea typeface="Arial" pitchFamily="34" charset="-122"/>
                          <a:cs typeface="Arial" pitchFamily="34" charset="-120"/>
                        </a:rPr>
                        <a:t>Sustainability Consultant</a:t>
                      </a:r>
                      <a:endParaRPr lang="en-US" sz="1100">
                        <a:latin typeface="Arial" charset="0"/>
                        <a:ea typeface="Arial" charset="0"/>
                        <a:cs typeface="Arial" charset="0"/>
                      </a:endParaRPr>
                    </a:p>
                    <a:p>
                      <a:pPr marL="0" indent="0">
                        <a:buNone/>
                      </a:pPr>
                      <a:r>
                        <a:rPr lang="en-US" sz="1100">
                          <a:solidFill>
                            <a:srgbClr val="000000"/>
                          </a:solidFill>
                          <a:latin typeface="Arial" pitchFamily="34" charset="0"/>
                          <a:ea typeface="Arial" pitchFamily="34" charset="-122"/>
                          <a:cs typeface="Arial" pitchFamily="34" charset="-120"/>
                        </a:rPr>
                        <a:t>BEM Specialist</a:t>
                      </a:r>
                      <a:endParaRPr lang="en-US" sz="11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r>
                        <a:rPr lang="en-US" sz="1200">
                          <a:solidFill>
                            <a:srgbClr val="000000"/>
                          </a:solidFill>
                          <a:latin typeface="Arial" pitchFamily="34" charset="0"/>
                          <a:ea typeface="Arial" pitchFamily="34" charset="-122"/>
                          <a:cs typeface="Arial" pitchFamily="34" charset="-120"/>
                        </a:rPr>
                        <a:t>3 – 6 years</a:t>
                      </a:r>
                      <a:endParaRPr lang="en-US" sz="12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r>
                        <a:rPr lang="en-US" sz="1300" b="1">
                          <a:solidFill>
                            <a:srgbClr val="0D6B5E"/>
                          </a:solidFill>
                          <a:latin typeface="Arial" pitchFamily="34" charset="0"/>
                          <a:ea typeface="Arial" pitchFamily="34" charset="-122"/>
                          <a:cs typeface="Arial" pitchFamily="34" charset="-120"/>
                        </a:rPr>
                        <a:t>$75,000 – $110,000</a:t>
                      </a:r>
                      <a:endParaRPr lang="en-US" sz="13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r>
                        <a:rPr lang="en-US" sz="1000">
                          <a:solidFill>
                            <a:srgbClr val="6B7B78"/>
                          </a:solidFill>
                          <a:latin typeface="Arial" pitchFamily="34" charset="0"/>
                          <a:ea typeface="Arial" pitchFamily="34" charset="-122"/>
                          <a:cs typeface="Arial" pitchFamily="34" charset="-120"/>
                        </a:rPr>
                        <a:t>BLS 17-2199, Glassdoor</a:t>
                      </a:r>
                      <a:endParaRPr lang="en-US" sz="10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2"/>
                  </a:ext>
                </a:extLst>
              </a:tr>
              <a:tr h="594360">
                <a:tc>
                  <a:txBody>
                    <a:bodyPr/>
                    <a:lstStyle/>
                    <a:p>
                      <a:pPr marL="0" indent="0">
                        <a:buNone/>
                      </a:pPr>
                      <a:r>
                        <a:rPr lang="en-US" sz="1200" b="1">
                          <a:solidFill>
                            <a:srgbClr val="000000"/>
                          </a:solidFill>
                          <a:latin typeface="Arial" pitchFamily="34" charset="0"/>
                          <a:ea typeface="Arial" pitchFamily="34" charset="-122"/>
                          <a:cs typeface="Arial" pitchFamily="34" charset="-120"/>
                        </a:rPr>
                        <a:t>Senior</a:t>
                      </a:r>
                      <a:endParaRPr lang="en-US" sz="12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r>
                        <a:rPr lang="en-US" sz="1100">
                          <a:solidFill>
                            <a:srgbClr val="000000"/>
                          </a:solidFill>
                          <a:latin typeface="Arial" pitchFamily="34" charset="0"/>
                          <a:ea typeface="Arial" pitchFamily="34" charset="-122"/>
                          <a:cs typeface="Arial" pitchFamily="34" charset="-120"/>
                        </a:rPr>
                        <a:t>Senior Energy Modeler</a:t>
                      </a:r>
                      <a:endParaRPr lang="en-US" sz="1100">
                        <a:latin typeface="Arial" charset="0"/>
                        <a:ea typeface="Arial" charset="0"/>
                        <a:cs typeface="Arial" charset="0"/>
                      </a:endParaRPr>
                    </a:p>
                    <a:p>
                      <a:pPr marL="0" indent="0">
                        <a:buNone/>
                      </a:pPr>
                      <a:r>
                        <a:rPr lang="en-US" sz="1100">
                          <a:solidFill>
                            <a:srgbClr val="000000"/>
                          </a:solidFill>
                          <a:latin typeface="Arial" pitchFamily="34" charset="0"/>
                          <a:ea typeface="Arial" pitchFamily="34" charset="-122"/>
                          <a:cs typeface="Arial" pitchFamily="34" charset="-120"/>
                        </a:rPr>
                        <a:t>Project Manager</a:t>
                      </a:r>
                      <a:endParaRPr lang="en-US" sz="1100">
                        <a:latin typeface="Arial" charset="0"/>
                        <a:ea typeface="Arial" charset="0"/>
                        <a:cs typeface="Arial" charset="0"/>
                      </a:endParaRPr>
                    </a:p>
                    <a:p>
                      <a:pPr marL="0" indent="0">
                        <a:buNone/>
                      </a:pPr>
                      <a:r>
                        <a:rPr lang="en-US" sz="1100">
                          <a:solidFill>
                            <a:srgbClr val="000000"/>
                          </a:solidFill>
                          <a:latin typeface="Arial" pitchFamily="34" charset="0"/>
                          <a:ea typeface="Arial" pitchFamily="34" charset="-122"/>
                          <a:cs typeface="Arial" pitchFamily="34" charset="-120"/>
                        </a:rPr>
                        <a:t>Associate Principal</a:t>
                      </a:r>
                      <a:endParaRPr lang="en-US" sz="11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r>
                        <a:rPr lang="en-US" sz="1200">
                          <a:solidFill>
                            <a:srgbClr val="000000"/>
                          </a:solidFill>
                          <a:latin typeface="Arial" pitchFamily="34" charset="0"/>
                          <a:ea typeface="Arial" pitchFamily="34" charset="-122"/>
                          <a:cs typeface="Arial" pitchFamily="34" charset="-120"/>
                        </a:rPr>
                        <a:t>7 – 12 years</a:t>
                      </a:r>
                      <a:endParaRPr lang="en-US" sz="12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r>
                        <a:rPr lang="en-US" sz="1300" b="1">
                          <a:solidFill>
                            <a:srgbClr val="0D6B5E"/>
                          </a:solidFill>
                          <a:latin typeface="Arial" pitchFamily="34" charset="0"/>
                          <a:ea typeface="Arial" pitchFamily="34" charset="-122"/>
                          <a:cs typeface="Arial" pitchFamily="34" charset="-120"/>
                        </a:rPr>
                        <a:t>$100,000 – $145,000</a:t>
                      </a:r>
                      <a:endParaRPr lang="en-US" sz="13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r>
                        <a:rPr lang="en-US" sz="1000">
                          <a:solidFill>
                            <a:srgbClr val="6B7B78"/>
                          </a:solidFill>
                          <a:latin typeface="Arial" pitchFamily="34" charset="0"/>
                          <a:ea typeface="Arial" pitchFamily="34" charset="-122"/>
                          <a:cs typeface="Arial" pitchFamily="34" charset="-120"/>
                        </a:rPr>
                        <a:t>BLS 17-2199, Glassdoor</a:t>
                      </a:r>
                      <a:endParaRPr lang="en-US" sz="10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3"/>
                  </a:ext>
                </a:extLst>
              </a:tr>
              <a:tr h="594360">
                <a:tc>
                  <a:txBody>
                    <a:bodyPr/>
                    <a:lstStyle/>
                    <a:p>
                      <a:pPr marL="0" indent="0">
                        <a:buNone/>
                      </a:pPr>
                      <a:r>
                        <a:rPr lang="en-US" sz="1200" b="1">
                          <a:solidFill>
                            <a:srgbClr val="000000"/>
                          </a:solidFill>
                          <a:latin typeface="Arial" pitchFamily="34" charset="0"/>
                          <a:ea typeface="Arial" pitchFamily="34" charset="-122"/>
                          <a:cs typeface="Arial" pitchFamily="34" charset="-120"/>
                        </a:rPr>
                        <a:t>Principal</a:t>
                      </a:r>
                      <a:endParaRPr lang="en-US" sz="12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r>
                        <a:rPr lang="en-US" sz="1100">
                          <a:solidFill>
                            <a:srgbClr val="000000"/>
                          </a:solidFill>
                          <a:latin typeface="Arial" pitchFamily="34" charset="0"/>
                          <a:ea typeface="Arial" pitchFamily="34" charset="-122"/>
                          <a:cs typeface="Arial" pitchFamily="34" charset="-120"/>
                        </a:rPr>
                        <a:t>Principal / Director</a:t>
                      </a:r>
                      <a:endParaRPr lang="en-US" sz="1100">
                        <a:latin typeface="Arial" charset="0"/>
                        <a:ea typeface="Arial" charset="0"/>
                        <a:cs typeface="Arial" charset="0"/>
                      </a:endParaRPr>
                    </a:p>
                    <a:p>
                      <a:pPr marL="0" indent="0">
                        <a:buNone/>
                      </a:pPr>
                      <a:r>
                        <a:rPr lang="en-US" sz="1100">
                          <a:solidFill>
                            <a:srgbClr val="000000"/>
                          </a:solidFill>
                          <a:latin typeface="Arial" pitchFamily="34" charset="0"/>
                          <a:ea typeface="Arial" pitchFamily="34" charset="-122"/>
                          <a:cs typeface="Arial" pitchFamily="34" charset="-120"/>
                        </a:rPr>
                        <a:t>Studio Lead / Owner</a:t>
                      </a:r>
                      <a:endParaRPr lang="en-US" sz="1100">
                        <a:latin typeface="Arial" charset="0"/>
                        <a:ea typeface="Arial" charset="0"/>
                        <a:cs typeface="Arial" charset="0"/>
                      </a:endParaRPr>
                    </a:p>
                    <a:p>
                      <a:pPr marL="0" indent="0">
                        <a:buNone/>
                      </a:pPr>
                      <a:r>
                        <a:rPr lang="en-US" sz="1100">
                          <a:solidFill>
                            <a:srgbClr val="000000"/>
                          </a:solidFill>
                          <a:latin typeface="Arial" pitchFamily="34" charset="0"/>
                          <a:ea typeface="Arial" pitchFamily="34" charset="-122"/>
                          <a:cs typeface="Arial" pitchFamily="34" charset="-120"/>
                        </a:rPr>
                        <a:t>VP of Sustainability</a:t>
                      </a:r>
                      <a:endParaRPr lang="en-US" sz="11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r>
                        <a:rPr lang="en-US" sz="1200">
                          <a:solidFill>
                            <a:srgbClr val="000000"/>
                          </a:solidFill>
                          <a:latin typeface="Arial" pitchFamily="34" charset="0"/>
                          <a:ea typeface="Arial" pitchFamily="34" charset="-122"/>
                          <a:cs typeface="Arial" pitchFamily="34" charset="-120"/>
                        </a:rPr>
                        <a:t>12+ years</a:t>
                      </a:r>
                      <a:endParaRPr lang="en-US" sz="12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r>
                        <a:rPr lang="en-US" sz="1300" b="1">
                          <a:solidFill>
                            <a:srgbClr val="0D6B5E"/>
                          </a:solidFill>
                          <a:latin typeface="Arial" pitchFamily="34" charset="0"/>
                          <a:ea typeface="Arial" pitchFamily="34" charset="-122"/>
                          <a:cs typeface="Arial" pitchFamily="34" charset="-120"/>
                        </a:rPr>
                        <a:t>$130,000 – $185,000+</a:t>
                      </a:r>
                      <a:endParaRPr lang="en-US" sz="13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r>
                        <a:rPr lang="en-US" sz="1000">
                          <a:solidFill>
                            <a:srgbClr val="6B7B78"/>
                          </a:solidFill>
                          <a:latin typeface="Arial" pitchFamily="34" charset="0"/>
                          <a:ea typeface="Arial" pitchFamily="34" charset="-122"/>
                          <a:cs typeface="Arial" pitchFamily="34" charset="-120"/>
                        </a:rPr>
                        <a:t>BLS 11-9041, Glassdoor</a:t>
                      </a:r>
                      <a:endParaRPr lang="en-US" sz="10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Shape 3"/>
          <p:cNvSpPr/>
          <p:nvPr/>
        </p:nvSpPr>
        <p:spPr>
          <a:xfrm>
            <a:off x="457200" y="4572000"/>
            <a:ext cx="6858000" cy="502920"/>
          </a:xfrm>
          <a:prstGeom prst="rect">
            <a:avLst/>
          </a:prstGeom>
          <a:solidFill>
            <a:srgbClr val="E8F5F2"/>
          </a:solidFill>
          <a:ln w="12700">
            <a:solidFill>
              <a:srgbClr val="0D6B5E"/>
            </a:solidFill>
            <a:prstDash val="solid"/>
          </a:ln>
        </p:spPr>
        <p:txBody>
          <a:bodyPr/>
          <a:lstStyle/>
          <a:p>
            <a:endParaRPr lang="en-US"/>
          </a:p>
        </p:txBody>
      </p:sp>
      <p:sp>
        <p:nvSpPr>
          <p:cNvPr id="7" name="Text 4"/>
          <p:cNvSpPr/>
          <p:nvPr/>
        </p:nvSpPr>
        <p:spPr>
          <a:xfrm>
            <a:off x="640080" y="4617720"/>
            <a:ext cx="6492240" cy="411480"/>
          </a:xfrm>
          <a:prstGeom prst="rect">
            <a:avLst/>
          </a:prstGeom>
          <a:noFill/>
          <a:ln/>
        </p:spPr>
        <p:txBody>
          <a:bodyPr wrap="square" rtlCol="0" anchor="ctr"/>
          <a:lstStyle/>
          <a:p>
            <a:pPr marL="0" indent="0" algn="ctr">
              <a:buNone/>
            </a:pPr>
            <a:r>
              <a:rPr lang="en-US" sz="1100" i="1">
                <a:solidFill>
                  <a:srgbClr val="1C2B2A"/>
                </a:solidFill>
                <a:latin typeface="Arial" pitchFamily="34" charset="0"/>
                <a:ea typeface="Arial" pitchFamily="34" charset="-122"/>
                <a:cs typeface="Arial" pitchFamily="34" charset="-120"/>
              </a:rPr>
              <a:t>Ranges vary by region, organization size, and specialization.</a:t>
            </a:r>
            <a:endParaRPr lang="en-US" sz="1100"/>
          </a:p>
        </p:txBody>
      </p:sp>
      <p:sp>
        <p:nvSpPr>
          <p:cNvPr id="8" name="Shape 5"/>
          <p:cNvSpPr/>
          <p:nvPr/>
        </p:nvSpPr>
        <p:spPr>
          <a:xfrm>
            <a:off x="7589520" y="4572000"/>
            <a:ext cx="4114800" cy="502920"/>
          </a:xfrm>
          <a:prstGeom prst="rect">
            <a:avLst/>
          </a:prstGeom>
          <a:solidFill>
            <a:srgbClr val="142D43"/>
          </a:solidFill>
          <a:ln/>
        </p:spPr>
        <p:txBody>
          <a:bodyPr/>
          <a:lstStyle/>
          <a:p>
            <a:endParaRPr lang="en-US"/>
          </a:p>
        </p:txBody>
      </p:sp>
      <p:sp>
        <p:nvSpPr>
          <p:cNvPr id="9" name="Text 6"/>
          <p:cNvSpPr/>
          <p:nvPr/>
        </p:nvSpPr>
        <p:spPr>
          <a:xfrm>
            <a:off x="7772400" y="4617720"/>
            <a:ext cx="3749040" cy="411480"/>
          </a:xfrm>
          <a:prstGeom prst="rect">
            <a:avLst/>
          </a:prstGeom>
          <a:noFill/>
          <a:ln/>
        </p:spPr>
        <p:txBody>
          <a:bodyPr wrap="square" rtlCol="0" anchor="ctr"/>
          <a:lstStyle/>
          <a:p>
            <a:pPr marL="0" indent="0">
              <a:buNone/>
            </a:pPr>
            <a:r>
              <a:rPr lang="en-US" sz="1100" b="1">
                <a:solidFill>
                  <a:srgbClr val="FFFFFF"/>
                </a:solidFill>
                <a:latin typeface="Arial" pitchFamily="34" charset="0"/>
                <a:ea typeface="Arial" pitchFamily="34" charset="-122"/>
                <a:cs typeface="Arial" pitchFamily="34" charset="-120"/>
              </a:rPr>
              <a:t>Career doesn’t just go up, it branches into specializations.</a:t>
            </a:r>
            <a:endParaRPr lang="en-US" sz="1100"/>
          </a:p>
        </p:txBody>
      </p:sp>
      <p:sp>
        <p:nvSpPr>
          <p:cNvPr id="10" name="Shape 7"/>
          <p:cNvSpPr/>
          <p:nvPr/>
        </p:nvSpPr>
        <p:spPr>
          <a:xfrm>
            <a:off x="457200" y="5257800"/>
            <a:ext cx="2148840" cy="640080"/>
          </a:xfrm>
          <a:prstGeom prst="rect">
            <a:avLst/>
          </a:prstGeom>
          <a:solidFill>
            <a:srgbClr val="F5F6F8"/>
          </a:solidFill>
          <a:ln w="9525">
            <a:solidFill>
              <a:srgbClr val="0D6B5E"/>
            </a:solidFill>
            <a:prstDash val="solid"/>
          </a:ln>
        </p:spPr>
        <p:txBody>
          <a:bodyPr/>
          <a:lstStyle/>
          <a:p>
            <a:endParaRPr lang="en-US"/>
          </a:p>
        </p:txBody>
      </p:sp>
      <p:sp>
        <p:nvSpPr>
          <p:cNvPr id="11" name="Text 8"/>
          <p:cNvSpPr/>
          <p:nvPr/>
        </p:nvSpPr>
        <p:spPr>
          <a:xfrm>
            <a:off x="548640" y="5285232"/>
            <a:ext cx="1965960" cy="594360"/>
          </a:xfrm>
          <a:prstGeom prst="rect">
            <a:avLst/>
          </a:prstGeom>
          <a:noFill/>
          <a:ln/>
        </p:spPr>
        <p:txBody>
          <a:bodyPr wrap="square" rtlCol="0" anchor="ctr"/>
          <a:lstStyle/>
          <a:p>
            <a:pPr marL="0" indent="0">
              <a:buNone/>
            </a:pPr>
            <a:r>
              <a:rPr lang="en-US" sz="1100" b="1">
                <a:solidFill>
                  <a:srgbClr val="142D43"/>
                </a:solidFill>
                <a:latin typeface="Arial" pitchFamily="34" charset="0"/>
                <a:ea typeface="Arial" pitchFamily="34" charset="-122"/>
                <a:cs typeface="Arial" pitchFamily="34" charset="-120"/>
              </a:rPr>
              <a:t>Code Consulting
</a:t>
            </a:r>
            <a:r>
              <a:rPr lang="en-US" sz="900">
                <a:solidFill>
                  <a:srgbClr val="6B7B78"/>
                </a:solidFill>
                <a:latin typeface="Arial" pitchFamily="34" charset="0"/>
                <a:ea typeface="Arial" pitchFamily="34" charset="-122"/>
                <a:cs typeface="Arial" pitchFamily="34" charset="-120"/>
              </a:rPr>
              <a:t>Title 24 compliance firms</a:t>
            </a:r>
            <a:endParaRPr lang="en-US" sz="1100"/>
          </a:p>
        </p:txBody>
      </p:sp>
      <p:sp>
        <p:nvSpPr>
          <p:cNvPr id="12" name="Shape 9"/>
          <p:cNvSpPr/>
          <p:nvPr/>
        </p:nvSpPr>
        <p:spPr>
          <a:xfrm>
            <a:off x="2761488" y="5257800"/>
            <a:ext cx="2148840" cy="640080"/>
          </a:xfrm>
          <a:prstGeom prst="rect">
            <a:avLst/>
          </a:prstGeom>
          <a:solidFill>
            <a:srgbClr val="F5F6F8"/>
          </a:solidFill>
          <a:ln w="9525">
            <a:solidFill>
              <a:srgbClr val="0D6B5E"/>
            </a:solidFill>
            <a:prstDash val="solid"/>
          </a:ln>
        </p:spPr>
        <p:txBody>
          <a:bodyPr/>
          <a:lstStyle/>
          <a:p>
            <a:endParaRPr lang="en-US"/>
          </a:p>
        </p:txBody>
      </p:sp>
      <p:sp>
        <p:nvSpPr>
          <p:cNvPr id="13" name="Text 10"/>
          <p:cNvSpPr/>
          <p:nvPr/>
        </p:nvSpPr>
        <p:spPr>
          <a:xfrm>
            <a:off x="2852928" y="5285232"/>
            <a:ext cx="1965960" cy="594360"/>
          </a:xfrm>
          <a:prstGeom prst="rect">
            <a:avLst/>
          </a:prstGeom>
          <a:noFill/>
          <a:ln/>
        </p:spPr>
        <p:txBody>
          <a:bodyPr wrap="square" rtlCol="0" anchor="ctr"/>
          <a:lstStyle/>
          <a:p>
            <a:pPr marL="0" indent="0">
              <a:buNone/>
            </a:pPr>
            <a:r>
              <a:rPr lang="en-US" sz="1100" b="1">
                <a:solidFill>
                  <a:srgbClr val="142D43"/>
                </a:solidFill>
                <a:latin typeface="Arial" pitchFamily="34" charset="0"/>
                <a:ea typeface="Arial" pitchFamily="34" charset="-122"/>
                <a:cs typeface="Arial" pitchFamily="34" charset="-120"/>
              </a:rPr>
              <a:t>Sustainability Director
</a:t>
            </a:r>
            <a:r>
              <a:rPr lang="en-US" sz="900">
                <a:solidFill>
                  <a:srgbClr val="6B7B78"/>
                </a:solidFill>
                <a:latin typeface="Arial" pitchFamily="34" charset="0"/>
                <a:ea typeface="Arial" pitchFamily="34" charset="-122"/>
                <a:cs typeface="Arial" pitchFamily="34" charset="-120"/>
              </a:rPr>
              <a:t>Corporate / institutional</a:t>
            </a:r>
            <a:endParaRPr lang="en-US" sz="1100"/>
          </a:p>
        </p:txBody>
      </p:sp>
      <p:sp>
        <p:nvSpPr>
          <p:cNvPr id="14" name="Shape 11"/>
          <p:cNvSpPr/>
          <p:nvPr/>
        </p:nvSpPr>
        <p:spPr>
          <a:xfrm>
            <a:off x="5065776" y="5257800"/>
            <a:ext cx="2148840" cy="640080"/>
          </a:xfrm>
          <a:prstGeom prst="rect">
            <a:avLst/>
          </a:prstGeom>
          <a:solidFill>
            <a:srgbClr val="F5F6F8"/>
          </a:solidFill>
          <a:ln w="9525">
            <a:solidFill>
              <a:srgbClr val="0D6B5E"/>
            </a:solidFill>
            <a:prstDash val="solid"/>
          </a:ln>
        </p:spPr>
        <p:txBody>
          <a:bodyPr/>
          <a:lstStyle/>
          <a:p>
            <a:endParaRPr lang="en-US"/>
          </a:p>
        </p:txBody>
      </p:sp>
      <p:sp>
        <p:nvSpPr>
          <p:cNvPr id="15" name="Text 12"/>
          <p:cNvSpPr/>
          <p:nvPr/>
        </p:nvSpPr>
        <p:spPr>
          <a:xfrm>
            <a:off x="5157216" y="5285232"/>
            <a:ext cx="1965960" cy="594360"/>
          </a:xfrm>
          <a:prstGeom prst="rect">
            <a:avLst/>
          </a:prstGeom>
          <a:noFill/>
          <a:ln/>
        </p:spPr>
        <p:txBody>
          <a:bodyPr wrap="square" rtlCol="0" anchor="ctr"/>
          <a:lstStyle/>
          <a:p>
            <a:pPr marL="0" indent="0">
              <a:buNone/>
            </a:pPr>
            <a:r>
              <a:rPr lang="en-US" sz="1100" b="1">
                <a:solidFill>
                  <a:srgbClr val="142D43"/>
                </a:solidFill>
                <a:latin typeface="Arial" pitchFamily="34" charset="0"/>
                <a:ea typeface="Arial" pitchFamily="34" charset="-122"/>
                <a:cs typeface="Arial" pitchFamily="34" charset="-120"/>
              </a:rPr>
              <a:t>Software Development
</a:t>
            </a:r>
            <a:r>
              <a:rPr lang="en-US" sz="900">
                <a:solidFill>
                  <a:srgbClr val="6B7B78"/>
                </a:solidFill>
                <a:latin typeface="Arial" pitchFamily="34" charset="0"/>
                <a:ea typeface="Arial" pitchFamily="34" charset="-122"/>
                <a:cs typeface="Arial" pitchFamily="34" charset="-120"/>
              </a:rPr>
              <a:t>BEM tool companies</a:t>
            </a:r>
            <a:endParaRPr lang="en-US" sz="1100"/>
          </a:p>
        </p:txBody>
      </p:sp>
      <p:sp>
        <p:nvSpPr>
          <p:cNvPr id="16" name="Shape 13"/>
          <p:cNvSpPr/>
          <p:nvPr/>
        </p:nvSpPr>
        <p:spPr>
          <a:xfrm>
            <a:off x="7370064" y="5257800"/>
            <a:ext cx="2148840" cy="640080"/>
          </a:xfrm>
          <a:prstGeom prst="rect">
            <a:avLst/>
          </a:prstGeom>
          <a:solidFill>
            <a:srgbClr val="F5F6F8"/>
          </a:solidFill>
          <a:ln w="9525">
            <a:solidFill>
              <a:srgbClr val="0D6B5E"/>
            </a:solidFill>
            <a:prstDash val="solid"/>
          </a:ln>
        </p:spPr>
        <p:txBody>
          <a:bodyPr/>
          <a:lstStyle/>
          <a:p>
            <a:endParaRPr lang="en-US"/>
          </a:p>
        </p:txBody>
      </p:sp>
      <p:sp>
        <p:nvSpPr>
          <p:cNvPr id="17" name="Text 14"/>
          <p:cNvSpPr/>
          <p:nvPr/>
        </p:nvSpPr>
        <p:spPr>
          <a:xfrm>
            <a:off x="7461504" y="5285232"/>
            <a:ext cx="1965960" cy="594360"/>
          </a:xfrm>
          <a:prstGeom prst="rect">
            <a:avLst/>
          </a:prstGeom>
          <a:noFill/>
          <a:ln/>
        </p:spPr>
        <p:txBody>
          <a:bodyPr wrap="square" rtlCol="0" anchor="ctr"/>
          <a:lstStyle/>
          <a:p>
            <a:pPr marL="0" indent="0">
              <a:buNone/>
            </a:pPr>
            <a:r>
              <a:rPr lang="en-US" sz="1100" b="1">
                <a:solidFill>
                  <a:srgbClr val="142D43"/>
                </a:solidFill>
                <a:latin typeface="Arial" pitchFamily="34" charset="0"/>
                <a:ea typeface="Arial" pitchFamily="34" charset="-122"/>
                <a:cs typeface="Arial" pitchFamily="34" charset="-120"/>
              </a:rPr>
              <a:t>Utility Program </a:t>
            </a:r>
            <a:r>
              <a:rPr lang="en-US" sz="1100" b="1" err="1">
                <a:solidFill>
                  <a:srgbClr val="142D43"/>
                </a:solidFill>
                <a:latin typeface="Arial" pitchFamily="34" charset="0"/>
                <a:ea typeface="Arial" pitchFamily="34" charset="-122"/>
                <a:cs typeface="Arial" pitchFamily="34" charset="-120"/>
              </a:rPr>
              <a:t>Mgmt</a:t>
            </a:r>
            <a:r>
              <a:rPr lang="en-US" sz="1100" b="1">
                <a:solidFill>
                  <a:srgbClr val="142D43"/>
                </a:solidFill>
                <a:latin typeface="Arial" pitchFamily="34" charset="0"/>
                <a:ea typeface="Arial" pitchFamily="34" charset="-122"/>
                <a:cs typeface="Arial" pitchFamily="34" charset="-120"/>
              </a:rPr>
              <a:t>
</a:t>
            </a:r>
            <a:r>
              <a:rPr lang="en-US" sz="900">
                <a:solidFill>
                  <a:srgbClr val="6B7B78"/>
                </a:solidFill>
                <a:latin typeface="Arial" pitchFamily="34" charset="0"/>
                <a:ea typeface="Arial" pitchFamily="34" charset="-122"/>
                <a:cs typeface="Arial" pitchFamily="34" charset="-120"/>
              </a:rPr>
              <a:t>IOU efficiency programs</a:t>
            </a:r>
            <a:endParaRPr lang="en-US" sz="1100"/>
          </a:p>
        </p:txBody>
      </p:sp>
      <p:sp>
        <p:nvSpPr>
          <p:cNvPr id="18" name="Shape 15"/>
          <p:cNvSpPr/>
          <p:nvPr/>
        </p:nvSpPr>
        <p:spPr>
          <a:xfrm>
            <a:off x="9674352" y="5257800"/>
            <a:ext cx="2148840" cy="640080"/>
          </a:xfrm>
          <a:prstGeom prst="rect">
            <a:avLst/>
          </a:prstGeom>
          <a:solidFill>
            <a:srgbClr val="F5F6F8"/>
          </a:solidFill>
          <a:ln w="9525">
            <a:solidFill>
              <a:srgbClr val="0D6B5E"/>
            </a:solidFill>
            <a:prstDash val="solid"/>
          </a:ln>
        </p:spPr>
        <p:txBody>
          <a:bodyPr/>
          <a:lstStyle/>
          <a:p>
            <a:endParaRPr lang="en-US"/>
          </a:p>
        </p:txBody>
      </p:sp>
      <p:sp>
        <p:nvSpPr>
          <p:cNvPr id="19" name="Text 16"/>
          <p:cNvSpPr/>
          <p:nvPr/>
        </p:nvSpPr>
        <p:spPr>
          <a:xfrm>
            <a:off x="9765792" y="5285232"/>
            <a:ext cx="1965960" cy="594360"/>
          </a:xfrm>
          <a:prstGeom prst="rect">
            <a:avLst/>
          </a:prstGeom>
          <a:noFill/>
          <a:ln/>
        </p:spPr>
        <p:txBody>
          <a:bodyPr wrap="square" rtlCol="0" anchor="ctr"/>
          <a:lstStyle/>
          <a:p>
            <a:pPr marL="0" indent="0">
              <a:buNone/>
            </a:pPr>
            <a:r>
              <a:rPr lang="en-US" sz="1100" b="1">
                <a:solidFill>
                  <a:srgbClr val="142D43"/>
                </a:solidFill>
                <a:latin typeface="Arial" pitchFamily="34" charset="0"/>
                <a:ea typeface="Arial" pitchFamily="34" charset="-122"/>
                <a:cs typeface="Arial" pitchFamily="34" charset="-120"/>
              </a:rPr>
              <a:t>Policy &amp; Research
</a:t>
            </a:r>
            <a:r>
              <a:rPr lang="en-US" sz="900">
                <a:solidFill>
                  <a:srgbClr val="6B7B78"/>
                </a:solidFill>
                <a:latin typeface="Arial" pitchFamily="34" charset="0"/>
                <a:ea typeface="Arial" pitchFamily="34" charset="-122"/>
                <a:cs typeface="Arial" pitchFamily="34" charset="-120"/>
              </a:rPr>
              <a:t>CEC, national labs, academia</a:t>
            </a:r>
            <a:endParaRPr lang="en-US" sz="1100"/>
          </a:p>
        </p:txBody>
      </p:sp>
      <p:sp>
        <p:nvSpPr>
          <p:cNvPr id="20" name="Text 17"/>
          <p:cNvSpPr/>
          <p:nvPr/>
        </p:nvSpPr>
        <p:spPr>
          <a:xfrm>
            <a:off x="457200" y="6080760"/>
            <a:ext cx="11247120" cy="640080"/>
          </a:xfrm>
          <a:prstGeom prst="rect">
            <a:avLst/>
          </a:prstGeom>
          <a:noFill/>
          <a:ln/>
        </p:spPr>
        <p:txBody>
          <a:bodyPr wrap="square" rtlCol="0" anchor="t"/>
          <a:lstStyle/>
          <a:p>
            <a:pPr marL="0" indent="0">
              <a:buNone/>
            </a:pPr>
            <a:r>
              <a:rPr lang="en-US" sz="850" b="1">
                <a:solidFill>
                  <a:srgbClr val="6B7B78"/>
                </a:solidFill>
                <a:latin typeface="Arial" pitchFamily="34" charset="0"/>
                <a:ea typeface="Arial" pitchFamily="34" charset="-122"/>
                <a:cs typeface="Arial" pitchFamily="34" charset="-120"/>
              </a:rPr>
              <a:t>Sources: </a:t>
            </a:r>
            <a:r>
              <a:rPr lang="en-US" sz="850">
                <a:solidFill>
                  <a:srgbClr val="999999"/>
                </a:solidFill>
                <a:latin typeface="Arial" pitchFamily="34" charset="0"/>
                <a:ea typeface="Arial" pitchFamily="34" charset="-122"/>
                <a:cs typeface="Arial" pitchFamily="34" charset="-120"/>
              </a:rPr>
              <a:t>O*NET 17-2199.03 — Energy Engineers, Except Wind and Solar. BLS Occupational Employment &amp; Wages, 17-2199 (Engineers, All Other) and 11-9041 (Architectural &amp; Engineering Managers), 2024 data. Glassdoor salary data for “Energy Modeler,” “Sustainability Consultant,” accessed March 2026. </a:t>
            </a:r>
            <a:r>
              <a:rPr lang="en-US" sz="850" i="1">
                <a:solidFill>
                  <a:srgbClr val="999999"/>
                </a:solidFill>
                <a:latin typeface="Arial" pitchFamily="34" charset="0"/>
                <a:ea typeface="Arial" pitchFamily="34" charset="-122"/>
                <a:cs typeface="Arial" pitchFamily="34" charset="-120"/>
              </a:rPr>
              <a:t>Figures reflect national ranges</a:t>
            </a:r>
            <a:endParaRPr lang="en-US" sz="850">
              <a:solidFill>
                <a:srgbClr val="FF0000"/>
              </a:solidFill>
            </a:endParaRPr>
          </a:p>
        </p:txBody>
      </p:sp>
      <p:sp>
        <p:nvSpPr>
          <p:cNvPr id="21" name="Title 20">
            <a:extLst>
              <a:ext uri="{FF2B5EF4-FFF2-40B4-BE49-F238E27FC236}">
                <a16:creationId xmlns:a16="http://schemas.microsoft.com/office/drawing/2014/main" id="{61747C30-22AB-66F6-FCC7-52C5CF80865D}"/>
              </a:ext>
            </a:extLst>
          </p:cNvPr>
          <p:cNvSpPr>
            <a:spLocks noGrp="1"/>
          </p:cNvSpPr>
          <p:nvPr>
            <p:ph type="title"/>
          </p:nvPr>
        </p:nvSpPr>
        <p:spPr/>
        <p:txBody>
          <a:bodyPr>
            <a:normAutofit/>
          </a:bodyPr>
          <a:lstStyle/>
          <a:p>
            <a:r>
              <a:rPr lang="en-US">
                <a:solidFill>
                  <a:srgbClr val="FFFFFF"/>
                </a:solidFill>
                <a:latin typeface="Arial" pitchFamily="34" charset="0"/>
                <a:ea typeface="Arial" pitchFamily="34" charset="-122"/>
                <a:cs typeface="Arial" pitchFamily="34" charset="-120"/>
              </a:rPr>
              <a:t>Salary Ranges &amp; Career Progression</a:t>
            </a:r>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472DE-F09D-5A70-E0F4-3915AFAEEF36}"/>
            </a:ext>
          </a:extLst>
        </p:cNvPr>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01693605-984D-5FF8-0BD1-C201F3D8E268}"/>
              </a:ext>
            </a:extLst>
          </p:cNvPr>
          <p:cNvSpPr/>
          <p:nvPr/>
        </p:nvSpPr>
        <p:spPr>
          <a:xfrm>
            <a:off x="4226421" y="4002767"/>
            <a:ext cx="3739158" cy="2066307"/>
          </a:xfrm>
          <a:prstGeom prst="roundRect">
            <a:avLst/>
          </a:prstGeom>
          <a:solidFill>
            <a:srgbClr val="1B2A4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C7918A19-D416-3D86-0C3C-84C929C61FBC}"/>
              </a:ext>
            </a:extLst>
          </p:cNvPr>
          <p:cNvSpPr>
            <a:spLocks noGrp="1"/>
          </p:cNvSpPr>
          <p:nvPr>
            <p:ph type="sldNum" sz="quarter" idx="12"/>
          </p:nvPr>
        </p:nvSpPr>
        <p:spPr/>
        <p:txBody>
          <a:bodyPr/>
          <a:lstStyle/>
          <a:p>
            <a:fld id="{7D19FC8C-636F-4B61-98CC-E41B290838A8}" type="slidenum">
              <a:rPr lang="en-US" smtClean="0"/>
              <a:pPr/>
              <a:t>59</a:t>
            </a:fld>
            <a:endParaRPr lang="en-US"/>
          </a:p>
        </p:txBody>
      </p:sp>
      <p:sp>
        <p:nvSpPr>
          <p:cNvPr id="2" name="Title 1">
            <a:extLst>
              <a:ext uri="{FF2B5EF4-FFF2-40B4-BE49-F238E27FC236}">
                <a16:creationId xmlns:a16="http://schemas.microsoft.com/office/drawing/2014/main" id="{600CB8E0-75E9-0090-0EAD-53BF4EC6F592}"/>
              </a:ext>
            </a:extLst>
          </p:cNvPr>
          <p:cNvSpPr>
            <a:spLocks noGrp="1"/>
          </p:cNvSpPr>
          <p:nvPr>
            <p:ph type="title"/>
          </p:nvPr>
        </p:nvSpPr>
        <p:spPr>
          <a:xfrm>
            <a:off x="838200" y="135444"/>
            <a:ext cx="10515600" cy="729577"/>
          </a:xfrm>
        </p:spPr>
        <p:txBody>
          <a:bodyPr/>
          <a:lstStyle/>
          <a:p>
            <a:r>
              <a:rPr lang="en-US"/>
              <a:t>What Resources Are Available</a:t>
            </a:r>
          </a:p>
        </p:txBody>
      </p:sp>
      <p:sp>
        <p:nvSpPr>
          <p:cNvPr id="6" name="Rectangle: Rounded Corners 5">
            <a:extLst>
              <a:ext uri="{FF2B5EF4-FFF2-40B4-BE49-F238E27FC236}">
                <a16:creationId xmlns:a16="http://schemas.microsoft.com/office/drawing/2014/main" id="{8576EABE-9530-AE28-CDCA-FD26D3031922}"/>
              </a:ext>
            </a:extLst>
          </p:cNvPr>
          <p:cNvSpPr/>
          <p:nvPr/>
        </p:nvSpPr>
        <p:spPr>
          <a:xfrm>
            <a:off x="281049" y="1422476"/>
            <a:ext cx="3739158" cy="2066307"/>
          </a:xfrm>
          <a:prstGeom prst="roundRect">
            <a:avLst/>
          </a:prstGeom>
          <a:solidFill>
            <a:srgbClr val="1B2A4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13E930E3-913F-5A39-5E8B-FAD6B7E0E96F}"/>
              </a:ext>
            </a:extLst>
          </p:cNvPr>
          <p:cNvSpPr/>
          <p:nvPr/>
        </p:nvSpPr>
        <p:spPr>
          <a:xfrm>
            <a:off x="281049" y="4002767"/>
            <a:ext cx="3739158" cy="2066307"/>
          </a:xfrm>
          <a:prstGeom prst="roundRect">
            <a:avLst/>
          </a:prstGeom>
          <a:solidFill>
            <a:srgbClr val="1B2A4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BA040BA8-C95C-3734-072F-641DEB35AECE}"/>
              </a:ext>
            </a:extLst>
          </p:cNvPr>
          <p:cNvSpPr/>
          <p:nvPr/>
        </p:nvSpPr>
        <p:spPr>
          <a:xfrm>
            <a:off x="4226421" y="1422476"/>
            <a:ext cx="3739158" cy="2066307"/>
          </a:xfrm>
          <a:prstGeom prst="roundRect">
            <a:avLst/>
          </a:prstGeom>
          <a:solidFill>
            <a:srgbClr val="1B2A4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C29D5D5-5795-2EDD-3349-0907B518B08D}"/>
              </a:ext>
            </a:extLst>
          </p:cNvPr>
          <p:cNvSpPr/>
          <p:nvPr/>
        </p:nvSpPr>
        <p:spPr>
          <a:xfrm>
            <a:off x="8171793" y="1422476"/>
            <a:ext cx="3739158" cy="2066307"/>
          </a:xfrm>
          <a:prstGeom prst="roundRect">
            <a:avLst/>
          </a:prstGeom>
          <a:solidFill>
            <a:srgbClr val="1B2A4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64B8918-0E81-44A6-855E-23B6DC73BCD9}"/>
              </a:ext>
            </a:extLst>
          </p:cNvPr>
          <p:cNvSpPr/>
          <p:nvPr/>
        </p:nvSpPr>
        <p:spPr>
          <a:xfrm>
            <a:off x="8171793" y="4002767"/>
            <a:ext cx="3739158" cy="2066307"/>
          </a:xfrm>
          <a:prstGeom prst="roundRect">
            <a:avLst/>
          </a:prstGeom>
          <a:solidFill>
            <a:srgbClr val="1B2A4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Energy Code Ace - Home Page">
            <a:extLst>
              <a:ext uri="{FF2B5EF4-FFF2-40B4-BE49-F238E27FC236}">
                <a16:creationId xmlns:a16="http://schemas.microsoft.com/office/drawing/2014/main" id="{1B0662D6-ED86-CCB7-8C34-A4C8C6287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723" y="1052259"/>
            <a:ext cx="1823809" cy="79610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E75805D-0161-DEE2-C318-C3076DE20E83}"/>
              </a:ext>
            </a:extLst>
          </p:cNvPr>
          <p:cNvSpPr txBox="1"/>
          <p:nvPr/>
        </p:nvSpPr>
        <p:spPr>
          <a:xfrm>
            <a:off x="312579" y="2035604"/>
            <a:ext cx="3676096" cy="1354217"/>
          </a:xfrm>
          <a:prstGeom prst="rect">
            <a:avLst/>
          </a:prstGeom>
          <a:noFill/>
        </p:spPr>
        <p:txBody>
          <a:bodyPr wrap="square">
            <a:spAutoFit/>
          </a:bodyPr>
          <a:lstStyle/>
          <a:p>
            <a:pPr algn="ctr"/>
            <a:r>
              <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 statewide program providing training, tools, and resources to simplify compliance with California’s building energy codes.</a:t>
            </a:r>
          </a:p>
          <a:p>
            <a:pPr algn="ctr"/>
            <a:r>
              <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Energy Code Ace - Home Page</a:t>
            </a:r>
            <a:endPar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4" name="Picture 4" descr="CABEC (California Association of Building Energy Consultants) | LinkedIn">
            <a:extLst>
              <a:ext uri="{FF2B5EF4-FFF2-40B4-BE49-F238E27FC236}">
                <a16:creationId xmlns:a16="http://schemas.microsoft.com/office/drawing/2014/main" id="{5DD0199D-1372-BAF2-E536-5DBC36A5C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4095" y="1052259"/>
            <a:ext cx="1823810" cy="7409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F027557-2830-FB7C-2E5A-18FBCE3277AC}"/>
              </a:ext>
            </a:extLst>
          </p:cNvPr>
          <p:cNvSpPr txBox="1"/>
          <p:nvPr/>
        </p:nvSpPr>
        <p:spPr>
          <a:xfrm>
            <a:off x="4226421" y="2035604"/>
            <a:ext cx="3676096" cy="1354217"/>
          </a:xfrm>
          <a:prstGeom prst="rect">
            <a:avLst/>
          </a:prstGeom>
          <a:noFill/>
        </p:spPr>
        <p:txBody>
          <a:bodyPr wrap="square">
            <a:spAutoFit/>
          </a:bodyPr>
          <a:lstStyle/>
          <a:p>
            <a:pPr algn="ctr"/>
            <a:r>
              <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 professional organization supporting building energy consultants through certification, training, and industry standards.</a:t>
            </a:r>
          </a:p>
          <a:p>
            <a:pPr algn="ctr"/>
            <a:r>
              <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hlinkClick r:id="rId6">
                  <a:extLst>
                    <a:ext uri="{A12FA001-AC4F-418D-AE19-62706E023703}">
                      <ahyp:hlinkClr xmlns:ahyp="http://schemas.microsoft.com/office/drawing/2018/hyperlinkcolor" val="tx"/>
                    </a:ext>
                  </a:extLst>
                </a:hlinkClick>
              </a:rPr>
              <a:t>CABEC Homepage - CABEC.org</a:t>
            </a:r>
            <a:endPar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6" name="Picture 8" descr="New 'USGBC California' Launches to Unify the California Green Building Movement | Building Enclosure">
            <a:extLst>
              <a:ext uri="{FF2B5EF4-FFF2-40B4-BE49-F238E27FC236}">
                <a16:creationId xmlns:a16="http://schemas.microsoft.com/office/drawing/2014/main" id="{239DF856-0236-5A05-3606-5D65DB8AEA0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1494" b="32414"/>
          <a:stretch>
            <a:fillRect/>
          </a:stretch>
        </p:blipFill>
        <p:spPr bwMode="auto">
          <a:xfrm>
            <a:off x="8813931" y="1007759"/>
            <a:ext cx="2539869" cy="6878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2B751B3-84A3-1DF3-9E56-825252927F2D}"/>
              </a:ext>
            </a:extLst>
          </p:cNvPr>
          <p:cNvSpPr txBox="1"/>
          <p:nvPr/>
        </p:nvSpPr>
        <p:spPr>
          <a:xfrm>
            <a:off x="8108731" y="1670068"/>
            <a:ext cx="3707628" cy="1815882"/>
          </a:xfrm>
          <a:prstGeom prst="rect">
            <a:avLst/>
          </a:prstGeom>
          <a:noFill/>
        </p:spPr>
        <p:txBody>
          <a:bodyPr wrap="square">
            <a:spAutoFit/>
          </a:bodyPr>
          <a:lstStyle/>
          <a:p>
            <a:pPr algn="ctr"/>
            <a:r>
              <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 regional network of the U.S. Green Building Council advancing sustainable building practices and green building education across California.</a:t>
            </a:r>
          </a:p>
          <a:p>
            <a:pPr algn="ctr"/>
            <a:r>
              <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hlinkClick r:id="rId8">
                  <a:extLst>
                    <a:ext uri="{A12FA001-AC4F-418D-AE19-62706E023703}">
                      <ahyp:hlinkClr xmlns:ahyp="http://schemas.microsoft.com/office/drawing/2018/hyperlinkcolor" val="tx"/>
                    </a:ext>
                  </a:extLst>
                </a:hlinkClick>
              </a:rPr>
              <a:t>Sustainability Professionals Driving Change in California</a:t>
            </a:r>
            <a:endPar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8" name="Picture 10" descr="Tri-County Regional Energy Network (3C-REN) – Sustainability Website">
            <a:extLst>
              <a:ext uri="{FF2B5EF4-FFF2-40B4-BE49-F238E27FC236}">
                <a16:creationId xmlns:a16="http://schemas.microsoft.com/office/drawing/2014/main" id="{AE1E07A1-BD62-8ECC-3745-1F326D09DE1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9115" t="9951" r="9115" b="9034"/>
          <a:stretch>
            <a:fillRect/>
          </a:stretch>
        </p:blipFill>
        <p:spPr bwMode="auto">
          <a:xfrm>
            <a:off x="801339" y="3711924"/>
            <a:ext cx="1213968" cy="74258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316F40A-7819-55E0-26CE-E2F44A9F7168}"/>
              </a:ext>
            </a:extLst>
          </p:cNvPr>
          <p:cNvSpPr txBox="1"/>
          <p:nvPr/>
        </p:nvSpPr>
        <p:spPr>
          <a:xfrm>
            <a:off x="312579" y="4454505"/>
            <a:ext cx="3676096" cy="1569660"/>
          </a:xfrm>
          <a:prstGeom prst="rect">
            <a:avLst/>
          </a:prstGeom>
          <a:noFill/>
        </p:spPr>
        <p:txBody>
          <a:bodyPr wrap="square">
            <a:spAutoFit/>
          </a:bodyPr>
          <a:lstStyle/>
          <a:p>
            <a:pPr algn="ctr"/>
            <a:r>
              <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Regional energy networks, delivering energy efficiency programs, building performance training, and decarbonization initiatives across three central California counties.</a:t>
            </a:r>
          </a:p>
          <a:p>
            <a:pPr algn="ctr"/>
            <a:r>
              <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hlinkClick r:id="rId10">
                  <a:extLst>
                    <a:ext uri="{A12FA001-AC4F-418D-AE19-62706E023703}">
                      <ahyp:hlinkClr xmlns:ahyp="http://schemas.microsoft.com/office/drawing/2018/hyperlinkcolor" val="tx"/>
                    </a:ext>
                  </a:extLst>
                </a:hlinkClick>
              </a:rPr>
              <a:t>Homepage - 3C-REN</a:t>
            </a:r>
            <a:endPar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0" name="TextBox 19">
            <a:extLst>
              <a:ext uri="{FF2B5EF4-FFF2-40B4-BE49-F238E27FC236}">
                <a16:creationId xmlns:a16="http://schemas.microsoft.com/office/drawing/2014/main" id="{0DAD8E55-D451-83EA-015A-B0C2A3E89155}"/>
              </a:ext>
            </a:extLst>
          </p:cNvPr>
          <p:cNvSpPr txBox="1"/>
          <p:nvPr/>
        </p:nvSpPr>
        <p:spPr>
          <a:xfrm>
            <a:off x="4187140" y="4703955"/>
            <a:ext cx="3815523" cy="1354217"/>
          </a:xfrm>
          <a:prstGeom prst="rect">
            <a:avLst/>
          </a:prstGeom>
          <a:noFill/>
        </p:spPr>
        <p:txBody>
          <a:bodyPr wrap="square">
            <a:spAutoFit/>
          </a:bodyPr>
          <a:lstStyle/>
          <a:p>
            <a:pPr algn="ctr"/>
            <a:r>
              <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 statewide collaborative focused on advancing building energy modeling tools, standards, and workforce development.</a:t>
            </a:r>
          </a:p>
          <a:p>
            <a:pPr algn="ctr"/>
            <a:r>
              <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hlinkClick r:id="rId11">
                  <a:extLst>
                    <a:ext uri="{A12FA001-AC4F-418D-AE19-62706E023703}">
                      <ahyp:hlinkClr xmlns:ahyp="http://schemas.microsoft.com/office/drawing/2018/hyperlinkcolor" val="tx"/>
                    </a:ext>
                  </a:extLst>
                </a:hlinkClick>
              </a:rPr>
              <a:t>Home - </a:t>
            </a:r>
            <a:r>
              <a:rPr lang="en-US" sz="1600" err="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hlinkClick r:id="rId11">
                  <a:extLst>
                    <a:ext uri="{A12FA001-AC4F-418D-AE19-62706E023703}">
                      <ahyp:hlinkClr xmlns:ahyp="http://schemas.microsoft.com/office/drawing/2018/hyperlinkcolor" val="tx"/>
                    </a:ext>
                  </a:extLst>
                </a:hlinkClick>
              </a:rPr>
              <a:t>CalBEM</a:t>
            </a:r>
            <a:endPar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3" name="TextBox 22">
            <a:extLst>
              <a:ext uri="{FF2B5EF4-FFF2-40B4-BE49-F238E27FC236}">
                <a16:creationId xmlns:a16="http://schemas.microsoft.com/office/drawing/2014/main" id="{17535FB3-76B1-89B6-47E8-92620B03F62E}"/>
              </a:ext>
            </a:extLst>
          </p:cNvPr>
          <p:cNvSpPr txBox="1"/>
          <p:nvPr/>
        </p:nvSpPr>
        <p:spPr>
          <a:xfrm>
            <a:off x="8100899" y="4454505"/>
            <a:ext cx="3880946" cy="1569660"/>
          </a:xfrm>
          <a:prstGeom prst="rect">
            <a:avLst/>
          </a:prstGeom>
          <a:noFill/>
        </p:spPr>
        <p:txBody>
          <a:bodyPr wrap="square">
            <a:spAutoFit/>
          </a:bodyPr>
          <a:lstStyle/>
          <a:p>
            <a:pPr algn="ctr"/>
            <a:r>
              <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Professional group promote the science of building simulation in order to improve the design, construction, operation, and maintenance of new and existing buildings in the United States.</a:t>
            </a:r>
          </a:p>
          <a:p>
            <a:pPr algn="ctr"/>
            <a:r>
              <a:rPr lang="en-US" sz="1600" u="sng">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https://www.ibpsa.us/</a:t>
            </a:r>
          </a:p>
        </p:txBody>
      </p:sp>
      <p:pic>
        <p:nvPicPr>
          <p:cNvPr id="1026" name="Picture 2" descr="CA IREN Homepage Logo">
            <a:extLst>
              <a:ext uri="{FF2B5EF4-FFF2-40B4-BE49-F238E27FC236}">
                <a16:creationId xmlns:a16="http://schemas.microsoft.com/office/drawing/2014/main" id="{01AED000-B2C5-CDC9-4BEF-4A9EE86486D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4804" t="-2406" r="-4804" b="-2406"/>
          <a:stretch>
            <a:fillRect/>
          </a:stretch>
        </p:blipFill>
        <p:spPr bwMode="auto">
          <a:xfrm>
            <a:off x="2150627" y="3711924"/>
            <a:ext cx="1179406" cy="742580"/>
          </a:xfrm>
          <a:prstGeom prst="rect">
            <a:avLst/>
          </a:prstGeom>
          <a:solidFill>
            <a:schemeClr val="bg1"/>
          </a:solidFill>
          <a:ln>
            <a:solidFill>
              <a:schemeClr val="tx1"/>
            </a:solidFill>
          </a:ln>
        </p:spPr>
      </p:pic>
      <p:pic>
        <p:nvPicPr>
          <p:cNvPr id="1028" name="Picture 4" descr="Home - IBPSA-USA">
            <a:extLst>
              <a:ext uri="{FF2B5EF4-FFF2-40B4-BE49-F238E27FC236}">
                <a16:creationId xmlns:a16="http://schemas.microsoft.com/office/drawing/2014/main" id="{46AF7648-1DFA-8FC8-BD11-18EB87EBE87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31350" y="3753132"/>
            <a:ext cx="1620043" cy="586211"/>
          </a:xfrm>
          <a:prstGeom prst="rect">
            <a:avLst/>
          </a:prstGeom>
          <a:solidFill>
            <a:schemeClr val="bg1"/>
          </a:solidFill>
          <a:ln>
            <a:solidFill>
              <a:schemeClr val="tx1"/>
            </a:solidFill>
          </a:ln>
        </p:spPr>
      </p:pic>
      <p:pic>
        <p:nvPicPr>
          <p:cNvPr id="3" name="Picture 2">
            <a:extLst>
              <a:ext uri="{FF2B5EF4-FFF2-40B4-BE49-F238E27FC236}">
                <a16:creationId xmlns:a16="http://schemas.microsoft.com/office/drawing/2014/main" id="{2FBE656F-F957-4330-639F-0DEE0880440B}"/>
              </a:ext>
            </a:extLst>
          </p:cNvPr>
          <p:cNvPicPr>
            <a:picLocks noChangeAspect="1"/>
          </p:cNvPicPr>
          <p:nvPr/>
        </p:nvPicPr>
        <p:blipFill>
          <a:blip r:embed="rId14"/>
          <a:stretch>
            <a:fillRect/>
          </a:stretch>
        </p:blipFill>
        <p:spPr>
          <a:xfrm>
            <a:off x="5439703" y="3576134"/>
            <a:ext cx="1213968" cy="1098679"/>
          </a:xfrm>
          <a:prstGeom prst="rect">
            <a:avLst/>
          </a:prstGeom>
        </p:spPr>
      </p:pic>
    </p:spTree>
    <p:extLst>
      <p:ext uri="{BB962C8B-B14F-4D97-AF65-F5344CB8AC3E}">
        <p14:creationId xmlns:p14="http://schemas.microsoft.com/office/powerpoint/2010/main" val="3117139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61489AE-F7E4-8087-6C70-15CEE07CF9AE}"/>
              </a:ext>
            </a:extLst>
          </p:cNvPr>
          <p:cNvSpPr/>
          <p:nvPr/>
        </p:nvSpPr>
        <p:spPr>
          <a:xfrm>
            <a:off x="1361129" y="4310737"/>
            <a:ext cx="3685521" cy="12567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009CF842-7153-6445-5B20-1A8E1D390693}"/>
              </a:ext>
            </a:extLst>
          </p:cNvPr>
          <p:cNvSpPr>
            <a:spLocks noGrp="1"/>
          </p:cNvSpPr>
          <p:nvPr>
            <p:ph type="sldNum" sz="quarter" idx="12"/>
          </p:nvPr>
        </p:nvSpPr>
        <p:spPr/>
        <p:txBody>
          <a:bodyPr/>
          <a:lstStyle/>
          <a:p>
            <a:fld id="{7D19FC8C-636F-4B61-98CC-E41B290838A8}" type="slidenum">
              <a:rPr lang="en-US" smtClean="0"/>
              <a:pPr/>
              <a:t>6</a:t>
            </a:fld>
            <a:endParaRPr lang="en-US"/>
          </a:p>
        </p:txBody>
      </p:sp>
      <p:sp>
        <p:nvSpPr>
          <p:cNvPr id="2" name="Title 1">
            <a:extLst>
              <a:ext uri="{FF2B5EF4-FFF2-40B4-BE49-F238E27FC236}">
                <a16:creationId xmlns:a16="http://schemas.microsoft.com/office/drawing/2014/main" id="{B3242C48-5AEA-6B70-A77F-726567E25A70}"/>
              </a:ext>
            </a:extLst>
          </p:cNvPr>
          <p:cNvSpPr>
            <a:spLocks noGrp="1"/>
          </p:cNvSpPr>
          <p:nvPr>
            <p:ph type="title" idx="4294967295"/>
          </p:nvPr>
        </p:nvSpPr>
        <p:spPr>
          <a:xfrm>
            <a:off x="773723" y="1454150"/>
            <a:ext cx="4851400" cy="1325563"/>
          </a:xfrm>
        </p:spPr>
        <p:txBody>
          <a:bodyPr/>
          <a:lstStyle/>
          <a:p>
            <a:pPr algn="ctr"/>
            <a:r>
              <a:rPr lang="en-US"/>
              <a:t>Acknowledgments</a:t>
            </a:r>
          </a:p>
        </p:txBody>
      </p:sp>
      <p:sp>
        <p:nvSpPr>
          <p:cNvPr id="3" name="Content Placeholder 2">
            <a:extLst>
              <a:ext uri="{FF2B5EF4-FFF2-40B4-BE49-F238E27FC236}">
                <a16:creationId xmlns:a16="http://schemas.microsoft.com/office/drawing/2014/main" id="{240DAD8B-6DF9-CDF8-E7BF-031E4E107C5C}"/>
              </a:ext>
            </a:extLst>
          </p:cNvPr>
          <p:cNvSpPr>
            <a:spLocks noGrp="1"/>
          </p:cNvSpPr>
          <p:nvPr>
            <p:ph idx="4294967295"/>
          </p:nvPr>
        </p:nvSpPr>
        <p:spPr>
          <a:xfrm>
            <a:off x="773723" y="3517900"/>
            <a:ext cx="4851400" cy="1546225"/>
          </a:xfrm>
        </p:spPr>
        <p:txBody>
          <a:bodyPr>
            <a:normAutofit/>
          </a:bodyPr>
          <a:lstStyle/>
          <a:p>
            <a:pPr marL="0" indent="0" algn="ctr">
              <a:buNone/>
            </a:pPr>
            <a:r>
              <a:rPr lang="en-US" b="1">
                <a:solidFill>
                  <a:schemeClr val="bg1"/>
                </a:solidFill>
              </a:rPr>
              <a:t>Project Facilitation Team:</a:t>
            </a:r>
          </a:p>
        </p:txBody>
      </p:sp>
      <p:pic>
        <p:nvPicPr>
          <p:cNvPr id="10" name="Picture 9">
            <a:extLst>
              <a:ext uri="{FF2B5EF4-FFF2-40B4-BE49-F238E27FC236}">
                <a16:creationId xmlns:a16="http://schemas.microsoft.com/office/drawing/2014/main" id="{6F0830DC-B970-7C74-F062-99A5BFDF0FAC}"/>
              </a:ext>
            </a:extLst>
          </p:cNvPr>
          <p:cNvPicPr>
            <a:picLocks noChangeAspect="1"/>
          </p:cNvPicPr>
          <p:nvPr/>
        </p:nvPicPr>
        <p:blipFill>
          <a:blip r:embed="rId3"/>
          <a:stretch>
            <a:fillRect/>
          </a:stretch>
        </p:blipFill>
        <p:spPr>
          <a:xfrm>
            <a:off x="6848541" y="2253266"/>
            <a:ext cx="2958574" cy="1175734"/>
          </a:xfrm>
          <a:prstGeom prst="rect">
            <a:avLst/>
          </a:prstGeom>
        </p:spPr>
      </p:pic>
      <p:grpSp>
        <p:nvGrpSpPr>
          <p:cNvPr id="15" name="Group 14">
            <a:extLst>
              <a:ext uri="{FF2B5EF4-FFF2-40B4-BE49-F238E27FC236}">
                <a16:creationId xmlns:a16="http://schemas.microsoft.com/office/drawing/2014/main" id="{534EDA57-027F-95EF-FA96-EF3B1BBCB860}"/>
              </a:ext>
            </a:extLst>
          </p:cNvPr>
          <p:cNvGrpSpPr/>
          <p:nvPr/>
        </p:nvGrpSpPr>
        <p:grpSpPr>
          <a:xfrm>
            <a:off x="1676163" y="4310738"/>
            <a:ext cx="3119529" cy="1256737"/>
            <a:chOff x="1701655" y="4310738"/>
            <a:chExt cx="3119529" cy="1256737"/>
          </a:xfrm>
        </p:grpSpPr>
        <p:pic>
          <p:nvPicPr>
            <p:cNvPr id="5" name="Picture 4">
              <a:extLst>
                <a:ext uri="{FF2B5EF4-FFF2-40B4-BE49-F238E27FC236}">
                  <a16:creationId xmlns:a16="http://schemas.microsoft.com/office/drawing/2014/main" id="{B894FD09-326E-366E-AA95-A869E9ABE188}"/>
                </a:ext>
              </a:extLst>
            </p:cNvPr>
            <p:cNvPicPr>
              <a:picLocks noChangeAspect="1"/>
            </p:cNvPicPr>
            <p:nvPr/>
          </p:nvPicPr>
          <p:blipFill>
            <a:blip r:embed="rId4"/>
            <a:stretch>
              <a:fillRect/>
            </a:stretch>
          </p:blipFill>
          <p:spPr>
            <a:xfrm>
              <a:off x="1701655" y="4310738"/>
              <a:ext cx="1256738" cy="1256737"/>
            </a:xfrm>
            <a:prstGeom prst="rect">
              <a:avLst/>
            </a:prstGeom>
          </p:spPr>
        </p:pic>
        <p:pic>
          <p:nvPicPr>
            <p:cNvPr id="14" name="Picture 13">
              <a:extLst>
                <a:ext uri="{FF2B5EF4-FFF2-40B4-BE49-F238E27FC236}">
                  <a16:creationId xmlns:a16="http://schemas.microsoft.com/office/drawing/2014/main" id="{DCF967FC-0A02-34EC-5126-146E6BDC71BA}"/>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3209350" y="4765757"/>
              <a:ext cx="1611834" cy="346695"/>
            </a:xfrm>
            <a:prstGeom prst="rect">
              <a:avLst/>
            </a:prstGeom>
          </p:spPr>
        </p:pic>
      </p:grpSp>
      <p:sp>
        <p:nvSpPr>
          <p:cNvPr id="4" name="Rectangle 1">
            <a:extLst>
              <a:ext uri="{FF2B5EF4-FFF2-40B4-BE49-F238E27FC236}">
                <a16:creationId xmlns:a16="http://schemas.microsoft.com/office/drawing/2014/main" id="{CC441076-DEED-B493-6DB7-82EE1312FE72}"/>
              </a:ext>
            </a:extLst>
          </p:cNvPr>
          <p:cNvSpPr>
            <a:spLocks noChangeArrowheads="1"/>
          </p:cNvSpPr>
          <p:nvPr/>
        </p:nvSpPr>
        <p:spPr bwMode="auto">
          <a:xfrm>
            <a:off x="6938273" y="3810234"/>
            <a:ext cx="4480004" cy="93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ptos" panose="020B0004020202020204" pitchFamily="34" charset="0"/>
              </a:rPr>
              <a:t>This presentation is a product of the Codes and Standards Compliance Improvement subprogram and the California Building Energy Modeling (</a:t>
            </a:r>
            <a:r>
              <a:rPr kumimoji="0" lang="en-US" altLang="en-US" sz="1100" b="0" i="0" u="none" strike="noStrike" cap="none" normalizeH="0" baseline="0" err="1">
                <a:ln>
                  <a:noFill/>
                </a:ln>
                <a:solidFill>
                  <a:srgbClr val="000000"/>
                </a:solidFill>
                <a:effectLst/>
                <a:latin typeface="Aptos" panose="020B0004020202020204" pitchFamily="34" charset="0"/>
              </a:rPr>
              <a:t>CalBEM</a:t>
            </a:r>
            <a:r>
              <a:rPr kumimoji="0" lang="en-US" altLang="en-US" sz="1100" b="0" i="0" u="none" strike="noStrike" cap="none" normalizeH="0" baseline="0">
                <a:ln>
                  <a:noFill/>
                </a:ln>
                <a:solidFill>
                  <a:srgbClr val="000000"/>
                </a:solidFill>
                <a:effectLst/>
                <a:latin typeface="Aptos" panose="020B0004020202020204" pitchFamily="34" charset="0"/>
              </a:rPr>
              <a:t>) initiative, both of which are funded by California utility customers and administered by Southern California Edison Company (SCE) under the auspices of the California Public Utilities Commission.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7" name="Picture 16">
            <a:extLst>
              <a:ext uri="{FF2B5EF4-FFF2-40B4-BE49-F238E27FC236}">
                <a16:creationId xmlns:a16="http://schemas.microsoft.com/office/drawing/2014/main" id="{227F2462-958C-FF6E-7FCE-3A3A8C5EF332}"/>
              </a:ext>
            </a:extLst>
          </p:cNvPr>
          <p:cNvPicPr>
            <a:picLocks noChangeAspect="1"/>
          </p:cNvPicPr>
          <p:nvPr/>
        </p:nvPicPr>
        <p:blipFill>
          <a:blip r:embed="rId6"/>
          <a:stretch>
            <a:fillRect/>
          </a:stretch>
        </p:blipFill>
        <p:spPr>
          <a:xfrm>
            <a:off x="10028091" y="2253267"/>
            <a:ext cx="1397337" cy="1264634"/>
          </a:xfrm>
          <a:prstGeom prst="rect">
            <a:avLst/>
          </a:prstGeom>
        </p:spPr>
      </p:pic>
    </p:spTree>
    <p:extLst>
      <p:ext uri="{BB962C8B-B14F-4D97-AF65-F5344CB8AC3E}">
        <p14:creationId xmlns:p14="http://schemas.microsoft.com/office/powerpoint/2010/main" val="22540518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004FEE-4ADD-11FB-B586-9C9E1C7EF737}"/>
              </a:ext>
            </a:extLst>
          </p:cNvPr>
          <p:cNvSpPr>
            <a:spLocks noGrp="1"/>
          </p:cNvSpPr>
          <p:nvPr>
            <p:ph type="sldNum" sz="quarter" idx="12"/>
          </p:nvPr>
        </p:nvSpPr>
        <p:spPr/>
        <p:txBody>
          <a:bodyPr/>
          <a:lstStyle/>
          <a:p>
            <a:fld id="{5E94BA17-8AE8-4651-9FD9-8589E5D42325}" type="slidenum">
              <a:rPr lang="en-US" smtClean="0"/>
              <a:pPr/>
              <a:t>60</a:t>
            </a:fld>
            <a:endParaRPr lang="en-US">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4" name="Title 3">
            <a:extLst>
              <a:ext uri="{FF2B5EF4-FFF2-40B4-BE49-F238E27FC236}">
                <a16:creationId xmlns:a16="http://schemas.microsoft.com/office/drawing/2014/main" id="{AAF1C332-5F44-68C4-5261-563EC67BD157}"/>
              </a:ext>
            </a:extLst>
          </p:cNvPr>
          <p:cNvSpPr>
            <a:spLocks noGrp="1"/>
          </p:cNvSpPr>
          <p:nvPr>
            <p:ph type="title"/>
          </p:nvPr>
        </p:nvSpPr>
        <p:spPr>
          <a:xfrm>
            <a:off x="838200" y="135444"/>
            <a:ext cx="10515600" cy="729577"/>
          </a:xfrm>
        </p:spPr>
        <p:txBody>
          <a:bodyPr/>
          <a:lstStyle/>
          <a:p>
            <a:r>
              <a:rPr lang="en-US"/>
              <a:t>Utility Education Centers (SCE and PG&amp;E)</a:t>
            </a:r>
          </a:p>
        </p:txBody>
      </p:sp>
      <p:pic>
        <p:nvPicPr>
          <p:cNvPr id="7" name="Picture 6">
            <a:extLst>
              <a:ext uri="{FF2B5EF4-FFF2-40B4-BE49-F238E27FC236}">
                <a16:creationId xmlns:a16="http://schemas.microsoft.com/office/drawing/2014/main" id="{51E8E009-0025-1BF6-5D69-4E3620B0AA96}"/>
              </a:ext>
            </a:extLst>
          </p:cNvPr>
          <p:cNvPicPr>
            <a:picLocks noChangeAspect="1"/>
          </p:cNvPicPr>
          <p:nvPr/>
        </p:nvPicPr>
        <p:blipFill>
          <a:blip r:embed="rId3"/>
          <a:srcRect b="25022"/>
          <a:stretch>
            <a:fillRect/>
          </a:stretch>
        </p:blipFill>
        <p:spPr>
          <a:xfrm>
            <a:off x="1589315" y="927065"/>
            <a:ext cx="4192007" cy="4193576"/>
          </a:xfrm>
          <a:prstGeom prst="rect">
            <a:avLst/>
          </a:prstGeom>
          <a:solidFill>
            <a:schemeClr val="bg1">
              <a:lumMod val="85000"/>
            </a:schemeClr>
          </a:solidFill>
          <a:ln>
            <a:solidFill>
              <a:schemeClr val="accent1"/>
            </a:solidFill>
          </a:ln>
        </p:spPr>
      </p:pic>
      <p:pic>
        <p:nvPicPr>
          <p:cNvPr id="9" name="Picture 8">
            <a:extLst>
              <a:ext uri="{FF2B5EF4-FFF2-40B4-BE49-F238E27FC236}">
                <a16:creationId xmlns:a16="http://schemas.microsoft.com/office/drawing/2014/main" id="{A7BD4E38-7FA7-3470-E55A-AA5B448BEF18}"/>
              </a:ext>
            </a:extLst>
          </p:cNvPr>
          <p:cNvPicPr>
            <a:picLocks noChangeAspect="1"/>
          </p:cNvPicPr>
          <p:nvPr/>
        </p:nvPicPr>
        <p:blipFill>
          <a:blip r:embed="rId4"/>
          <a:srcRect b="24069"/>
          <a:stretch>
            <a:fillRect/>
          </a:stretch>
        </p:blipFill>
        <p:spPr>
          <a:xfrm>
            <a:off x="6532437" y="927064"/>
            <a:ext cx="3726446" cy="4246916"/>
          </a:xfrm>
          <a:prstGeom prst="rect">
            <a:avLst/>
          </a:prstGeom>
          <a:solidFill>
            <a:schemeClr val="bg1">
              <a:lumMod val="85000"/>
            </a:schemeClr>
          </a:solidFill>
          <a:ln>
            <a:solidFill>
              <a:schemeClr val="accent1"/>
            </a:solidFill>
          </a:ln>
        </p:spPr>
      </p:pic>
      <p:sp>
        <p:nvSpPr>
          <p:cNvPr id="5" name="TextBox 4">
            <a:extLst>
              <a:ext uri="{FF2B5EF4-FFF2-40B4-BE49-F238E27FC236}">
                <a16:creationId xmlns:a16="http://schemas.microsoft.com/office/drawing/2014/main" id="{65CE28A8-B218-A3B8-D6EF-DB779869B083}"/>
              </a:ext>
            </a:extLst>
          </p:cNvPr>
          <p:cNvSpPr txBox="1"/>
          <p:nvPr/>
        </p:nvSpPr>
        <p:spPr>
          <a:xfrm>
            <a:off x="1589314" y="5202614"/>
            <a:ext cx="4192007" cy="646331"/>
          </a:xfrm>
          <a:prstGeom prst="rect">
            <a:avLst/>
          </a:prstGeom>
          <a:solidFill>
            <a:schemeClr val="bg1">
              <a:lumMod val="85000"/>
            </a:schemeClr>
          </a:solidFill>
        </p:spPr>
        <p:txBody>
          <a:bodyPr wrap="square" rtlCol="0">
            <a:spAutoFit/>
          </a:bodyP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hlinkClick r:id="rId5"/>
              </a:rPr>
              <a:t>Energy Education Class Categories &amp; Descriptions | SCE</a:t>
            </a:r>
            <a:endParaRPr lang="en-US" i="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TextBox 5">
            <a:extLst>
              <a:ext uri="{FF2B5EF4-FFF2-40B4-BE49-F238E27FC236}">
                <a16:creationId xmlns:a16="http://schemas.microsoft.com/office/drawing/2014/main" id="{B88D64A8-9C15-6532-A6FE-1C6286352CF3}"/>
              </a:ext>
            </a:extLst>
          </p:cNvPr>
          <p:cNvSpPr txBox="1"/>
          <p:nvPr/>
        </p:nvSpPr>
        <p:spPr>
          <a:xfrm>
            <a:off x="1589313" y="5955089"/>
            <a:ext cx="4192007" cy="369332"/>
          </a:xfrm>
          <a:prstGeom prst="rect">
            <a:avLst/>
          </a:prstGeom>
          <a:solidFill>
            <a:schemeClr val="bg1">
              <a:lumMod val="85000"/>
            </a:schemeClr>
          </a:solidFill>
        </p:spPr>
        <p:txBody>
          <a:bodyPr wrap="square" rtlCol="0">
            <a:spAutoFit/>
          </a:bodyP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hlinkClick r:id="rId6"/>
              </a:rPr>
              <a:t>Workforce Development | SCE</a:t>
            </a:r>
            <a:endParaRPr lang="en-US">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xtBox 1">
            <a:extLst>
              <a:ext uri="{FF2B5EF4-FFF2-40B4-BE49-F238E27FC236}">
                <a16:creationId xmlns:a16="http://schemas.microsoft.com/office/drawing/2014/main" id="{6BFBB43E-E214-0C2A-2732-C31A7BC7B98C}"/>
              </a:ext>
            </a:extLst>
          </p:cNvPr>
          <p:cNvSpPr txBox="1"/>
          <p:nvPr/>
        </p:nvSpPr>
        <p:spPr>
          <a:xfrm>
            <a:off x="6532437" y="5236023"/>
            <a:ext cx="3726446" cy="369332"/>
          </a:xfrm>
          <a:prstGeom prst="rect">
            <a:avLst/>
          </a:prstGeom>
          <a:solidFill>
            <a:schemeClr val="bg1">
              <a:lumMod val="85000"/>
            </a:schemeClr>
          </a:solidFill>
        </p:spPr>
        <p:txBody>
          <a:bodyPr wrap="square" rtlCol="0">
            <a:spAutoFit/>
          </a:bodyP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hlinkClick r:id="rId7">
                  <a:extLst>
                    <a:ext uri="{A12FA001-AC4F-418D-AE19-62706E023703}">
                      <ahyp:hlinkClr xmlns:ahyp="http://schemas.microsoft.com/office/drawing/2018/hyperlinkcolor" val="tx"/>
                    </a:ext>
                  </a:extLst>
                </a:hlinkClick>
              </a:rPr>
              <a:t>Education &amp; Tools | PG&amp;E</a:t>
            </a:r>
            <a:endParaRPr lang="en-US">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42113573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A0FC1-82B7-E138-2151-EF615C69A95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84AD06-9418-9FC4-810A-2C579DABE0A3}"/>
              </a:ext>
            </a:extLst>
          </p:cNvPr>
          <p:cNvSpPr>
            <a:spLocks noGrp="1"/>
          </p:cNvSpPr>
          <p:nvPr>
            <p:ph type="sldNum" sz="quarter" idx="12"/>
          </p:nvPr>
        </p:nvSpPr>
        <p:spPr/>
        <p:txBody>
          <a:bodyPr/>
          <a:lstStyle/>
          <a:p>
            <a:fld id="{7D19FC8C-636F-4B61-98CC-E41B290838A8}" type="slidenum">
              <a:rPr lang="en-US" smtClean="0"/>
              <a:pPr/>
              <a:t>61</a:t>
            </a:fld>
            <a:endParaRPr lang="en-US"/>
          </a:p>
        </p:txBody>
      </p:sp>
      <p:sp>
        <p:nvSpPr>
          <p:cNvPr id="2" name="Title 1">
            <a:extLst>
              <a:ext uri="{FF2B5EF4-FFF2-40B4-BE49-F238E27FC236}">
                <a16:creationId xmlns:a16="http://schemas.microsoft.com/office/drawing/2014/main" id="{32C724BD-F974-4B2F-7338-7C5678375C0D}"/>
              </a:ext>
            </a:extLst>
          </p:cNvPr>
          <p:cNvSpPr>
            <a:spLocks noGrp="1"/>
          </p:cNvSpPr>
          <p:nvPr>
            <p:ph type="title"/>
          </p:nvPr>
        </p:nvSpPr>
        <p:spPr/>
        <p:txBody>
          <a:bodyPr/>
          <a:lstStyle/>
          <a:p>
            <a:r>
              <a:rPr lang="en-US"/>
              <a:t>Job Boards</a:t>
            </a:r>
          </a:p>
        </p:txBody>
      </p:sp>
      <p:pic>
        <p:nvPicPr>
          <p:cNvPr id="7" name="Picture 6">
            <a:extLst>
              <a:ext uri="{FF2B5EF4-FFF2-40B4-BE49-F238E27FC236}">
                <a16:creationId xmlns:a16="http://schemas.microsoft.com/office/drawing/2014/main" id="{9ED4CACF-C348-7D8F-79E8-40558069E5F6}"/>
              </a:ext>
            </a:extLst>
          </p:cNvPr>
          <p:cNvPicPr>
            <a:picLocks noChangeAspect="1"/>
          </p:cNvPicPr>
          <p:nvPr/>
        </p:nvPicPr>
        <p:blipFill>
          <a:blip r:embed="rId3"/>
          <a:stretch>
            <a:fillRect/>
          </a:stretch>
        </p:blipFill>
        <p:spPr>
          <a:xfrm>
            <a:off x="501945" y="1332285"/>
            <a:ext cx="3811739" cy="4313171"/>
          </a:xfrm>
          <a:prstGeom prst="rect">
            <a:avLst/>
          </a:prstGeom>
          <a:ln>
            <a:solidFill>
              <a:schemeClr val="tx1"/>
            </a:solidFill>
          </a:ln>
        </p:spPr>
      </p:pic>
      <p:sp>
        <p:nvSpPr>
          <p:cNvPr id="9" name="TextBox 8">
            <a:extLst>
              <a:ext uri="{FF2B5EF4-FFF2-40B4-BE49-F238E27FC236}">
                <a16:creationId xmlns:a16="http://schemas.microsoft.com/office/drawing/2014/main" id="{A3DC4F06-FD89-07EA-E205-880A7511FC48}"/>
              </a:ext>
            </a:extLst>
          </p:cNvPr>
          <p:cNvSpPr txBox="1"/>
          <p:nvPr/>
        </p:nvSpPr>
        <p:spPr>
          <a:xfrm>
            <a:off x="667483" y="5735532"/>
            <a:ext cx="4227129" cy="338554"/>
          </a:xfrm>
          <a:prstGeom prst="rect">
            <a:avLst/>
          </a:prstGeom>
          <a:noFill/>
        </p:spPr>
        <p:txBody>
          <a:bodyPr wrap="square">
            <a:spAutoFit/>
          </a:bodyPr>
          <a:lstStyle/>
          <a:p>
            <a:r>
              <a:rPr lang="en-US" sz="1600">
                <a:latin typeface="Open Sans Light" panose="020B0306030504020204" pitchFamily="34" charset="0"/>
                <a:ea typeface="Open Sans Light" panose="020B0306030504020204" pitchFamily="34" charset="0"/>
                <a:cs typeface="Open Sans Light" panose="020B0306030504020204" pitchFamily="34" charset="0"/>
                <a:hlinkClick r:id="rId4"/>
              </a:rPr>
              <a:t>Green Jobs in California - USGBC-CA</a:t>
            </a:r>
            <a:endParaRPr lang="en-US" sz="160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1" name="Picture 10">
            <a:extLst>
              <a:ext uri="{FF2B5EF4-FFF2-40B4-BE49-F238E27FC236}">
                <a16:creationId xmlns:a16="http://schemas.microsoft.com/office/drawing/2014/main" id="{8C48ADB0-360F-9E39-3418-3DB09112A9E5}"/>
              </a:ext>
            </a:extLst>
          </p:cNvPr>
          <p:cNvPicPr>
            <a:picLocks noChangeAspect="1"/>
          </p:cNvPicPr>
          <p:nvPr/>
        </p:nvPicPr>
        <p:blipFill>
          <a:blip r:embed="rId5"/>
          <a:srcRect b="9804"/>
          <a:stretch>
            <a:fillRect/>
          </a:stretch>
        </p:blipFill>
        <p:spPr>
          <a:xfrm>
            <a:off x="4678649" y="1332285"/>
            <a:ext cx="3246457" cy="4313171"/>
          </a:xfrm>
          <a:prstGeom prst="rect">
            <a:avLst/>
          </a:prstGeom>
          <a:ln>
            <a:solidFill>
              <a:schemeClr val="tx1"/>
            </a:solidFill>
          </a:ln>
        </p:spPr>
      </p:pic>
      <p:sp>
        <p:nvSpPr>
          <p:cNvPr id="13" name="TextBox 12">
            <a:extLst>
              <a:ext uri="{FF2B5EF4-FFF2-40B4-BE49-F238E27FC236}">
                <a16:creationId xmlns:a16="http://schemas.microsoft.com/office/drawing/2014/main" id="{2127CA5F-9A99-7A54-0699-02493076263E}"/>
              </a:ext>
            </a:extLst>
          </p:cNvPr>
          <p:cNvSpPr txBox="1"/>
          <p:nvPr/>
        </p:nvSpPr>
        <p:spPr>
          <a:xfrm>
            <a:off x="5437503" y="5780216"/>
            <a:ext cx="2311619" cy="338554"/>
          </a:xfrm>
          <a:prstGeom prst="rect">
            <a:avLst/>
          </a:prstGeom>
          <a:noFill/>
        </p:spPr>
        <p:txBody>
          <a:bodyPr wrap="square">
            <a:spAutoFit/>
          </a:bodyPr>
          <a:lstStyle/>
          <a:p>
            <a:r>
              <a:rPr lang="en-US" sz="1600">
                <a:latin typeface="Open Sans Light" panose="020B0306030504020204" pitchFamily="34" charset="0"/>
                <a:ea typeface="Open Sans Light" panose="020B0306030504020204" pitchFamily="34" charset="0"/>
                <a:cs typeface="Open Sans Light" panose="020B0306030504020204" pitchFamily="34" charset="0"/>
                <a:hlinkClick r:id="rId6"/>
              </a:rPr>
              <a:t>Jobs - IBPSA-USA</a:t>
            </a:r>
            <a:endParaRPr lang="en-US" sz="160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5" name="Picture 14">
            <a:extLst>
              <a:ext uri="{FF2B5EF4-FFF2-40B4-BE49-F238E27FC236}">
                <a16:creationId xmlns:a16="http://schemas.microsoft.com/office/drawing/2014/main" id="{A1F04C24-D305-03CD-B522-9CB576CC4F29}"/>
              </a:ext>
            </a:extLst>
          </p:cNvPr>
          <p:cNvPicPr>
            <a:picLocks noChangeAspect="1"/>
          </p:cNvPicPr>
          <p:nvPr/>
        </p:nvPicPr>
        <p:blipFill>
          <a:blip r:embed="rId7"/>
          <a:stretch>
            <a:fillRect/>
          </a:stretch>
        </p:blipFill>
        <p:spPr>
          <a:xfrm>
            <a:off x="8290072" y="1332285"/>
            <a:ext cx="3482828" cy="4313171"/>
          </a:xfrm>
          <a:prstGeom prst="rect">
            <a:avLst/>
          </a:prstGeom>
          <a:ln>
            <a:solidFill>
              <a:schemeClr val="tx1"/>
            </a:solidFill>
          </a:ln>
        </p:spPr>
      </p:pic>
      <p:sp>
        <p:nvSpPr>
          <p:cNvPr id="17" name="TextBox 16">
            <a:extLst>
              <a:ext uri="{FF2B5EF4-FFF2-40B4-BE49-F238E27FC236}">
                <a16:creationId xmlns:a16="http://schemas.microsoft.com/office/drawing/2014/main" id="{3D5F3ADC-13DB-39FA-A781-1D2C26E30DD1}"/>
              </a:ext>
            </a:extLst>
          </p:cNvPr>
          <p:cNvSpPr txBox="1"/>
          <p:nvPr/>
        </p:nvSpPr>
        <p:spPr>
          <a:xfrm>
            <a:off x="8592206" y="5780216"/>
            <a:ext cx="4517478" cy="338554"/>
          </a:xfrm>
          <a:prstGeom prst="rect">
            <a:avLst/>
          </a:prstGeom>
          <a:noFill/>
        </p:spPr>
        <p:txBody>
          <a:bodyPr wrap="square">
            <a:spAutoFit/>
          </a:bodyPr>
          <a:lstStyle/>
          <a:p>
            <a:r>
              <a:rPr lang="en-US" sz="1600">
                <a:latin typeface="Open Sans Light" panose="020B0306030504020204" pitchFamily="34" charset="0"/>
                <a:ea typeface="Open Sans Light" panose="020B0306030504020204" pitchFamily="34" charset="0"/>
                <a:cs typeface="Open Sans Light" panose="020B0306030504020204" pitchFamily="34" charset="0"/>
                <a:hlinkClick r:id="rId8"/>
              </a:rPr>
              <a:t>Mentorship Program - CABEC.org</a:t>
            </a:r>
            <a:endParaRPr lang="en-US" sz="160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5239877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ome/claude/assets/photo_cityscape.jpg"/>
          <p:cNvPicPr>
            <a:picLocks noChangeAspect="1"/>
          </p:cNvPicPr>
          <p:nvPr/>
        </p:nvPicPr>
        <p:blipFill>
          <a:blip r:embed="rId3"/>
          <a:src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000000">
              <a:alpha val="55000"/>
            </a:srgbClr>
          </a:solidFill>
          <a:ln/>
        </p:spPr>
        <p:txBody>
          <a:bodyPr/>
          <a:lstStyle/>
          <a:p>
            <a:endParaRPr lang="en-US" sz="2400"/>
          </a:p>
        </p:txBody>
      </p:sp>
      <p:sp>
        <p:nvSpPr>
          <p:cNvPr id="4" name="Text 1"/>
          <p:cNvSpPr/>
          <p:nvPr/>
        </p:nvSpPr>
        <p:spPr>
          <a:xfrm>
            <a:off x="731520" y="1828800"/>
            <a:ext cx="1219200" cy="975360"/>
          </a:xfrm>
          <a:prstGeom prst="rect">
            <a:avLst/>
          </a:prstGeom>
          <a:noFill/>
          <a:ln/>
        </p:spPr>
        <p:txBody>
          <a:bodyPr wrap="square" lIns="0" tIns="0" rIns="0" bIns="0" rtlCol="0" anchor="ctr"/>
          <a:lstStyle/>
          <a:p>
            <a:r>
              <a:rPr lang="en-US" sz="5600" b="1">
                <a:solidFill>
                  <a:srgbClr val="D4870E"/>
                </a:solidFill>
                <a:latin typeface="Trebuchet MS" pitchFamily="34" charset="0"/>
                <a:ea typeface="Trebuchet MS" pitchFamily="34" charset="-122"/>
                <a:cs typeface="Trebuchet MS" pitchFamily="34" charset="-120"/>
              </a:rPr>
              <a:t>8)</a:t>
            </a:r>
            <a:endParaRPr lang="en-US" sz="5600"/>
          </a:p>
        </p:txBody>
      </p:sp>
      <p:sp>
        <p:nvSpPr>
          <p:cNvPr id="5" name="Text 2"/>
          <p:cNvSpPr/>
          <p:nvPr/>
        </p:nvSpPr>
        <p:spPr>
          <a:xfrm>
            <a:off x="1828800" y="1828800"/>
            <a:ext cx="9753600" cy="1097280"/>
          </a:xfrm>
          <a:prstGeom prst="rect">
            <a:avLst/>
          </a:prstGeom>
          <a:noFill/>
          <a:ln/>
        </p:spPr>
        <p:txBody>
          <a:bodyPr wrap="square" lIns="0" tIns="0" rIns="0" bIns="0" rtlCol="0" anchor="ctr"/>
          <a:lstStyle/>
          <a:p>
            <a:r>
              <a:rPr lang="en-US" sz="5600" b="1">
                <a:solidFill>
                  <a:srgbClr val="FFFFFF"/>
                </a:solidFill>
                <a:latin typeface="Trebuchet MS" pitchFamily="34" charset="0"/>
                <a:ea typeface="Trebuchet MS" pitchFamily="34" charset="-122"/>
                <a:cs typeface="Trebuchet MS" pitchFamily="34" charset="-120"/>
              </a:rPr>
              <a:t>Certifications &amp; closing</a:t>
            </a:r>
            <a:endParaRPr lang="en-US" sz="5600"/>
          </a:p>
        </p:txBody>
      </p:sp>
      <p:sp>
        <p:nvSpPr>
          <p:cNvPr id="6" name="Text 3"/>
          <p:cNvSpPr/>
          <p:nvPr/>
        </p:nvSpPr>
        <p:spPr>
          <a:xfrm>
            <a:off x="731520" y="3169920"/>
            <a:ext cx="9753600" cy="609600"/>
          </a:xfrm>
          <a:prstGeom prst="rect">
            <a:avLst/>
          </a:prstGeom>
          <a:noFill/>
          <a:ln/>
        </p:spPr>
        <p:txBody>
          <a:bodyPr wrap="square" lIns="0" tIns="0" rIns="0" bIns="0" rtlCol="0" anchor="ctr"/>
          <a:lstStyle/>
          <a:p>
            <a:r>
              <a:rPr lang="en-US" sz="2133">
                <a:solidFill>
                  <a:srgbClr val="FFFFFF"/>
                </a:solidFill>
                <a:latin typeface="Calibri" pitchFamily="34" charset="0"/>
                <a:ea typeface="Calibri" pitchFamily="34" charset="-122"/>
                <a:cs typeface="Calibri" pitchFamily="34" charset="-120"/>
              </a:rPr>
              <a:t>What to do next and how to get started.</a:t>
            </a:r>
            <a:endParaRPr lang="en-US" sz="2133"/>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A65A0-EB48-9609-5729-2609F08D8DF0}"/>
              </a:ext>
            </a:extLst>
          </p:cNvPr>
          <p:cNvSpPr>
            <a:spLocks noGrp="1"/>
          </p:cNvSpPr>
          <p:nvPr>
            <p:ph type="title"/>
          </p:nvPr>
        </p:nvSpPr>
        <p:spPr>
          <a:xfrm>
            <a:off x="838200" y="158655"/>
            <a:ext cx="10515600" cy="729577"/>
          </a:xfrm>
        </p:spPr>
        <p:txBody>
          <a:bodyPr/>
          <a:lstStyle/>
          <a:p>
            <a:r>
              <a:rPr lang="en-US"/>
              <a:t>Certifications</a:t>
            </a:r>
          </a:p>
        </p:txBody>
      </p:sp>
      <p:sp>
        <p:nvSpPr>
          <p:cNvPr id="13" name="Slide Number Placeholder 12">
            <a:extLst>
              <a:ext uri="{FF2B5EF4-FFF2-40B4-BE49-F238E27FC236}">
                <a16:creationId xmlns:a16="http://schemas.microsoft.com/office/drawing/2014/main" id="{85A1B789-FD26-2146-50EB-5FA06FA48B7C}"/>
              </a:ext>
            </a:extLst>
          </p:cNvPr>
          <p:cNvSpPr>
            <a:spLocks noGrp="1"/>
          </p:cNvSpPr>
          <p:nvPr>
            <p:ph type="sldNum" sz="quarter" idx="12"/>
          </p:nvPr>
        </p:nvSpPr>
        <p:spPr/>
        <p:txBody>
          <a:bodyPr/>
          <a:lstStyle/>
          <a:p>
            <a:fld id="{7D19FC8C-636F-4B61-98CC-E41B290838A8}" type="slidenum">
              <a:rPr lang="en-US" smtClean="0"/>
              <a:pPr/>
              <a:t>63</a:t>
            </a:fld>
            <a:endParaRPr lang="en-US"/>
          </a:p>
        </p:txBody>
      </p:sp>
      <p:sp>
        <p:nvSpPr>
          <p:cNvPr id="5" name="Rectangle: Rounded Corners 4">
            <a:extLst>
              <a:ext uri="{FF2B5EF4-FFF2-40B4-BE49-F238E27FC236}">
                <a16:creationId xmlns:a16="http://schemas.microsoft.com/office/drawing/2014/main" id="{A6C9350C-C60F-FAA2-D1E7-AF966DC2635E}"/>
              </a:ext>
            </a:extLst>
          </p:cNvPr>
          <p:cNvSpPr/>
          <p:nvPr/>
        </p:nvSpPr>
        <p:spPr>
          <a:xfrm>
            <a:off x="2117329" y="1208689"/>
            <a:ext cx="3846787" cy="2293883"/>
          </a:xfrm>
          <a:prstGeom prst="roundRect">
            <a:avLst/>
          </a:prstGeom>
          <a:solidFill>
            <a:srgbClr val="1B2A4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C66BC445-FB85-E259-6BAB-91902AAB2679}"/>
              </a:ext>
            </a:extLst>
          </p:cNvPr>
          <p:cNvSpPr/>
          <p:nvPr/>
        </p:nvSpPr>
        <p:spPr>
          <a:xfrm>
            <a:off x="6228907" y="1194944"/>
            <a:ext cx="3846787" cy="2293883"/>
          </a:xfrm>
          <a:prstGeom prst="roundRect">
            <a:avLst/>
          </a:prstGeom>
          <a:solidFill>
            <a:srgbClr val="1B2A4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66850B16-5C13-024D-B7BE-8EC6CAEAAA8D}"/>
              </a:ext>
            </a:extLst>
          </p:cNvPr>
          <p:cNvSpPr/>
          <p:nvPr/>
        </p:nvSpPr>
        <p:spPr>
          <a:xfrm>
            <a:off x="4193123" y="3861479"/>
            <a:ext cx="3846787" cy="2293883"/>
          </a:xfrm>
          <a:prstGeom prst="roundRect">
            <a:avLst/>
          </a:prstGeom>
          <a:solidFill>
            <a:srgbClr val="1B2A4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4A38788-063D-4F8A-ED1D-D0FA126851F3}"/>
              </a:ext>
            </a:extLst>
          </p:cNvPr>
          <p:cNvSpPr txBox="1"/>
          <p:nvPr/>
        </p:nvSpPr>
        <p:spPr>
          <a:xfrm>
            <a:off x="2049338" y="1735305"/>
            <a:ext cx="3982764" cy="1600438"/>
          </a:xfrm>
          <a:prstGeom prst="rect">
            <a:avLst/>
          </a:prstGeom>
          <a:noFill/>
        </p:spPr>
        <p:txBody>
          <a:bodyPr wrap="square">
            <a:spAutoFit/>
          </a:bodyPr>
          <a:lstStyle/>
          <a:p>
            <a:pPr algn="ctr"/>
            <a:r>
              <a:rPr lang="en-US"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CABEC Certified Energy Analyst (CEA) </a:t>
            </a:r>
          </a:p>
          <a:p>
            <a:pPr algn="ctr"/>
            <a:endPar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Certifies energy analysts who demonstrate expertise in the California Building Energy Efficiency Standards (Title 24, Part 6)</a:t>
            </a:r>
          </a:p>
        </p:txBody>
      </p:sp>
      <p:sp>
        <p:nvSpPr>
          <p:cNvPr id="16" name="TextBox 15">
            <a:extLst>
              <a:ext uri="{FF2B5EF4-FFF2-40B4-BE49-F238E27FC236}">
                <a16:creationId xmlns:a16="http://schemas.microsoft.com/office/drawing/2014/main" id="{5BF06417-3C80-58CA-EC85-424A2270A9E1}"/>
              </a:ext>
            </a:extLst>
          </p:cNvPr>
          <p:cNvSpPr txBox="1"/>
          <p:nvPr/>
        </p:nvSpPr>
        <p:spPr>
          <a:xfrm>
            <a:off x="6273571" y="1728582"/>
            <a:ext cx="3757457" cy="1631216"/>
          </a:xfrm>
          <a:prstGeom prst="rect">
            <a:avLst/>
          </a:prstGeom>
          <a:noFill/>
        </p:spPr>
        <p:txBody>
          <a:bodyPr wrap="square">
            <a:spAutoFit/>
          </a:bodyPr>
          <a:lstStyle/>
          <a:p>
            <a:pPr algn="ctr"/>
            <a:r>
              <a:rPr lang="en-US"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ASHRAE Building Energy Modeling Professional (BEMP)</a:t>
            </a:r>
            <a:endParaRPr lang="en-US">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endPar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Certifies proficiency in whole-building energy modeling to predict and optimize performance</a:t>
            </a:r>
          </a:p>
        </p:txBody>
      </p:sp>
      <p:sp>
        <p:nvSpPr>
          <p:cNvPr id="18" name="TextBox 17">
            <a:extLst>
              <a:ext uri="{FF2B5EF4-FFF2-40B4-BE49-F238E27FC236}">
                <a16:creationId xmlns:a16="http://schemas.microsoft.com/office/drawing/2014/main" id="{A5021AA7-946D-018B-1E79-83FDF5B5F6D8}"/>
              </a:ext>
            </a:extLst>
          </p:cNvPr>
          <p:cNvSpPr txBox="1"/>
          <p:nvPr/>
        </p:nvSpPr>
        <p:spPr>
          <a:xfrm>
            <a:off x="4193123" y="4256977"/>
            <a:ext cx="3846785" cy="1877437"/>
          </a:xfrm>
          <a:prstGeom prst="rect">
            <a:avLst/>
          </a:prstGeom>
          <a:noFill/>
        </p:spPr>
        <p:txBody>
          <a:bodyPr wrap="square">
            <a:spAutoFit/>
          </a:bodyPr>
          <a:lstStyle/>
          <a:p>
            <a:pPr algn="ctr"/>
            <a:r>
              <a:rPr lang="en-US"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Certified Passive House Consultant (CPHC)</a:t>
            </a:r>
          </a:p>
          <a:p>
            <a:pPr algn="ctr"/>
            <a:endPar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Offered by PHIUS. Demonstrates expertise in Passive House energy modeling and performance‑based building optimization.</a:t>
            </a:r>
          </a:p>
        </p:txBody>
      </p:sp>
      <p:sp>
        <p:nvSpPr>
          <p:cNvPr id="17" name="Rectangle: Rounded Corners 16">
            <a:extLst>
              <a:ext uri="{FF2B5EF4-FFF2-40B4-BE49-F238E27FC236}">
                <a16:creationId xmlns:a16="http://schemas.microsoft.com/office/drawing/2014/main" id="{980EB5BF-C63F-F2C0-6ADB-E712B5B5C300}"/>
              </a:ext>
            </a:extLst>
          </p:cNvPr>
          <p:cNvSpPr/>
          <p:nvPr/>
        </p:nvSpPr>
        <p:spPr>
          <a:xfrm>
            <a:off x="183228" y="3861165"/>
            <a:ext cx="3846787" cy="2293883"/>
          </a:xfrm>
          <a:prstGeom prst="roundRect">
            <a:avLst/>
          </a:prstGeom>
          <a:solidFill>
            <a:srgbClr val="1B2A4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7A9FB5D-8FDA-867D-1E93-E405CDAA87A6}"/>
              </a:ext>
            </a:extLst>
          </p:cNvPr>
          <p:cNvSpPr txBox="1"/>
          <p:nvPr/>
        </p:nvSpPr>
        <p:spPr>
          <a:xfrm>
            <a:off x="301479" y="4256977"/>
            <a:ext cx="3683886" cy="1631216"/>
          </a:xfrm>
          <a:prstGeom prst="rect">
            <a:avLst/>
          </a:prstGeom>
          <a:noFill/>
        </p:spPr>
        <p:txBody>
          <a:bodyPr wrap="square">
            <a:spAutoFit/>
          </a:bodyPr>
          <a:lstStyle/>
          <a:p>
            <a:pPr algn="ctr"/>
            <a:r>
              <a:rPr lang="en-US"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LEED Green Associate (GA) / Advanced Professional (AP)</a:t>
            </a:r>
          </a:p>
          <a:p>
            <a:pPr algn="ctr"/>
            <a:endPar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Denotes proficiency in today’s sustainable design, construction and operations standards</a:t>
            </a:r>
          </a:p>
        </p:txBody>
      </p:sp>
      <p:pic>
        <p:nvPicPr>
          <p:cNvPr id="23" name="Picture 22">
            <a:extLst>
              <a:ext uri="{FF2B5EF4-FFF2-40B4-BE49-F238E27FC236}">
                <a16:creationId xmlns:a16="http://schemas.microsoft.com/office/drawing/2014/main" id="{D55268DB-5044-C269-8A42-DAC8CBEC6CA5}"/>
              </a:ext>
            </a:extLst>
          </p:cNvPr>
          <p:cNvPicPr>
            <a:picLocks noChangeAspect="1"/>
          </p:cNvPicPr>
          <p:nvPr/>
        </p:nvPicPr>
        <p:blipFill>
          <a:blip r:embed="rId3"/>
          <a:srcRect l="12580" t="17816" r="54547" b="33448"/>
          <a:stretch>
            <a:fillRect/>
          </a:stretch>
        </p:blipFill>
        <p:spPr>
          <a:xfrm>
            <a:off x="5688018" y="3588358"/>
            <a:ext cx="693889" cy="685802"/>
          </a:xfrm>
          <a:prstGeom prst="rect">
            <a:avLst/>
          </a:prstGeom>
          <a:ln>
            <a:solidFill>
              <a:schemeClr val="tx1"/>
            </a:solidFill>
          </a:ln>
        </p:spPr>
      </p:pic>
      <p:pic>
        <p:nvPicPr>
          <p:cNvPr id="26" name="Picture 25">
            <a:extLst>
              <a:ext uri="{FF2B5EF4-FFF2-40B4-BE49-F238E27FC236}">
                <a16:creationId xmlns:a16="http://schemas.microsoft.com/office/drawing/2014/main" id="{E9EE77C4-8EBE-6A15-C126-C83E023A93A8}"/>
              </a:ext>
            </a:extLst>
          </p:cNvPr>
          <p:cNvPicPr>
            <a:picLocks noChangeAspect="1"/>
          </p:cNvPicPr>
          <p:nvPr/>
        </p:nvPicPr>
        <p:blipFill>
          <a:blip r:embed="rId3"/>
          <a:srcRect l="54061" t="17624" r="13624" b="30460"/>
          <a:stretch>
            <a:fillRect/>
          </a:stretch>
        </p:blipFill>
        <p:spPr>
          <a:xfrm>
            <a:off x="3665794" y="919669"/>
            <a:ext cx="640319" cy="685802"/>
          </a:xfrm>
          <a:prstGeom prst="rect">
            <a:avLst/>
          </a:prstGeom>
          <a:ln>
            <a:solidFill>
              <a:schemeClr val="tx1"/>
            </a:solidFill>
          </a:ln>
        </p:spPr>
      </p:pic>
      <p:pic>
        <p:nvPicPr>
          <p:cNvPr id="28" name="Picture 27">
            <a:extLst>
              <a:ext uri="{FF2B5EF4-FFF2-40B4-BE49-F238E27FC236}">
                <a16:creationId xmlns:a16="http://schemas.microsoft.com/office/drawing/2014/main" id="{5E0A180C-09EB-1FDC-227C-EEC17E69A28D}"/>
              </a:ext>
            </a:extLst>
          </p:cNvPr>
          <p:cNvPicPr>
            <a:picLocks noChangeAspect="1"/>
          </p:cNvPicPr>
          <p:nvPr/>
        </p:nvPicPr>
        <p:blipFill>
          <a:blip r:embed="rId3"/>
          <a:srcRect l="54061" t="17624" r="13624" b="30460"/>
          <a:stretch>
            <a:fillRect/>
          </a:stretch>
        </p:blipFill>
        <p:spPr>
          <a:xfrm>
            <a:off x="7696237" y="919669"/>
            <a:ext cx="640319" cy="685802"/>
          </a:xfrm>
          <a:prstGeom prst="rect">
            <a:avLst/>
          </a:prstGeom>
          <a:ln>
            <a:solidFill>
              <a:schemeClr val="tx1"/>
            </a:solidFill>
          </a:ln>
        </p:spPr>
      </p:pic>
      <p:pic>
        <p:nvPicPr>
          <p:cNvPr id="29" name="Picture 28">
            <a:extLst>
              <a:ext uri="{FF2B5EF4-FFF2-40B4-BE49-F238E27FC236}">
                <a16:creationId xmlns:a16="http://schemas.microsoft.com/office/drawing/2014/main" id="{7E86ADE0-16FE-1BD2-37DD-C6254A580B0D}"/>
              </a:ext>
            </a:extLst>
          </p:cNvPr>
          <p:cNvPicPr>
            <a:picLocks noChangeAspect="1"/>
          </p:cNvPicPr>
          <p:nvPr/>
        </p:nvPicPr>
        <p:blipFill>
          <a:blip r:embed="rId3"/>
          <a:srcRect l="54061" t="17624" r="13624" b="30460"/>
          <a:stretch>
            <a:fillRect/>
          </a:stretch>
        </p:blipFill>
        <p:spPr>
          <a:xfrm>
            <a:off x="1823261" y="3528847"/>
            <a:ext cx="640319" cy="685802"/>
          </a:xfrm>
          <a:prstGeom prst="rect">
            <a:avLst/>
          </a:prstGeom>
          <a:ln>
            <a:solidFill>
              <a:schemeClr val="tx1"/>
            </a:solidFill>
          </a:ln>
        </p:spPr>
      </p:pic>
      <p:grpSp>
        <p:nvGrpSpPr>
          <p:cNvPr id="11" name="Group 10">
            <a:extLst>
              <a:ext uri="{FF2B5EF4-FFF2-40B4-BE49-F238E27FC236}">
                <a16:creationId xmlns:a16="http://schemas.microsoft.com/office/drawing/2014/main" id="{2F5B5FB8-BCCC-240D-326A-8472C600FF96}"/>
              </a:ext>
            </a:extLst>
          </p:cNvPr>
          <p:cNvGrpSpPr/>
          <p:nvPr/>
        </p:nvGrpSpPr>
        <p:grpSpPr>
          <a:xfrm>
            <a:off x="8203016" y="3528847"/>
            <a:ext cx="3846787" cy="2605567"/>
            <a:chOff x="6312456" y="917962"/>
            <a:chExt cx="3846787" cy="2605567"/>
          </a:xfrm>
        </p:grpSpPr>
        <p:sp>
          <p:nvSpPr>
            <p:cNvPr id="6" name="Rectangle: Rounded Corners 5">
              <a:extLst>
                <a:ext uri="{FF2B5EF4-FFF2-40B4-BE49-F238E27FC236}">
                  <a16:creationId xmlns:a16="http://schemas.microsoft.com/office/drawing/2014/main" id="{B2CA3E44-3A22-270B-5E9A-0D821B1B6059}"/>
                </a:ext>
              </a:extLst>
            </p:cNvPr>
            <p:cNvSpPr/>
            <p:nvPr/>
          </p:nvSpPr>
          <p:spPr>
            <a:xfrm>
              <a:off x="6312456" y="1208688"/>
              <a:ext cx="3846787" cy="2293883"/>
            </a:xfrm>
            <a:prstGeom prst="roundRect">
              <a:avLst/>
            </a:prstGeom>
            <a:solidFill>
              <a:srgbClr val="1B2A4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242D606-40AA-CC95-7112-5356AAFB9C1F}"/>
                </a:ext>
              </a:extLst>
            </p:cNvPr>
            <p:cNvSpPr txBox="1"/>
            <p:nvPr/>
          </p:nvSpPr>
          <p:spPr>
            <a:xfrm>
              <a:off x="6348899" y="1646092"/>
              <a:ext cx="3810344" cy="1877437"/>
            </a:xfrm>
            <a:prstGeom prst="rect">
              <a:avLst/>
            </a:prstGeom>
            <a:noFill/>
          </p:spPr>
          <p:txBody>
            <a:bodyPr wrap="square">
              <a:spAutoFit/>
            </a:bodyPr>
            <a:lstStyle/>
            <a:p>
              <a:pPr algn="ctr"/>
              <a:r>
                <a:rPr lang="en-US"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AEE Certified Energy Manager (CEM)</a:t>
              </a:r>
              <a:endParaRPr lang="en-US">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endPar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Offered by the Association of Energy Engineers. Recognizes expertise in optimization of energy performance of facilities, buildings, or industrial plants.</a:t>
              </a:r>
            </a:p>
          </p:txBody>
        </p:sp>
        <p:pic>
          <p:nvPicPr>
            <p:cNvPr id="3" name="Picture 2">
              <a:extLst>
                <a:ext uri="{FF2B5EF4-FFF2-40B4-BE49-F238E27FC236}">
                  <a16:creationId xmlns:a16="http://schemas.microsoft.com/office/drawing/2014/main" id="{E54C815B-330A-211E-6D4A-B4D6D101B34B}"/>
                </a:ext>
              </a:extLst>
            </p:cNvPr>
            <p:cNvPicPr>
              <a:picLocks noChangeAspect="1"/>
            </p:cNvPicPr>
            <p:nvPr/>
          </p:nvPicPr>
          <p:blipFill>
            <a:blip r:embed="rId3"/>
            <a:srcRect l="54061" t="17624" r="13624" b="30460"/>
            <a:stretch>
              <a:fillRect/>
            </a:stretch>
          </p:blipFill>
          <p:spPr>
            <a:xfrm>
              <a:off x="7915688" y="917962"/>
              <a:ext cx="640319" cy="685802"/>
            </a:xfrm>
            <a:prstGeom prst="rect">
              <a:avLst/>
            </a:prstGeom>
            <a:ln>
              <a:solidFill>
                <a:schemeClr val="tx1"/>
              </a:solidFill>
            </a:ln>
          </p:spPr>
        </p:pic>
      </p:grpSp>
    </p:spTree>
    <p:extLst>
      <p:ext uri="{BB962C8B-B14F-4D97-AF65-F5344CB8AC3E}">
        <p14:creationId xmlns:p14="http://schemas.microsoft.com/office/powerpoint/2010/main" val="28752084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B936CC0-9489-8AD5-B6DA-1F64B836FBC9}"/>
              </a:ext>
            </a:extLst>
          </p:cNvPr>
          <p:cNvSpPr>
            <a:spLocks noGrp="1"/>
          </p:cNvSpPr>
          <p:nvPr>
            <p:ph type="sldNum" sz="quarter" idx="12"/>
          </p:nvPr>
        </p:nvSpPr>
        <p:spPr/>
        <p:txBody>
          <a:bodyPr/>
          <a:lstStyle/>
          <a:p>
            <a:fld id="{5E94BA17-8AE8-4651-9FD9-8589E5D42325}" type="slidenum">
              <a:rPr lang="en-US" smtClean="0"/>
              <a:pPr/>
              <a:t>64</a:t>
            </a:fld>
            <a:endParaRPr lang="en-US">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4" name="Title 3">
            <a:extLst>
              <a:ext uri="{FF2B5EF4-FFF2-40B4-BE49-F238E27FC236}">
                <a16:creationId xmlns:a16="http://schemas.microsoft.com/office/drawing/2014/main" id="{2723D6A2-1134-8B94-5551-7CCEE668B963}"/>
              </a:ext>
            </a:extLst>
          </p:cNvPr>
          <p:cNvSpPr>
            <a:spLocks noGrp="1"/>
          </p:cNvSpPr>
          <p:nvPr>
            <p:ph type="title"/>
          </p:nvPr>
        </p:nvSpPr>
        <p:spPr>
          <a:xfrm>
            <a:off x="885491" y="17960"/>
            <a:ext cx="10515600" cy="984097"/>
          </a:xfrm>
        </p:spPr>
        <p:txBody>
          <a:bodyPr>
            <a:normAutofit/>
          </a:bodyPr>
          <a:lstStyle/>
          <a:p>
            <a:r>
              <a:rPr lang="en-US"/>
              <a:t>Software Specific Training Certificates</a:t>
            </a:r>
          </a:p>
        </p:txBody>
      </p:sp>
      <p:sp>
        <p:nvSpPr>
          <p:cNvPr id="5" name="Rectangle: Rounded Corners 4">
            <a:extLst>
              <a:ext uri="{FF2B5EF4-FFF2-40B4-BE49-F238E27FC236}">
                <a16:creationId xmlns:a16="http://schemas.microsoft.com/office/drawing/2014/main" id="{959D4A2D-D4DB-4540-25AA-250CC63AD811}"/>
              </a:ext>
            </a:extLst>
          </p:cNvPr>
          <p:cNvSpPr/>
          <p:nvPr/>
        </p:nvSpPr>
        <p:spPr>
          <a:xfrm>
            <a:off x="220711" y="1525608"/>
            <a:ext cx="3846787" cy="2293883"/>
          </a:xfrm>
          <a:prstGeom prst="roundRect">
            <a:avLst/>
          </a:prstGeom>
          <a:solidFill>
            <a:srgbClr val="1B2A4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B6F0F468-EFF5-D69C-F1EC-9AB0C3F3E563}"/>
              </a:ext>
            </a:extLst>
          </p:cNvPr>
          <p:cNvSpPr/>
          <p:nvPr/>
        </p:nvSpPr>
        <p:spPr>
          <a:xfrm>
            <a:off x="4219898" y="1512470"/>
            <a:ext cx="3846787" cy="2293883"/>
          </a:xfrm>
          <a:prstGeom prst="roundRect">
            <a:avLst/>
          </a:prstGeom>
          <a:solidFill>
            <a:srgbClr val="1B2A4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5F588BE5-98AB-79E8-6A4F-AF1674062696}"/>
              </a:ext>
            </a:extLst>
          </p:cNvPr>
          <p:cNvSpPr/>
          <p:nvPr/>
        </p:nvSpPr>
        <p:spPr>
          <a:xfrm>
            <a:off x="8219083" y="1512469"/>
            <a:ext cx="3846787" cy="2293883"/>
          </a:xfrm>
          <a:prstGeom prst="roundRect">
            <a:avLst/>
          </a:prstGeom>
          <a:solidFill>
            <a:srgbClr val="1B2A4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3E38A48B-418D-881C-F0D8-615FA2E77AF6}"/>
              </a:ext>
            </a:extLst>
          </p:cNvPr>
          <p:cNvSpPr/>
          <p:nvPr/>
        </p:nvSpPr>
        <p:spPr>
          <a:xfrm>
            <a:off x="2238705" y="4062467"/>
            <a:ext cx="3846787" cy="2293883"/>
          </a:xfrm>
          <a:prstGeom prst="roundRect">
            <a:avLst/>
          </a:prstGeom>
          <a:solidFill>
            <a:srgbClr val="1B2A4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EBA27810-CD40-A21D-17E6-8DAA509D95E9}"/>
              </a:ext>
            </a:extLst>
          </p:cNvPr>
          <p:cNvSpPr/>
          <p:nvPr/>
        </p:nvSpPr>
        <p:spPr>
          <a:xfrm>
            <a:off x="6237892" y="4049329"/>
            <a:ext cx="3846787" cy="2293883"/>
          </a:xfrm>
          <a:prstGeom prst="roundRect">
            <a:avLst/>
          </a:prstGeom>
          <a:solidFill>
            <a:srgbClr val="1B2A4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BDAC855-CFD2-9BEF-C0D7-57E1D9ED8F6A}"/>
              </a:ext>
            </a:extLst>
          </p:cNvPr>
          <p:cNvSpPr txBox="1"/>
          <p:nvPr/>
        </p:nvSpPr>
        <p:spPr>
          <a:xfrm>
            <a:off x="220711" y="1944968"/>
            <a:ext cx="3846787" cy="1877437"/>
          </a:xfrm>
          <a:prstGeom prst="rect">
            <a:avLst/>
          </a:prstGeom>
          <a:noFill/>
        </p:spPr>
        <p:txBody>
          <a:bodyPr wrap="square">
            <a:spAutoFit/>
          </a:bodyPr>
          <a:lstStyle/>
          <a:p>
            <a:pPr algn="ctr"/>
            <a:r>
              <a:rPr lang="en-US"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IES VE – Training &amp; Badges</a:t>
            </a:r>
          </a:p>
          <a:p>
            <a:endParaRPr lang="en-US">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Offers official software training and workshops (live and on-demand). Many sessions provide certificates of attendance or continuing education credits  </a:t>
            </a:r>
          </a:p>
        </p:txBody>
      </p:sp>
      <p:sp>
        <p:nvSpPr>
          <p:cNvPr id="12" name="TextBox 11">
            <a:extLst>
              <a:ext uri="{FF2B5EF4-FFF2-40B4-BE49-F238E27FC236}">
                <a16:creationId xmlns:a16="http://schemas.microsoft.com/office/drawing/2014/main" id="{16775207-298C-C1E4-B0FD-3DD0F45A562D}"/>
              </a:ext>
            </a:extLst>
          </p:cNvPr>
          <p:cNvSpPr txBox="1"/>
          <p:nvPr/>
        </p:nvSpPr>
        <p:spPr>
          <a:xfrm>
            <a:off x="4298893" y="1862982"/>
            <a:ext cx="3573197" cy="1846659"/>
          </a:xfrm>
          <a:prstGeom prst="rect">
            <a:avLst/>
          </a:prstGeom>
          <a:noFill/>
        </p:spPr>
        <p:txBody>
          <a:bodyPr wrap="square">
            <a:spAutoFit/>
          </a:bodyPr>
          <a:lstStyle/>
          <a:p>
            <a:pPr algn="ctr"/>
            <a:r>
              <a:rPr lang="en-US"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Big Ladder / EnergyPlus Training</a:t>
            </a:r>
          </a:p>
          <a:p>
            <a:pPr algn="ctr"/>
            <a:endParaRPr lang="en-US" sz="16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Big Ladder Software provides hands-on workshops for tools such as EnergyPlus, </a:t>
            </a:r>
            <a:r>
              <a:rPr lang="en-US" sz="1600" err="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OpenStudio</a:t>
            </a:r>
            <a:r>
              <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600" err="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Modelkit</a:t>
            </a:r>
            <a:r>
              <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and </a:t>
            </a:r>
            <a:r>
              <a:rPr lang="en-US" sz="1600" err="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DesignBuilder</a:t>
            </a:r>
            <a:r>
              <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typically ~2-day in-person or webinar workshops.</a:t>
            </a:r>
          </a:p>
        </p:txBody>
      </p:sp>
      <p:sp>
        <p:nvSpPr>
          <p:cNvPr id="13" name="TextBox 12">
            <a:extLst>
              <a:ext uri="{FF2B5EF4-FFF2-40B4-BE49-F238E27FC236}">
                <a16:creationId xmlns:a16="http://schemas.microsoft.com/office/drawing/2014/main" id="{9F66DDD5-22B6-588A-E84A-9493B54C18F1}"/>
              </a:ext>
            </a:extLst>
          </p:cNvPr>
          <p:cNvSpPr txBox="1"/>
          <p:nvPr/>
        </p:nvSpPr>
        <p:spPr>
          <a:xfrm>
            <a:off x="8255526" y="2010829"/>
            <a:ext cx="3810344" cy="1354217"/>
          </a:xfrm>
          <a:prstGeom prst="rect">
            <a:avLst/>
          </a:prstGeom>
          <a:noFill/>
        </p:spPr>
        <p:txBody>
          <a:bodyPr wrap="square">
            <a:spAutoFit/>
          </a:bodyPr>
          <a:lstStyle/>
          <a:p>
            <a:pPr algn="ctr"/>
            <a:r>
              <a:rPr lang="en-US" b="1" err="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EnergyPro</a:t>
            </a:r>
            <a:endParaRPr lang="en-US"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endParaRPr lang="en-US" sz="16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The developer offers training and seminars on how to use </a:t>
            </a:r>
            <a:r>
              <a:rPr lang="en-US" sz="1600" err="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EnergyPro</a:t>
            </a:r>
            <a:r>
              <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for compliance and modeling reporting.</a:t>
            </a:r>
          </a:p>
        </p:txBody>
      </p:sp>
      <p:sp>
        <p:nvSpPr>
          <p:cNvPr id="14" name="TextBox 13">
            <a:extLst>
              <a:ext uri="{FF2B5EF4-FFF2-40B4-BE49-F238E27FC236}">
                <a16:creationId xmlns:a16="http://schemas.microsoft.com/office/drawing/2014/main" id="{487AAA59-8B0D-5751-EFC5-FBC6ED1BAA7B}"/>
              </a:ext>
            </a:extLst>
          </p:cNvPr>
          <p:cNvSpPr txBox="1"/>
          <p:nvPr/>
        </p:nvSpPr>
        <p:spPr>
          <a:xfrm>
            <a:off x="2283369" y="4596105"/>
            <a:ext cx="3757457" cy="1354217"/>
          </a:xfrm>
          <a:prstGeom prst="rect">
            <a:avLst/>
          </a:prstGeom>
          <a:noFill/>
        </p:spPr>
        <p:txBody>
          <a:bodyPr wrap="square">
            <a:spAutoFit/>
          </a:bodyPr>
          <a:lstStyle/>
          <a:p>
            <a:pPr algn="ctr"/>
            <a:r>
              <a:rPr lang="en-US"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Energy-Models.com</a:t>
            </a:r>
          </a:p>
          <a:p>
            <a:pPr algn="ctr"/>
            <a:endPar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Online training courses and tutorials for tools like </a:t>
            </a:r>
            <a:r>
              <a:rPr lang="en-US" sz="1600" err="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eQUEST</a:t>
            </a:r>
            <a:r>
              <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TRACE 700, </a:t>
            </a:r>
            <a:r>
              <a:rPr lang="en-US" sz="1600" err="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OpenStudio</a:t>
            </a:r>
            <a:r>
              <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etc.</a:t>
            </a:r>
          </a:p>
        </p:txBody>
      </p:sp>
      <p:sp>
        <p:nvSpPr>
          <p:cNvPr id="15" name="TextBox 14">
            <a:extLst>
              <a:ext uri="{FF2B5EF4-FFF2-40B4-BE49-F238E27FC236}">
                <a16:creationId xmlns:a16="http://schemas.microsoft.com/office/drawing/2014/main" id="{04F117FE-DF80-2AA7-F0F3-DDB96824B2E0}"/>
              </a:ext>
            </a:extLst>
          </p:cNvPr>
          <p:cNvSpPr txBox="1"/>
          <p:nvPr/>
        </p:nvSpPr>
        <p:spPr>
          <a:xfrm>
            <a:off x="6237892" y="4596105"/>
            <a:ext cx="3846785" cy="1354217"/>
          </a:xfrm>
          <a:prstGeom prst="rect">
            <a:avLst/>
          </a:prstGeom>
          <a:noFill/>
        </p:spPr>
        <p:txBody>
          <a:bodyPr wrap="square">
            <a:spAutoFit/>
          </a:bodyPr>
          <a:lstStyle/>
          <a:p>
            <a:pPr algn="ctr"/>
            <a:r>
              <a:rPr lang="en-US"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TAS – Training Courses</a:t>
            </a:r>
          </a:p>
          <a:p>
            <a:pPr algn="ctr"/>
            <a:endPar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Offers official software training and on-demand e-training introduction courses with HVAC / systems-focused modules.  </a:t>
            </a:r>
          </a:p>
        </p:txBody>
      </p:sp>
      <p:pic>
        <p:nvPicPr>
          <p:cNvPr id="21" name="Picture 20">
            <a:extLst>
              <a:ext uri="{FF2B5EF4-FFF2-40B4-BE49-F238E27FC236}">
                <a16:creationId xmlns:a16="http://schemas.microsoft.com/office/drawing/2014/main" id="{1D68408E-7EB5-B168-74D2-97E721A97C16}"/>
              </a:ext>
            </a:extLst>
          </p:cNvPr>
          <p:cNvPicPr>
            <a:picLocks noChangeAspect="1"/>
          </p:cNvPicPr>
          <p:nvPr/>
        </p:nvPicPr>
        <p:blipFill>
          <a:blip r:embed="rId3"/>
          <a:stretch>
            <a:fillRect/>
          </a:stretch>
        </p:blipFill>
        <p:spPr>
          <a:xfrm>
            <a:off x="1793549" y="1289459"/>
            <a:ext cx="620108" cy="620108"/>
          </a:xfrm>
          <a:prstGeom prst="rect">
            <a:avLst/>
          </a:prstGeom>
        </p:spPr>
      </p:pic>
      <p:pic>
        <p:nvPicPr>
          <p:cNvPr id="1026" name="Picture 2" descr="EnergyPlus | Big Ladder Software">
            <a:extLst>
              <a:ext uri="{FF2B5EF4-FFF2-40B4-BE49-F238E27FC236}">
                <a16:creationId xmlns:a16="http://schemas.microsoft.com/office/drawing/2014/main" id="{5BC0B5B7-1363-54D7-DA25-9267262159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1938" y="1287156"/>
            <a:ext cx="1391908" cy="5410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37926AE6-8135-8A30-CC7F-620C37C97F94}"/>
              </a:ext>
            </a:extLst>
          </p:cNvPr>
          <p:cNvPicPr>
            <a:picLocks noChangeAspect="1"/>
          </p:cNvPicPr>
          <p:nvPr/>
        </p:nvPicPr>
        <p:blipFill>
          <a:blip r:embed="rId5"/>
          <a:stretch>
            <a:fillRect/>
          </a:stretch>
        </p:blipFill>
        <p:spPr>
          <a:xfrm>
            <a:off x="9204974" y="1332837"/>
            <a:ext cx="1911448" cy="495325"/>
          </a:xfrm>
          <a:prstGeom prst="rect">
            <a:avLst/>
          </a:prstGeom>
          <a:ln>
            <a:solidFill>
              <a:schemeClr val="tx1"/>
            </a:solidFill>
          </a:ln>
        </p:spPr>
      </p:pic>
      <p:pic>
        <p:nvPicPr>
          <p:cNvPr id="25" name="Picture 24">
            <a:extLst>
              <a:ext uri="{FF2B5EF4-FFF2-40B4-BE49-F238E27FC236}">
                <a16:creationId xmlns:a16="http://schemas.microsoft.com/office/drawing/2014/main" id="{D3522A6D-3497-FD26-3FA7-27B831969AE6}"/>
              </a:ext>
            </a:extLst>
          </p:cNvPr>
          <p:cNvPicPr>
            <a:picLocks noChangeAspect="1"/>
          </p:cNvPicPr>
          <p:nvPr/>
        </p:nvPicPr>
        <p:blipFill>
          <a:blip r:embed="rId6"/>
          <a:stretch>
            <a:fillRect/>
          </a:stretch>
        </p:blipFill>
        <p:spPr>
          <a:xfrm>
            <a:off x="2968883" y="3961738"/>
            <a:ext cx="2502029" cy="349268"/>
          </a:xfrm>
          <a:prstGeom prst="rect">
            <a:avLst/>
          </a:prstGeom>
          <a:ln>
            <a:noFill/>
          </a:ln>
        </p:spPr>
      </p:pic>
      <p:pic>
        <p:nvPicPr>
          <p:cNvPr id="26" name="Picture 25">
            <a:extLst>
              <a:ext uri="{FF2B5EF4-FFF2-40B4-BE49-F238E27FC236}">
                <a16:creationId xmlns:a16="http://schemas.microsoft.com/office/drawing/2014/main" id="{FE01578E-80C9-C33B-D5EF-A2EB5A0BA71D}"/>
              </a:ext>
            </a:extLst>
          </p:cNvPr>
          <p:cNvPicPr>
            <a:picLocks noChangeAspect="1"/>
          </p:cNvPicPr>
          <p:nvPr/>
        </p:nvPicPr>
        <p:blipFill>
          <a:blip r:embed="rId7"/>
          <a:stretch>
            <a:fillRect/>
          </a:stretch>
        </p:blipFill>
        <p:spPr>
          <a:xfrm>
            <a:off x="7249395" y="3890666"/>
            <a:ext cx="1823778" cy="434384"/>
          </a:xfrm>
          <a:prstGeom prst="rect">
            <a:avLst/>
          </a:prstGeom>
        </p:spPr>
      </p:pic>
      <p:sp>
        <p:nvSpPr>
          <p:cNvPr id="6" name="TextBox 5">
            <a:extLst>
              <a:ext uri="{FF2B5EF4-FFF2-40B4-BE49-F238E27FC236}">
                <a16:creationId xmlns:a16="http://schemas.microsoft.com/office/drawing/2014/main" id="{09C5B558-9B8F-D33C-02A9-C3F98F4CE4D9}"/>
              </a:ext>
            </a:extLst>
          </p:cNvPr>
          <p:cNvSpPr txBox="1"/>
          <p:nvPr/>
        </p:nvSpPr>
        <p:spPr>
          <a:xfrm>
            <a:off x="66512" y="6563041"/>
            <a:ext cx="6171380" cy="276999"/>
          </a:xfrm>
          <a:prstGeom prst="rect">
            <a:avLst/>
          </a:prstGeom>
          <a:noFill/>
        </p:spPr>
        <p:txBody>
          <a:bodyPr wrap="square" rtlCol="0">
            <a:spAutoFit/>
          </a:bodyPr>
          <a:lstStyle/>
          <a:p>
            <a:r>
              <a:rPr lang="en-US" sz="1200"/>
              <a:t>* Not a comprehensive list of software vendor training materials</a:t>
            </a:r>
          </a:p>
        </p:txBody>
      </p:sp>
    </p:spTree>
    <p:extLst>
      <p:ext uri="{BB962C8B-B14F-4D97-AF65-F5344CB8AC3E}">
        <p14:creationId xmlns:p14="http://schemas.microsoft.com/office/powerpoint/2010/main" val="37440202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ome/claude/assets/photo_cityscape.jpg"/>
          <p:cNvPicPr>
            <a:picLocks noChangeAspect="1"/>
          </p:cNvPicPr>
          <p:nvPr/>
        </p:nvPicPr>
        <p:blipFill>
          <a:blip r:embed="rId3"/>
          <a:src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000000">
              <a:alpha val="60000"/>
            </a:srgbClr>
          </a:solidFill>
          <a:ln/>
        </p:spPr>
        <p:txBody>
          <a:bodyPr/>
          <a:lstStyle/>
          <a:p>
            <a:endParaRPr lang="en-US" sz="2400"/>
          </a:p>
        </p:txBody>
      </p:sp>
      <p:sp>
        <p:nvSpPr>
          <p:cNvPr id="4" name="Text 1"/>
          <p:cNvSpPr/>
          <p:nvPr/>
        </p:nvSpPr>
        <p:spPr>
          <a:xfrm>
            <a:off x="1075396" y="728901"/>
            <a:ext cx="8607865" cy="4134339"/>
          </a:xfrm>
          <a:prstGeom prst="rect">
            <a:avLst/>
          </a:prstGeom>
          <a:noFill/>
          <a:ln/>
        </p:spPr>
        <p:txBody>
          <a:bodyPr wrap="square" lIns="0" tIns="0" rIns="0" bIns="0" rtlCol="0" anchor="ctr"/>
          <a:lstStyle/>
          <a:p>
            <a:r>
              <a:rPr lang="en-US" sz="7200">
                <a:solidFill>
                  <a:schemeClr val="bg1"/>
                </a:solidFill>
              </a:rPr>
              <a:t>BEM Education and Career Development</a:t>
            </a:r>
            <a:endParaRPr lang="en-US" sz="4000">
              <a:solidFill>
                <a:schemeClr val="bg1"/>
              </a:solidFill>
            </a:endParaRPr>
          </a:p>
          <a:p>
            <a:r>
              <a:rPr lang="en-US" sz="4000">
                <a:solidFill>
                  <a:schemeClr val="bg1"/>
                </a:solidFill>
              </a:rPr>
              <a:t>These slides and more available online:</a:t>
            </a:r>
          </a:p>
          <a:p>
            <a:r>
              <a:rPr lang="en-US" sz="3600" b="1">
                <a:solidFill>
                  <a:schemeClr val="bg1"/>
                </a:solidFill>
              </a:rPr>
              <a:t>https://calbem.ibpsa.us/bem-career-dev/</a:t>
            </a:r>
            <a:endParaRPr lang="en-US" sz="6933" b="1">
              <a:solidFill>
                <a:schemeClr val="bg1"/>
              </a:solidFill>
            </a:endParaRPr>
          </a:p>
        </p:txBody>
      </p:sp>
      <p:pic>
        <p:nvPicPr>
          <p:cNvPr id="7" name="Image 1" descr="/home/claude/assets/calbem_bear_large.png"/>
          <p:cNvPicPr>
            <a:picLocks noChangeAspect="1"/>
          </p:cNvPicPr>
          <p:nvPr/>
        </p:nvPicPr>
        <p:blipFill>
          <a:blip r:embed="rId4"/>
          <a:stretch>
            <a:fillRect/>
          </a:stretch>
        </p:blipFill>
        <p:spPr>
          <a:xfrm>
            <a:off x="9144000" y="3657600"/>
            <a:ext cx="2438400" cy="182880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417CF-B580-835E-CFD1-35E19B431631}"/>
            </a:ext>
          </a:extLst>
        </p:cNvPr>
        <p:cNvGrpSpPr/>
        <p:nvPr/>
      </p:nvGrpSpPr>
      <p:grpSpPr>
        <a:xfrm>
          <a:off x="0" y="0"/>
          <a:ext cx="0" cy="0"/>
          <a:chOff x="0" y="0"/>
          <a:chExt cx="0" cy="0"/>
        </a:xfrm>
      </p:grpSpPr>
      <p:pic>
        <p:nvPicPr>
          <p:cNvPr id="2" name="Image 0" descr="/home/claude/assets/photo_cityscape.jpg">
            <a:extLst>
              <a:ext uri="{FF2B5EF4-FFF2-40B4-BE49-F238E27FC236}">
                <a16:creationId xmlns:a16="http://schemas.microsoft.com/office/drawing/2014/main" id="{5AD8D15C-7C95-9A23-115E-548ED4E8F3A4}"/>
              </a:ext>
            </a:extLst>
          </p:cNvPr>
          <p:cNvPicPr>
            <a:picLocks noChangeAspect="1"/>
          </p:cNvPicPr>
          <p:nvPr/>
        </p:nvPicPr>
        <p:blipFill>
          <a:blip r:embed="rId3"/>
          <a:srcRect/>
          <a:stretch/>
        </p:blipFill>
        <p:spPr>
          <a:xfrm>
            <a:off x="0" y="0"/>
            <a:ext cx="12192000" cy="6858000"/>
          </a:xfrm>
          <a:prstGeom prst="rect">
            <a:avLst/>
          </a:prstGeom>
        </p:spPr>
      </p:pic>
      <p:sp>
        <p:nvSpPr>
          <p:cNvPr id="3" name="Shape 0">
            <a:extLst>
              <a:ext uri="{FF2B5EF4-FFF2-40B4-BE49-F238E27FC236}">
                <a16:creationId xmlns:a16="http://schemas.microsoft.com/office/drawing/2014/main" id="{BF7CA7C2-1B82-CFCB-2C4B-6E8096762240}"/>
              </a:ext>
            </a:extLst>
          </p:cNvPr>
          <p:cNvSpPr/>
          <p:nvPr/>
        </p:nvSpPr>
        <p:spPr>
          <a:xfrm>
            <a:off x="0" y="0"/>
            <a:ext cx="12192000" cy="6858000"/>
          </a:xfrm>
          <a:prstGeom prst="rect">
            <a:avLst/>
          </a:prstGeom>
          <a:solidFill>
            <a:srgbClr val="000000">
              <a:alpha val="55000"/>
            </a:srgbClr>
          </a:solidFill>
          <a:ln/>
        </p:spPr>
        <p:txBody>
          <a:bodyPr/>
          <a:lstStyle/>
          <a:p>
            <a:endParaRPr lang="en-US" sz="2400"/>
          </a:p>
        </p:txBody>
      </p:sp>
      <p:sp>
        <p:nvSpPr>
          <p:cNvPr id="4" name="Text 1">
            <a:extLst>
              <a:ext uri="{FF2B5EF4-FFF2-40B4-BE49-F238E27FC236}">
                <a16:creationId xmlns:a16="http://schemas.microsoft.com/office/drawing/2014/main" id="{1B4E7CAD-C164-C718-DE18-D44752D98487}"/>
              </a:ext>
            </a:extLst>
          </p:cNvPr>
          <p:cNvSpPr/>
          <p:nvPr/>
        </p:nvSpPr>
        <p:spPr>
          <a:xfrm>
            <a:off x="731520" y="1828800"/>
            <a:ext cx="1219200" cy="975360"/>
          </a:xfrm>
          <a:prstGeom prst="rect">
            <a:avLst/>
          </a:prstGeom>
          <a:noFill/>
          <a:ln/>
        </p:spPr>
        <p:txBody>
          <a:bodyPr wrap="square" lIns="0" tIns="0" rIns="0" bIns="0" rtlCol="0" anchor="ctr"/>
          <a:lstStyle/>
          <a:p>
            <a:endParaRPr lang="en-US" sz="5600" dirty="0"/>
          </a:p>
        </p:txBody>
      </p:sp>
      <p:sp>
        <p:nvSpPr>
          <p:cNvPr id="5" name="Text 2">
            <a:extLst>
              <a:ext uri="{FF2B5EF4-FFF2-40B4-BE49-F238E27FC236}">
                <a16:creationId xmlns:a16="http://schemas.microsoft.com/office/drawing/2014/main" id="{9B476277-173C-595B-9D6A-F41067F49C39}"/>
              </a:ext>
            </a:extLst>
          </p:cNvPr>
          <p:cNvSpPr/>
          <p:nvPr/>
        </p:nvSpPr>
        <p:spPr>
          <a:xfrm>
            <a:off x="1828800" y="1828800"/>
            <a:ext cx="9753600" cy="1097280"/>
          </a:xfrm>
          <a:prstGeom prst="rect">
            <a:avLst/>
          </a:prstGeom>
          <a:noFill/>
          <a:ln/>
        </p:spPr>
        <p:txBody>
          <a:bodyPr wrap="square" lIns="0" tIns="0" rIns="0" bIns="0" rtlCol="0" anchor="ctr"/>
          <a:lstStyle/>
          <a:p>
            <a:r>
              <a:rPr lang="en-US" sz="5600" b="1" dirty="0">
                <a:solidFill>
                  <a:srgbClr val="FFFFFF"/>
                </a:solidFill>
                <a:latin typeface="Trebuchet MS" pitchFamily="34" charset="0"/>
                <a:ea typeface="Trebuchet MS" pitchFamily="34" charset="-122"/>
                <a:cs typeface="Trebuchet MS" pitchFamily="34" charset="-120"/>
              </a:rPr>
              <a:t>Appendix for Speakers</a:t>
            </a:r>
            <a:endParaRPr lang="en-US" sz="5600" dirty="0"/>
          </a:p>
        </p:txBody>
      </p:sp>
    </p:spTree>
    <p:extLst>
      <p:ext uri="{BB962C8B-B14F-4D97-AF65-F5344CB8AC3E}">
        <p14:creationId xmlns:p14="http://schemas.microsoft.com/office/powerpoint/2010/main" val="23695321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665F17-4D68-EA95-25EE-068463348BD0}"/>
              </a:ext>
            </a:extLst>
          </p:cNvPr>
          <p:cNvSpPr>
            <a:spLocks noGrp="1"/>
          </p:cNvSpPr>
          <p:nvPr>
            <p:ph sz="half" idx="4294967295"/>
          </p:nvPr>
        </p:nvSpPr>
        <p:spPr>
          <a:xfrm>
            <a:off x="838200" y="1158875"/>
            <a:ext cx="10464053" cy="5018088"/>
          </a:xfrm>
        </p:spPr>
        <p:txBody>
          <a:bodyPr>
            <a:normAutofit/>
          </a:bodyPr>
          <a:lstStyle/>
          <a:p>
            <a:pPr marL="0" indent="0">
              <a:buNone/>
            </a:pPr>
            <a:r>
              <a:rPr lang="en-US" b="1"/>
              <a:t>Instructions for the Presentation Deck</a:t>
            </a:r>
          </a:p>
          <a:p>
            <a:r>
              <a:rPr lang="en-US"/>
              <a:t>We want the presentation to flow naturally for you and as such encourage people to re-configure and take what makes sense from this master deck. We have identified the minimum slides (see the next slide) we would like shared at some point during the presentation and supporting slides available for each.</a:t>
            </a:r>
          </a:p>
          <a:p>
            <a:r>
              <a:rPr lang="en-US"/>
              <a:t>Guest Lecture Guide Document: </a:t>
            </a:r>
            <a:r>
              <a:rPr lang="en-US" i="1">
                <a:solidFill>
                  <a:srgbClr val="528FCC"/>
                </a:solidFill>
              </a:rPr>
              <a:t>Link to be added</a:t>
            </a:r>
          </a:p>
          <a:p>
            <a:endParaRPr lang="en-US" b="1"/>
          </a:p>
          <a:p>
            <a:pPr marL="0" indent="0">
              <a:buNone/>
            </a:pPr>
            <a:r>
              <a:rPr lang="en-US" b="1"/>
              <a:t>Key Slides to Update: </a:t>
            </a:r>
          </a:p>
          <a:p>
            <a:pPr marL="457200" indent="-457200">
              <a:buFont typeface="Arial" panose="020B0604020202020204" pitchFamily="34" charset="0"/>
              <a:buChar char="•"/>
            </a:pPr>
            <a:r>
              <a:rPr lang="en-US"/>
              <a:t>Slide 7 (and optional Slide 8) your bio, please tell the students who you are and why you are here</a:t>
            </a:r>
          </a:p>
          <a:p>
            <a:pPr marL="457200" indent="-457200">
              <a:buFont typeface="Arial" panose="020B0604020202020204" pitchFamily="34" charset="0"/>
              <a:buChar char="•"/>
            </a:pPr>
            <a:r>
              <a:rPr lang="en-US"/>
              <a:t>Slide 5, update the agenda to match what your final presentation will be</a:t>
            </a:r>
          </a:p>
          <a:p>
            <a:pPr marL="457200" indent="-457200"/>
            <a:endParaRPr lang="en-US"/>
          </a:p>
        </p:txBody>
      </p:sp>
      <p:sp>
        <p:nvSpPr>
          <p:cNvPr id="3" name="Title Placeholder 1">
            <a:extLst>
              <a:ext uri="{FF2B5EF4-FFF2-40B4-BE49-F238E27FC236}">
                <a16:creationId xmlns:a16="http://schemas.microsoft.com/office/drawing/2014/main" id="{8702C629-DF9C-1B52-2602-54C1B648BF35}"/>
              </a:ext>
            </a:extLst>
          </p:cNvPr>
          <p:cNvSpPr txBox="1">
            <a:spLocks/>
          </p:cNvSpPr>
          <p:nvPr/>
        </p:nvSpPr>
        <p:spPr>
          <a:xfrm>
            <a:off x="838200" y="135444"/>
            <a:ext cx="10515600" cy="729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mj-lt"/>
                <a:ea typeface="Open Sans" panose="020B0606030504020204" pitchFamily="34" charset="0"/>
                <a:cs typeface="Open Sans" panose="020B0606030504020204" pitchFamily="34" charset="0"/>
              </a:defRPr>
            </a:lvl1pPr>
          </a:lstStyle>
          <a:p>
            <a:r>
              <a:rPr lang="en-US"/>
              <a:t>How to use this deck for you, the presenter</a:t>
            </a:r>
          </a:p>
        </p:txBody>
      </p:sp>
    </p:spTree>
    <p:extLst>
      <p:ext uri="{BB962C8B-B14F-4D97-AF65-F5344CB8AC3E}">
        <p14:creationId xmlns:p14="http://schemas.microsoft.com/office/powerpoint/2010/main" val="4508061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0F156E-2912-71D9-00E2-AF44A6E3DA7F}"/>
              </a:ext>
            </a:extLst>
          </p:cNvPr>
          <p:cNvSpPr>
            <a:spLocks noGrp="1"/>
          </p:cNvSpPr>
          <p:nvPr>
            <p:ph idx="4294967295"/>
          </p:nvPr>
        </p:nvSpPr>
        <p:spPr>
          <a:xfrm>
            <a:off x="838200" y="1022350"/>
            <a:ext cx="10515600" cy="5510213"/>
          </a:xfrm>
        </p:spPr>
        <p:txBody>
          <a:bodyPr>
            <a:normAutofit fontScale="62500" lnSpcReduction="20000"/>
          </a:bodyPr>
          <a:lstStyle/>
          <a:p>
            <a:pPr marL="0" indent="0">
              <a:buNone/>
            </a:pPr>
            <a:r>
              <a:rPr lang="en-US" b="1" dirty="0"/>
              <a:t>What slides must be included? *</a:t>
            </a:r>
            <a:r>
              <a:rPr lang="en-US" b="1" dirty="0">
                <a:highlight>
                  <a:srgbClr val="FFFF00"/>
                </a:highlight>
              </a:rPr>
              <a:t>CORE SLIDES</a:t>
            </a:r>
            <a:r>
              <a:rPr lang="en-US" b="1" dirty="0"/>
              <a:t>* must be included at a </a:t>
            </a:r>
            <a:r>
              <a:rPr lang="en-US" b="1" dirty="0">
                <a:highlight>
                  <a:srgbClr val="FFFF00"/>
                </a:highlight>
              </a:rPr>
              <a:t>minimum</a:t>
            </a:r>
            <a:r>
              <a:rPr lang="en-US" b="1" dirty="0"/>
              <a:t>:</a:t>
            </a:r>
          </a:p>
          <a:p>
            <a:pPr marL="457200" indent="-457200">
              <a:buFont typeface="Arial" panose="020B0604020202020204" pitchFamily="34" charset="0"/>
              <a:buChar char="•"/>
            </a:pPr>
            <a:r>
              <a:rPr lang="en-US" dirty="0"/>
              <a:t>Introduction and Project Sponsor 1-6, including script for slide 6.</a:t>
            </a:r>
          </a:p>
          <a:p>
            <a:pPr marL="457200" indent="-457200">
              <a:buFont typeface="Arial" panose="020B0604020202020204" pitchFamily="34" charset="0"/>
              <a:buChar char="•"/>
            </a:pPr>
            <a:r>
              <a:rPr lang="en-US" dirty="0"/>
              <a:t>What is BEM: slide 10</a:t>
            </a:r>
          </a:p>
          <a:p>
            <a:pPr marL="457200" indent="-457200">
              <a:buFont typeface="Arial" panose="020B0604020202020204" pitchFamily="34" charset="0"/>
              <a:buChar char="•"/>
            </a:pPr>
            <a:r>
              <a:rPr lang="en-US" dirty="0"/>
              <a:t>How BEM is Used: slide 16,</a:t>
            </a:r>
          </a:p>
          <a:p>
            <a:pPr marL="457200" indent="-457200">
              <a:buFont typeface="Arial" panose="020B0604020202020204" pitchFamily="34" charset="0"/>
              <a:buChar char="•"/>
            </a:pPr>
            <a:r>
              <a:rPr lang="en-US" dirty="0"/>
              <a:t>What is Title 24: slides 28-30</a:t>
            </a:r>
          </a:p>
          <a:p>
            <a:pPr marL="457200" indent="-457200">
              <a:buFont typeface="Arial" panose="020B0604020202020204" pitchFamily="34" charset="0"/>
              <a:buChar char="•"/>
            </a:pPr>
            <a:r>
              <a:rPr lang="en-US" dirty="0"/>
              <a:t>Roles in BEM: slide 52 &amp; 53</a:t>
            </a:r>
          </a:p>
          <a:p>
            <a:pPr marL="457200" indent="-457200">
              <a:buFont typeface="Arial" panose="020B0604020202020204" pitchFamily="34" charset="0"/>
              <a:buChar char="•"/>
            </a:pPr>
            <a:r>
              <a:rPr lang="en-US" dirty="0"/>
              <a:t>Resources: Slide 59 &amp; 60 </a:t>
            </a:r>
          </a:p>
          <a:p>
            <a:pPr marL="457200" indent="-457200">
              <a:buFont typeface="Arial" panose="020B0604020202020204" pitchFamily="34" charset="0"/>
              <a:buChar char="•"/>
            </a:pPr>
            <a:r>
              <a:rPr lang="en-US" dirty="0"/>
              <a:t>Final Slide on project website and learn more: Slide 65</a:t>
            </a:r>
          </a:p>
          <a:p>
            <a:pPr marL="0" indent="0">
              <a:buNone/>
            </a:pPr>
            <a:endParaRPr lang="en-US" dirty="0"/>
          </a:p>
          <a:p>
            <a:pPr marL="0" indent="0">
              <a:buNone/>
            </a:pPr>
            <a:r>
              <a:rPr lang="en-US" b="1" dirty="0"/>
              <a:t>What slides are optional</a:t>
            </a:r>
          </a:p>
          <a:p>
            <a:pPr marL="457200" indent="-457200">
              <a:buFont typeface="Arial" panose="020B0604020202020204" pitchFamily="34" charset="0"/>
              <a:buChar char="•"/>
            </a:pPr>
            <a:r>
              <a:rPr lang="en-US" dirty="0"/>
              <a:t>The depth of each topic is optional. The depth of materials and examples should be tailored to the class and student type.</a:t>
            </a:r>
          </a:p>
          <a:p>
            <a:pPr marL="457200" indent="-457200">
              <a:buFont typeface="Arial" panose="020B0604020202020204" pitchFamily="34" charset="0"/>
              <a:buChar char="•"/>
            </a:pPr>
            <a:r>
              <a:rPr lang="en-US" dirty="0"/>
              <a:t>We would like at least </a:t>
            </a:r>
            <a:r>
              <a:rPr lang="en-US" dirty="0">
                <a:highlight>
                  <a:srgbClr val="FFFF00"/>
                </a:highlight>
              </a:rPr>
              <a:t>one project example </a:t>
            </a:r>
            <a:r>
              <a:rPr lang="en-US" dirty="0"/>
              <a:t>to connect the material to a real project. Use of ours or your own.</a:t>
            </a:r>
          </a:p>
          <a:p>
            <a:pPr marL="457200" indent="-457200">
              <a:buFont typeface="Arial" panose="020B0604020202020204" pitchFamily="34" charset="0"/>
              <a:buChar char="•"/>
            </a:pPr>
            <a:r>
              <a:rPr lang="en-US" dirty="0"/>
              <a:t>We would like at least </a:t>
            </a:r>
            <a:r>
              <a:rPr lang="en-US" dirty="0">
                <a:highlight>
                  <a:srgbClr val="FFFF00"/>
                </a:highlight>
              </a:rPr>
              <a:t>one engaging question and answer</a:t>
            </a:r>
            <a:r>
              <a:rPr lang="en-US" dirty="0"/>
              <a:t>, like slide 13 and 14 where you engage student responses.</a:t>
            </a:r>
          </a:p>
          <a:p>
            <a:pPr marL="0" indent="0">
              <a:buNone/>
            </a:pPr>
            <a:endParaRPr lang="en-US" dirty="0"/>
          </a:p>
          <a:p>
            <a:pPr marL="0" indent="0">
              <a:buNone/>
            </a:pPr>
            <a:r>
              <a:rPr lang="en-US" b="1" dirty="0"/>
              <a:t>Where to put your information and share any examples</a:t>
            </a:r>
          </a:p>
          <a:p>
            <a:pPr marL="457200" indent="-457200">
              <a:buFont typeface="Arial" panose="020B0604020202020204" pitchFamily="34" charset="0"/>
              <a:buChar char="•"/>
            </a:pPr>
            <a:r>
              <a:rPr lang="en-US" dirty="0"/>
              <a:t>slides 7-8 is a place for your bio and about you. Use of 1 or 2 slides here is best.</a:t>
            </a:r>
          </a:p>
          <a:p>
            <a:pPr marL="457200" indent="-457200">
              <a:buFont typeface="Arial" panose="020B0604020202020204" pitchFamily="34" charset="0"/>
              <a:buChar char="•"/>
            </a:pPr>
            <a:r>
              <a:rPr lang="en-US" dirty="0"/>
              <a:t>Add any case / example where appropriate from your own work if desired.</a:t>
            </a:r>
          </a:p>
        </p:txBody>
      </p:sp>
      <p:sp>
        <p:nvSpPr>
          <p:cNvPr id="6" name="Title Placeholder 1">
            <a:extLst>
              <a:ext uri="{FF2B5EF4-FFF2-40B4-BE49-F238E27FC236}">
                <a16:creationId xmlns:a16="http://schemas.microsoft.com/office/drawing/2014/main" id="{CE1B5C60-8227-0E68-42FD-B6352B47431A}"/>
              </a:ext>
            </a:extLst>
          </p:cNvPr>
          <p:cNvSpPr txBox="1">
            <a:spLocks/>
          </p:cNvSpPr>
          <p:nvPr/>
        </p:nvSpPr>
        <p:spPr>
          <a:xfrm>
            <a:off x="838200" y="135444"/>
            <a:ext cx="10515600" cy="729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mj-lt"/>
                <a:ea typeface="Open Sans" panose="020B0606030504020204" pitchFamily="34" charset="0"/>
                <a:cs typeface="Open Sans" panose="020B0606030504020204" pitchFamily="34" charset="0"/>
              </a:defRPr>
            </a:lvl1pPr>
          </a:lstStyle>
          <a:p>
            <a:r>
              <a:rPr lang="en-US"/>
              <a:t>Minimum Slides to Share:</a:t>
            </a:r>
          </a:p>
        </p:txBody>
      </p:sp>
    </p:spTree>
    <p:extLst>
      <p:ext uri="{BB962C8B-B14F-4D97-AF65-F5344CB8AC3E}">
        <p14:creationId xmlns:p14="http://schemas.microsoft.com/office/powerpoint/2010/main" val="11278286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B7BBAF-62F7-F556-DDD9-D7485A07811D}"/>
              </a:ext>
            </a:extLst>
          </p:cNvPr>
          <p:cNvSpPr>
            <a:spLocks noGrp="1"/>
          </p:cNvSpPr>
          <p:nvPr>
            <p:ph idx="4294967295"/>
          </p:nvPr>
        </p:nvSpPr>
        <p:spPr>
          <a:xfrm>
            <a:off x="838200" y="1707776"/>
            <a:ext cx="10515600" cy="4469187"/>
          </a:xfrm>
        </p:spPr>
        <p:txBody>
          <a:bodyPr>
            <a:normAutofit/>
          </a:bodyPr>
          <a:lstStyle/>
          <a:p>
            <a:pPr marL="514350" indent="-514350">
              <a:buFont typeface="+mj-lt"/>
              <a:buAutoNum type="arabicPeriod"/>
            </a:pPr>
            <a:r>
              <a:rPr lang="en-US"/>
              <a:t>How many students approximately in the class?</a:t>
            </a:r>
          </a:p>
          <a:p>
            <a:pPr marL="514350" indent="-514350">
              <a:buFont typeface="+mj-lt"/>
              <a:buAutoNum type="arabicPeriod"/>
            </a:pPr>
            <a:r>
              <a:rPr lang="en-US"/>
              <a:t>What slides or section sparked the most questions and engagement from students?</a:t>
            </a:r>
          </a:p>
          <a:p>
            <a:pPr marL="514350" indent="-514350">
              <a:buFont typeface="+mj-lt"/>
              <a:buAutoNum type="arabicPeriod"/>
            </a:pPr>
            <a:r>
              <a:rPr lang="en-US"/>
              <a:t>Any notable questions raised by the students?</a:t>
            </a:r>
          </a:p>
          <a:p>
            <a:pPr marL="514350" indent="-514350">
              <a:buFont typeface="+mj-lt"/>
              <a:buAutoNum type="arabicPeriod"/>
            </a:pPr>
            <a:r>
              <a:rPr lang="en-US"/>
              <a:t>Any live feedback on the presentation from attendees?</a:t>
            </a:r>
          </a:p>
          <a:p>
            <a:pPr marL="514350" indent="-514350">
              <a:buFont typeface="+mj-lt"/>
              <a:buAutoNum type="arabicPeriod"/>
            </a:pPr>
            <a:r>
              <a:rPr lang="en-US"/>
              <a:t>Other observations about the presentation?</a:t>
            </a:r>
          </a:p>
          <a:p>
            <a:pPr marL="514350" indent="-514350">
              <a:buFont typeface="+mj-lt"/>
              <a:buAutoNum type="arabicPeriod"/>
            </a:pPr>
            <a:r>
              <a:rPr lang="en-US"/>
              <a:t>Any follow-up action items with students or class instructor?</a:t>
            </a:r>
          </a:p>
          <a:p>
            <a:pPr marL="514350" indent="-514350">
              <a:buFont typeface="+mj-lt"/>
              <a:buAutoNum type="arabicPeriod"/>
            </a:pPr>
            <a:endParaRPr lang="en-US"/>
          </a:p>
        </p:txBody>
      </p:sp>
      <p:sp>
        <p:nvSpPr>
          <p:cNvPr id="6" name="Title Placeholder 1">
            <a:extLst>
              <a:ext uri="{FF2B5EF4-FFF2-40B4-BE49-F238E27FC236}">
                <a16:creationId xmlns:a16="http://schemas.microsoft.com/office/drawing/2014/main" id="{9F77AA5E-0BF1-F04A-FE8F-16AFC2B149D1}"/>
              </a:ext>
            </a:extLst>
          </p:cNvPr>
          <p:cNvSpPr txBox="1">
            <a:spLocks/>
          </p:cNvSpPr>
          <p:nvPr/>
        </p:nvSpPr>
        <p:spPr>
          <a:xfrm>
            <a:off x="838200" y="135444"/>
            <a:ext cx="10515600" cy="729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mj-lt"/>
                <a:ea typeface="Open Sans" panose="020B0606030504020204" pitchFamily="34" charset="0"/>
                <a:cs typeface="Open Sans" panose="020B0606030504020204" pitchFamily="34" charset="0"/>
              </a:defRPr>
            </a:lvl1pPr>
          </a:lstStyle>
          <a:p>
            <a:r>
              <a:rPr lang="en-US"/>
              <a:t>Questions for Presenter Post Presentation</a:t>
            </a:r>
          </a:p>
        </p:txBody>
      </p:sp>
    </p:spTree>
    <p:extLst>
      <p:ext uri="{BB962C8B-B14F-4D97-AF65-F5344CB8AC3E}">
        <p14:creationId xmlns:p14="http://schemas.microsoft.com/office/powerpoint/2010/main" val="1069361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79BB3-1F12-7222-9238-07331026FE44}"/>
            </a:ext>
          </a:extLst>
        </p:cNvPr>
        <p:cNvGrpSpPr/>
        <p:nvPr/>
      </p:nvGrpSpPr>
      <p:grpSpPr>
        <a:xfrm>
          <a:off x="0" y="0"/>
          <a:ext cx="0" cy="0"/>
          <a:chOff x="0" y="0"/>
          <a:chExt cx="0" cy="0"/>
        </a:xfrm>
      </p:grpSpPr>
      <p:sp>
        <p:nvSpPr>
          <p:cNvPr id="4" name="Oval 3">
            <a:extLst>
              <a:ext uri="{FF2B5EF4-FFF2-40B4-BE49-F238E27FC236}">
                <a16:creationId xmlns:a16="http://schemas.microsoft.com/office/drawing/2014/main" id="{373AAA3F-0687-67FF-422D-E1683F408FAB}"/>
              </a:ext>
            </a:extLst>
          </p:cNvPr>
          <p:cNvSpPr/>
          <p:nvPr/>
        </p:nvSpPr>
        <p:spPr>
          <a:xfrm>
            <a:off x="1794987" y="485139"/>
            <a:ext cx="2490537" cy="254795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i="1">
                <a:effectLst>
                  <a:outerShdw blurRad="38100" dist="38100" dir="2700000" algn="tl">
                    <a:srgbClr val="000000">
                      <a:alpha val="43137"/>
                    </a:srgbClr>
                  </a:outerShdw>
                </a:effectLst>
              </a:rPr>
              <a:t>(add profile image here)</a:t>
            </a:r>
          </a:p>
        </p:txBody>
      </p:sp>
      <p:sp>
        <p:nvSpPr>
          <p:cNvPr id="2" name="Title 1">
            <a:extLst>
              <a:ext uri="{FF2B5EF4-FFF2-40B4-BE49-F238E27FC236}">
                <a16:creationId xmlns:a16="http://schemas.microsoft.com/office/drawing/2014/main" id="{AB2CE112-89E4-DC58-A57A-0658BEEF4DA4}"/>
              </a:ext>
            </a:extLst>
          </p:cNvPr>
          <p:cNvSpPr>
            <a:spLocks noGrp="1"/>
          </p:cNvSpPr>
          <p:nvPr>
            <p:ph type="title" idx="4294967295"/>
          </p:nvPr>
        </p:nvSpPr>
        <p:spPr>
          <a:xfrm>
            <a:off x="716155" y="3151008"/>
            <a:ext cx="4648200" cy="3079750"/>
          </a:xfrm>
        </p:spPr>
        <p:txBody>
          <a:bodyPr>
            <a:normAutofit fontScale="90000"/>
          </a:bodyPr>
          <a:lstStyle/>
          <a:p>
            <a:pPr algn="ctr"/>
            <a:r>
              <a:rPr lang="en-US" sz="3600" b="1"/>
              <a:t>Jordan Silva</a:t>
            </a:r>
            <a:br>
              <a:rPr lang="en-US" sz="3600" b="1"/>
            </a:br>
            <a:r>
              <a:rPr lang="en-US" sz="2800"/>
              <a:t>Building Energy Modeler</a:t>
            </a:r>
            <a:br>
              <a:rPr lang="en-US" sz="2800"/>
            </a:br>
            <a:r>
              <a:rPr lang="en-US" sz="2800"/>
              <a:t>A2 Efficiency</a:t>
            </a:r>
            <a:br>
              <a:rPr lang="en-US" sz="3600"/>
            </a:br>
            <a:br>
              <a:rPr lang="en-US" sz="3600"/>
            </a:br>
            <a:r>
              <a:rPr lang="en-US" sz="2400"/>
              <a:t>B.S. Mechanical Engineering</a:t>
            </a:r>
            <a:br>
              <a:rPr lang="en-US" sz="2400"/>
            </a:br>
            <a:r>
              <a:rPr lang="en-US" sz="2400"/>
              <a:t>LEED Accredited Professional</a:t>
            </a:r>
            <a:br>
              <a:rPr lang="en-US" sz="2400"/>
            </a:br>
            <a:r>
              <a:rPr lang="en-US" sz="2400"/>
              <a:t>BEMP Certified</a:t>
            </a:r>
            <a:br>
              <a:rPr lang="en-US" sz="2400"/>
            </a:br>
            <a:r>
              <a:rPr lang="en-US" sz="2400"/>
              <a:t>8 years in practice</a:t>
            </a:r>
            <a:endParaRPr lang="en-US" sz="3600"/>
          </a:p>
        </p:txBody>
      </p:sp>
      <p:sp>
        <p:nvSpPr>
          <p:cNvPr id="3" name="Content Placeholder 2">
            <a:extLst>
              <a:ext uri="{FF2B5EF4-FFF2-40B4-BE49-F238E27FC236}">
                <a16:creationId xmlns:a16="http://schemas.microsoft.com/office/drawing/2014/main" id="{8E256E94-18CC-A2DC-4803-FD52B3B89467}"/>
              </a:ext>
            </a:extLst>
          </p:cNvPr>
          <p:cNvSpPr>
            <a:spLocks noGrp="1"/>
          </p:cNvSpPr>
          <p:nvPr>
            <p:ph idx="4294967295"/>
          </p:nvPr>
        </p:nvSpPr>
        <p:spPr>
          <a:xfrm>
            <a:off x="6953250" y="1147763"/>
            <a:ext cx="4815078" cy="5024437"/>
          </a:xfrm>
        </p:spPr>
        <p:txBody>
          <a:bodyPr>
            <a:noAutofit/>
          </a:bodyPr>
          <a:lstStyle/>
          <a:p>
            <a:pPr marL="0" indent="0" algn="l">
              <a:buNone/>
            </a:pPr>
            <a:r>
              <a:rPr lang="en-US" sz="2800">
                <a:latin typeface="Open Sans" panose="020B0606030504020204" pitchFamily="34" charset="0"/>
                <a:ea typeface="Open Sans" panose="020B0606030504020204" pitchFamily="34" charset="0"/>
                <a:cs typeface="Open Sans" panose="020B0606030504020204" pitchFamily="34" charset="0"/>
              </a:rPr>
              <a:t>I didn't know this career existed when I was in school , nobody told me engineers could spend their days simulating buildings and shaping how they use energy.</a:t>
            </a:r>
          </a:p>
          <a:p>
            <a:pPr marL="0" indent="0" algn="l">
              <a:buNone/>
            </a:pPr>
            <a:endParaRPr lang="en-US" sz="2800">
              <a:latin typeface="Open Sans" panose="020B0606030504020204" pitchFamily="34" charset="0"/>
              <a:ea typeface="Open Sans" panose="020B0606030504020204" pitchFamily="34" charset="0"/>
              <a:cs typeface="Open Sans" panose="020B0606030504020204" pitchFamily="34" charset="0"/>
            </a:endParaRPr>
          </a:p>
          <a:p>
            <a:pPr marL="0" indent="0" algn="l">
              <a:buNone/>
            </a:pPr>
            <a:r>
              <a:rPr lang="en-US" sz="2800">
                <a:latin typeface="Open Sans" panose="020B0606030504020204" pitchFamily="34" charset="0"/>
                <a:ea typeface="Open Sans" panose="020B0606030504020204" pitchFamily="34" charset="0"/>
                <a:cs typeface="Open Sans" panose="020B0606030504020204" pitchFamily="34" charset="0"/>
              </a:rPr>
              <a:t>I'm here because someone should have told me this was an option. So today, I'm telling you.</a:t>
            </a:r>
          </a:p>
          <a:p>
            <a:pPr marL="0" indent="0">
              <a:buNone/>
            </a:pPr>
            <a:r>
              <a:rPr lang="en-US" sz="2800" b="1" i="1">
                <a:effectLst>
                  <a:outerShdw blurRad="38100" dist="38100" dir="2700000" algn="tl">
                    <a:srgbClr val="000000">
                      <a:alpha val="43137"/>
                    </a:srgbClr>
                  </a:outerShdw>
                </a:effectLst>
              </a:rPr>
              <a:t>(guest speaker to update</a:t>
            </a:r>
            <a:r>
              <a:rPr lang="en-US" sz="2800" i="1">
                <a:latin typeface="Open Sans" panose="020B0606030504020204" pitchFamily="34" charset="0"/>
                <a:ea typeface="Open Sans" panose="020B0606030504020204" pitchFamily="34" charset="0"/>
                <a:cs typeface="Open Sans" panose="020B0606030504020204" pitchFamily="34" charset="0"/>
              </a:rPr>
              <a:t>)</a:t>
            </a:r>
          </a:p>
        </p:txBody>
      </p:sp>
      <p:sp>
        <p:nvSpPr>
          <p:cNvPr id="8" name="Slide Number Placeholder 7">
            <a:extLst>
              <a:ext uri="{FF2B5EF4-FFF2-40B4-BE49-F238E27FC236}">
                <a16:creationId xmlns:a16="http://schemas.microsoft.com/office/drawing/2014/main" id="{D56B6D03-4D08-7977-50E5-77A580F55D6B}"/>
              </a:ext>
            </a:extLst>
          </p:cNvPr>
          <p:cNvSpPr>
            <a:spLocks noGrp="1"/>
          </p:cNvSpPr>
          <p:nvPr>
            <p:ph type="sldNum" sz="quarter" idx="12"/>
          </p:nvPr>
        </p:nvSpPr>
        <p:spPr/>
        <p:txBody>
          <a:bodyPr/>
          <a:lstStyle/>
          <a:p>
            <a:fld id="{7D19FC8C-636F-4B61-98CC-E41B290838A8}" type="slidenum">
              <a:rPr lang="en-US" smtClean="0"/>
              <a:pPr/>
              <a:t>7</a:t>
            </a:fld>
            <a:endParaRPr lang="en-US"/>
          </a:p>
        </p:txBody>
      </p:sp>
      <p:sp>
        <p:nvSpPr>
          <p:cNvPr id="6" name="TextBox 5">
            <a:extLst>
              <a:ext uri="{FF2B5EF4-FFF2-40B4-BE49-F238E27FC236}">
                <a16:creationId xmlns:a16="http://schemas.microsoft.com/office/drawing/2014/main" id="{2695B535-4A27-3D4D-DD97-6B8597C7E888}"/>
              </a:ext>
            </a:extLst>
          </p:cNvPr>
          <p:cNvSpPr txBox="1"/>
          <p:nvPr/>
        </p:nvSpPr>
        <p:spPr>
          <a:xfrm>
            <a:off x="6533146" y="624535"/>
            <a:ext cx="5567613" cy="523220"/>
          </a:xfrm>
          <a:prstGeom prst="rect">
            <a:avLst/>
          </a:prstGeom>
          <a:noFill/>
        </p:spPr>
        <p:txBody>
          <a:bodyPr wrap="square">
            <a:spAutoFit/>
          </a:bodyPr>
          <a:lstStyle/>
          <a:p>
            <a:pPr algn="l">
              <a:buNone/>
            </a:pPr>
            <a:r>
              <a:rPr lang="en-US" sz="2800" b="1" i="0">
                <a:effectLst/>
                <a:latin typeface="Trebuchet MS" panose="020B0603020202020204" pitchFamily="34" charset="0"/>
              </a:rPr>
              <a:t>Why I'm here today</a:t>
            </a:r>
          </a:p>
        </p:txBody>
      </p:sp>
      <p:sp>
        <p:nvSpPr>
          <p:cNvPr id="5" name="Rectangle: Rounded Corners 4">
            <a:extLst>
              <a:ext uri="{FF2B5EF4-FFF2-40B4-BE49-F238E27FC236}">
                <a16:creationId xmlns:a16="http://schemas.microsoft.com/office/drawing/2014/main" id="{AC59A027-9DCF-A24A-4C5B-DDEF9166B014}"/>
              </a:ext>
            </a:extLst>
          </p:cNvPr>
          <p:cNvSpPr/>
          <p:nvPr/>
        </p:nvSpPr>
        <p:spPr>
          <a:xfrm>
            <a:off x="4568189" y="513848"/>
            <a:ext cx="1262188" cy="1023404"/>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i="1">
                <a:effectLst>
                  <a:outerShdw blurRad="38100" dist="38100" dir="2700000" algn="tl">
                    <a:srgbClr val="000000">
                      <a:alpha val="43137"/>
                    </a:srgbClr>
                  </a:outerShdw>
                </a:effectLst>
              </a:rPr>
              <a:t>BEM</a:t>
            </a:r>
            <a:br>
              <a:rPr lang="en-US" sz="3600" b="1" i="1">
                <a:effectLst>
                  <a:outerShdw blurRad="38100" dist="38100" dir="2700000" algn="tl">
                    <a:srgbClr val="000000">
                      <a:alpha val="43137"/>
                    </a:srgbClr>
                  </a:outerShdw>
                </a:effectLst>
              </a:rPr>
            </a:br>
            <a:r>
              <a:rPr lang="en-US" sz="1000" b="1" i="1">
                <a:effectLst>
                  <a:outerShdw blurRad="38100" dist="38100" dir="2700000" algn="tl">
                    <a:srgbClr val="000000">
                      <a:alpha val="43137"/>
                    </a:srgbClr>
                  </a:outerShdw>
                </a:effectLst>
              </a:rPr>
              <a:t>(add company logo here)</a:t>
            </a:r>
          </a:p>
        </p:txBody>
      </p:sp>
    </p:spTree>
    <p:extLst>
      <p:ext uri="{BB962C8B-B14F-4D97-AF65-F5344CB8AC3E}">
        <p14:creationId xmlns:p14="http://schemas.microsoft.com/office/powerpoint/2010/main" val="3142096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A455C-85FF-4A65-652D-C80943700A4E}"/>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116F96F5-41E8-03B0-2F02-7A1D065B6901}"/>
              </a:ext>
            </a:extLst>
          </p:cNvPr>
          <p:cNvSpPr/>
          <p:nvPr/>
        </p:nvSpPr>
        <p:spPr>
          <a:xfrm>
            <a:off x="0" y="0"/>
            <a:ext cx="12191695" cy="822960"/>
          </a:xfrm>
          <a:prstGeom prst="rect">
            <a:avLst/>
          </a:prstGeom>
          <a:solidFill>
            <a:srgbClr val="142D43"/>
          </a:solidFill>
          <a:ln/>
        </p:spPr>
        <p:txBody>
          <a:bodyPr/>
          <a:lstStyle/>
          <a:p>
            <a:endParaRPr lang="en-US"/>
          </a:p>
        </p:txBody>
      </p:sp>
      <p:sp>
        <p:nvSpPr>
          <p:cNvPr id="3" name="Text 1">
            <a:extLst>
              <a:ext uri="{FF2B5EF4-FFF2-40B4-BE49-F238E27FC236}">
                <a16:creationId xmlns:a16="http://schemas.microsoft.com/office/drawing/2014/main" id="{F85B2E74-6AA4-CC72-2F31-667FDCEF2B13}"/>
              </a:ext>
            </a:extLst>
          </p:cNvPr>
          <p:cNvSpPr/>
          <p:nvPr/>
        </p:nvSpPr>
        <p:spPr>
          <a:xfrm>
            <a:off x="457200" y="91440"/>
            <a:ext cx="7315200" cy="640080"/>
          </a:xfrm>
          <a:prstGeom prst="rect">
            <a:avLst/>
          </a:prstGeom>
          <a:noFill/>
          <a:ln/>
        </p:spPr>
        <p:txBody>
          <a:bodyPr wrap="square" rtlCol="0" anchor="ctr"/>
          <a:lstStyle/>
          <a:p>
            <a:pPr marL="0" indent="0">
              <a:buNone/>
            </a:pPr>
            <a:r>
              <a:rPr lang="en-US" sz="2800" b="1">
                <a:solidFill>
                  <a:srgbClr val="FFFFFF"/>
                </a:solidFill>
                <a:latin typeface="Arial" pitchFamily="34" charset="0"/>
                <a:ea typeface="Arial" pitchFamily="34" charset="-122"/>
                <a:cs typeface="Arial" pitchFamily="34" charset="-120"/>
              </a:rPr>
              <a:t>My pathway to BEM</a:t>
            </a:r>
            <a:endParaRPr lang="en-US" sz="2800"/>
          </a:p>
        </p:txBody>
      </p:sp>
      <p:sp>
        <p:nvSpPr>
          <p:cNvPr id="4" name="Text 2">
            <a:extLst>
              <a:ext uri="{FF2B5EF4-FFF2-40B4-BE49-F238E27FC236}">
                <a16:creationId xmlns:a16="http://schemas.microsoft.com/office/drawing/2014/main" id="{2CDB33BE-EAD1-069E-4BE1-B92242EBC03B}"/>
              </a:ext>
            </a:extLst>
          </p:cNvPr>
          <p:cNvSpPr/>
          <p:nvPr/>
        </p:nvSpPr>
        <p:spPr>
          <a:xfrm>
            <a:off x="457200" y="960120"/>
            <a:ext cx="10972800" cy="320040"/>
          </a:xfrm>
          <a:prstGeom prst="rect">
            <a:avLst/>
          </a:prstGeom>
          <a:noFill/>
          <a:ln/>
        </p:spPr>
        <p:txBody>
          <a:bodyPr wrap="square" rtlCol="0" anchor="ctr"/>
          <a:lstStyle/>
          <a:p>
            <a:pPr marL="0" indent="0">
              <a:buNone/>
            </a:pPr>
            <a:r>
              <a:rPr lang="en-US" sz="1300" i="1">
                <a:solidFill>
                  <a:srgbClr val="6B7B78"/>
                </a:solidFill>
                <a:latin typeface="Arial" pitchFamily="34" charset="0"/>
                <a:ea typeface="Arial" pitchFamily="34" charset="-122"/>
                <a:cs typeface="Arial" pitchFamily="34" charset="-120"/>
              </a:rPr>
              <a:t>From [degree] to building energy modeling</a:t>
            </a:r>
            <a:endParaRPr lang="en-US" sz="1300"/>
          </a:p>
        </p:txBody>
      </p:sp>
      <p:sp>
        <p:nvSpPr>
          <p:cNvPr id="5" name="Shape 3">
            <a:extLst>
              <a:ext uri="{FF2B5EF4-FFF2-40B4-BE49-F238E27FC236}">
                <a16:creationId xmlns:a16="http://schemas.microsoft.com/office/drawing/2014/main" id="{05334090-7D6F-08EB-8FEF-AE4B48C52A36}"/>
              </a:ext>
            </a:extLst>
          </p:cNvPr>
          <p:cNvSpPr/>
          <p:nvPr/>
        </p:nvSpPr>
        <p:spPr>
          <a:xfrm>
            <a:off x="1554480" y="3154682"/>
            <a:ext cx="9601200" cy="0"/>
          </a:xfrm>
          <a:prstGeom prst="line">
            <a:avLst/>
          </a:prstGeom>
          <a:noFill/>
          <a:ln w="38100">
            <a:solidFill>
              <a:srgbClr val="0D6B5E"/>
            </a:solidFill>
            <a:prstDash val="dash"/>
          </a:ln>
        </p:spPr>
        <p:txBody>
          <a:bodyPr/>
          <a:lstStyle/>
          <a:p>
            <a:endParaRPr lang="en-US"/>
          </a:p>
        </p:txBody>
      </p:sp>
      <p:sp>
        <p:nvSpPr>
          <p:cNvPr id="6" name="Text 4">
            <a:extLst>
              <a:ext uri="{FF2B5EF4-FFF2-40B4-BE49-F238E27FC236}">
                <a16:creationId xmlns:a16="http://schemas.microsoft.com/office/drawing/2014/main" id="{54121AD5-7D4B-FACF-B22B-9AAEB7534919}"/>
              </a:ext>
            </a:extLst>
          </p:cNvPr>
          <p:cNvSpPr/>
          <p:nvPr/>
        </p:nvSpPr>
        <p:spPr>
          <a:xfrm>
            <a:off x="3086100" y="2990090"/>
            <a:ext cx="274320" cy="320040"/>
          </a:xfrm>
          <a:prstGeom prst="rect">
            <a:avLst/>
          </a:prstGeom>
          <a:noFill/>
          <a:ln/>
        </p:spPr>
        <p:txBody>
          <a:bodyPr wrap="square" rtlCol="0" anchor="ctr"/>
          <a:lstStyle/>
          <a:p>
            <a:pPr marL="0" indent="0" algn="ctr">
              <a:buNone/>
            </a:pPr>
            <a:r>
              <a:rPr lang="en-US" sz="1400">
                <a:solidFill>
                  <a:srgbClr val="0D6B5E"/>
                </a:solidFill>
              </a:rPr>
              <a:t>▶</a:t>
            </a:r>
            <a:endParaRPr lang="en-US" sz="1400"/>
          </a:p>
        </p:txBody>
      </p:sp>
      <p:sp>
        <p:nvSpPr>
          <p:cNvPr id="7" name="Text 5">
            <a:extLst>
              <a:ext uri="{FF2B5EF4-FFF2-40B4-BE49-F238E27FC236}">
                <a16:creationId xmlns:a16="http://schemas.microsoft.com/office/drawing/2014/main" id="{EB66AE19-7483-E6BA-5F45-71FAE6FF7C30}"/>
              </a:ext>
            </a:extLst>
          </p:cNvPr>
          <p:cNvSpPr/>
          <p:nvPr/>
        </p:nvSpPr>
        <p:spPr>
          <a:xfrm>
            <a:off x="5692140" y="2990090"/>
            <a:ext cx="274320" cy="320040"/>
          </a:xfrm>
          <a:prstGeom prst="rect">
            <a:avLst/>
          </a:prstGeom>
          <a:noFill/>
          <a:ln/>
        </p:spPr>
        <p:txBody>
          <a:bodyPr wrap="square" rtlCol="0" anchor="ctr"/>
          <a:lstStyle/>
          <a:p>
            <a:pPr marL="0" indent="0" algn="ctr">
              <a:buNone/>
            </a:pPr>
            <a:r>
              <a:rPr lang="en-US" sz="1400">
                <a:solidFill>
                  <a:srgbClr val="0D6B5E"/>
                </a:solidFill>
              </a:rPr>
              <a:t>▶</a:t>
            </a:r>
            <a:endParaRPr lang="en-US" sz="1400"/>
          </a:p>
        </p:txBody>
      </p:sp>
      <p:sp>
        <p:nvSpPr>
          <p:cNvPr id="8" name="Text 6">
            <a:extLst>
              <a:ext uri="{FF2B5EF4-FFF2-40B4-BE49-F238E27FC236}">
                <a16:creationId xmlns:a16="http://schemas.microsoft.com/office/drawing/2014/main" id="{DB2CF23A-C38D-FB9E-3B0F-04E912504B4F}"/>
              </a:ext>
            </a:extLst>
          </p:cNvPr>
          <p:cNvSpPr/>
          <p:nvPr/>
        </p:nvSpPr>
        <p:spPr>
          <a:xfrm>
            <a:off x="8389620" y="2990090"/>
            <a:ext cx="274320" cy="320040"/>
          </a:xfrm>
          <a:prstGeom prst="rect">
            <a:avLst/>
          </a:prstGeom>
          <a:noFill/>
          <a:ln/>
        </p:spPr>
        <p:txBody>
          <a:bodyPr wrap="square" rtlCol="0" anchor="ctr"/>
          <a:lstStyle/>
          <a:p>
            <a:pPr marL="0" indent="0" algn="ctr">
              <a:buNone/>
            </a:pPr>
            <a:r>
              <a:rPr lang="en-US" sz="1400">
                <a:solidFill>
                  <a:srgbClr val="0D6B5E"/>
                </a:solidFill>
              </a:rPr>
              <a:t>▶</a:t>
            </a:r>
            <a:endParaRPr lang="en-US" sz="1400"/>
          </a:p>
        </p:txBody>
      </p:sp>
      <p:sp>
        <p:nvSpPr>
          <p:cNvPr id="9" name="Shape 7">
            <a:extLst>
              <a:ext uri="{FF2B5EF4-FFF2-40B4-BE49-F238E27FC236}">
                <a16:creationId xmlns:a16="http://schemas.microsoft.com/office/drawing/2014/main" id="{82AB58C7-9768-D33A-DEF1-02A605B2621E}"/>
              </a:ext>
            </a:extLst>
          </p:cNvPr>
          <p:cNvSpPr/>
          <p:nvPr/>
        </p:nvSpPr>
        <p:spPr>
          <a:xfrm>
            <a:off x="914400" y="2148842"/>
            <a:ext cx="2011680" cy="2011680"/>
          </a:xfrm>
          <a:prstGeom prst="ellipse">
            <a:avLst/>
          </a:prstGeom>
          <a:solidFill>
            <a:srgbClr val="E8F5F2"/>
          </a:solidFill>
          <a:ln w="31750">
            <a:solidFill>
              <a:srgbClr val="0D6B5E"/>
            </a:solidFill>
            <a:prstDash val="solid"/>
          </a:ln>
        </p:spPr>
        <p:txBody>
          <a:bodyPr/>
          <a:lstStyle/>
          <a:p>
            <a:endParaRPr lang="en-US"/>
          </a:p>
        </p:txBody>
      </p:sp>
      <p:sp>
        <p:nvSpPr>
          <p:cNvPr id="10" name="Text 8">
            <a:extLst>
              <a:ext uri="{FF2B5EF4-FFF2-40B4-BE49-F238E27FC236}">
                <a16:creationId xmlns:a16="http://schemas.microsoft.com/office/drawing/2014/main" id="{EBF7EB4A-E971-330B-AEAC-A5700AF9600D}"/>
              </a:ext>
            </a:extLst>
          </p:cNvPr>
          <p:cNvSpPr/>
          <p:nvPr/>
        </p:nvSpPr>
        <p:spPr>
          <a:xfrm>
            <a:off x="1051560" y="2377442"/>
            <a:ext cx="1737360" cy="1554480"/>
          </a:xfrm>
          <a:prstGeom prst="rect">
            <a:avLst/>
          </a:prstGeom>
          <a:noFill/>
          <a:ln/>
        </p:spPr>
        <p:txBody>
          <a:bodyPr wrap="square" rtlCol="0" anchor="ctr"/>
          <a:lstStyle/>
          <a:p>
            <a:pPr algn="ctr"/>
            <a:r>
              <a:rPr lang="en-US" sz="1100" i="1">
                <a:solidFill>
                  <a:srgbClr val="142D43"/>
                </a:solidFill>
                <a:latin typeface="Arial" pitchFamily="34" charset="0"/>
                <a:ea typeface="Arial" pitchFamily="34" charset="-122"/>
                <a:cs typeface="Arial" pitchFamily="34" charset="-120"/>
              </a:rPr>
              <a:t>[Your degree]</a:t>
            </a:r>
            <a:endParaRPr lang="en-US" sz="1100"/>
          </a:p>
          <a:p>
            <a:pPr algn="ctr"/>
            <a:r>
              <a:rPr lang="en-US" sz="1100" i="1">
                <a:solidFill>
                  <a:srgbClr val="142D43"/>
                </a:solidFill>
                <a:latin typeface="Arial" pitchFamily="34" charset="0"/>
                <a:ea typeface="Arial" pitchFamily="34" charset="-122"/>
                <a:cs typeface="Arial" pitchFamily="34" charset="-120"/>
              </a:rPr>
              <a:t>[University]</a:t>
            </a:r>
            <a:endParaRPr lang="en-US" sz="1100"/>
          </a:p>
        </p:txBody>
      </p:sp>
      <p:sp>
        <p:nvSpPr>
          <p:cNvPr id="11" name="Text 9">
            <a:extLst>
              <a:ext uri="{FF2B5EF4-FFF2-40B4-BE49-F238E27FC236}">
                <a16:creationId xmlns:a16="http://schemas.microsoft.com/office/drawing/2014/main" id="{98458E4D-238E-9F06-988B-5A12E83E68F6}"/>
              </a:ext>
            </a:extLst>
          </p:cNvPr>
          <p:cNvSpPr/>
          <p:nvPr/>
        </p:nvSpPr>
        <p:spPr>
          <a:xfrm>
            <a:off x="822960" y="4206242"/>
            <a:ext cx="2194560" cy="320040"/>
          </a:xfrm>
          <a:prstGeom prst="rect">
            <a:avLst/>
          </a:prstGeom>
          <a:noFill/>
          <a:ln/>
        </p:spPr>
        <p:txBody>
          <a:bodyPr wrap="square" rtlCol="0" anchor="ctr"/>
          <a:lstStyle/>
          <a:p>
            <a:pPr marL="0" indent="0" algn="ctr">
              <a:buNone/>
            </a:pPr>
            <a:r>
              <a:rPr lang="en-US" sz="1100" b="1">
                <a:solidFill>
                  <a:srgbClr val="0D6B5E"/>
                </a:solidFill>
                <a:latin typeface="Arial" pitchFamily="34" charset="0"/>
                <a:ea typeface="Arial" pitchFamily="34" charset="-122"/>
                <a:cs typeface="Arial" pitchFamily="34" charset="-120"/>
              </a:rPr>
              <a:t>[dates]</a:t>
            </a:r>
            <a:endParaRPr lang="en-US" sz="1100"/>
          </a:p>
        </p:txBody>
      </p:sp>
      <p:sp>
        <p:nvSpPr>
          <p:cNvPr id="12" name="Text 10">
            <a:extLst>
              <a:ext uri="{FF2B5EF4-FFF2-40B4-BE49-F238E27FC236}">
                <a16:creationId xmlns:a16="http://schemas.microsoft.com/office/drawing/2014/main" id="{87272840-A3BE-0EAE-3F6D-B3F379235A3C}"/>
              </a:ext>
            </a:extLst>
          </p:cNvPr>
          <p:cNvSpPr/>
          <p:nvPr/>
        </p:nvSpPr>
        <p:spPr>
          <a:xfrm>
            <a:off x="731520" y="1783082"/>
            <a:ext cx="2377440" cy="320040"/>
          </a:xfrm>
          <a:prstGeom prst="rect">
            <a:avLst/>
          </a:prstGeom>
          <a:noFill/>
          <a:ln/>
        </p:spPr>
        <p:txBody>
          <a:bodyPr wrap="square" rtlCol="0" anchor="ctr"/>
          <a:lstStyle/>
          <a:p>
            <a:pPr marL="0" indent="0" algn="ctr">
              <a:buNone/>
            </a:pPr>
            <a:r>
              <a:rPr lang="en-US" sz="1200" b="1">
                <a:solidFill>
                  <a:srgbClr val="142D43"/>
                </a:solidFill>
                <a:latin typeface="Arial" pitchFamily="34" charset="0"/>
                <a:ea typeface="Arial" pitchFamily="34" charset="-122"/>
                <a:cs typeface="Arial" pitchFamily="34" charset="-120"/>
              </a:rPr>
              <a:t>Degree</a:t>
            </a:r>
            <a:endParaRPr lang="en-US" sz="1200"/>
          </a:p>
        </p:txBody>
      </p:sp>
      <p:sp>
        <p:nvSpPr>
          <p:cNvPr id="13" name="Shape 11">
            <a:extLst>
              <a:ext uri="{FF2B5EF4-FFF2-40B4-BE49-F238E27FC236}">
                <a16:creationId xmlns:a16="http://schemas.microsoft.com/office/drawing/2014/main" id="{8CF96F8C-2161-05F8-34B1-73EB96720454}"/>
              </a:ext>
            </a:extLst>
          </p:cNvPr>
          <p:cNvSpPr/>
          <p:nvPr/>
        </p:nvSpPr>
        <p:spPr>
          <a:xfrm>
            <a:off x="3520440" y="2148842"/>
            <a:ext cx="2011680" cy="2011680"/>
          </a:xfrm>
          <a:prstGeom prst="ellipse">
            <a:avLst/>
          </a:prstGeom>
          <a:solidFill>
            <a:srgbClr val="E8F5F2"/>
          </a:solidFill>
          <a:ln w="31750">
            <a:solidFill>
              <a:srgbClr val="0D6B5E"/>
            </a:solidFill>
            <a:prstDash val="solid"/>
          </a:ln>
        </p:spPr>
        <p:txBody>
          <a:bodyPr/>
          <a:lstStyle/>
          <a:p>
            <a:endParaRPr lang="en-US"/>
          </a:p>
        </p:txBody>
      </p:sp>
      <p:sp>
        <p:nvSpPr>
          <p:cNvPr id="14" name="Text 12">
            <a:extLst>
              <a:ext uri="{FF2B5EF4-FFF2-40B4-BE49-F238E27FC236}">
                <a16:creationId xmlns:a16="http://schemas.microsoft.com/office/drawing/2014/main" id="{7D30BCE0-8844-8F6F-7E09-9E8A6A616F15}"/>
              </a:ext>
            </a:extLst>
          </p:cNvPr>
          <p:cNvSpPr/>
          <p:nvPr/>
        </p:nvSpPr>
        <p:spPr>
          <a:xfrm>
            <a:off x="3657600" y="2377442"/>
            <a:ext cx="1737360" cy="1554480"/>
          </a:xfrm>
          <a:prstGeom prst="rect">
            <a:avLst/>
          </a:prstGeom>
          <a:noFill/>
          <a:ln/>
        </p:spPr>
        <p:txBody>
          <a:bodyPr wrap="square" rtlCol="0" anchor="ctr"/>
          <a:lstStyle/>
          <a:p>
            <a:pPr algn="ctr"/>
            <a:r>
              <a:rPr lang="en-US" sz="1100" i="1">
                <a:solidFill>
                  <a:srgbClr val="142D43"/>
                </a:solidFill>
                <a:latin typeface="Arial" pitchFamily="34" charset="0"/>
                <a:ea typeface="Arial" pitchFamily="34" charset="-122"/>
                <a:cs typeface="Arial" pitchFamily="34" charset="-120"/>
              </a:rPr>
              <a:t>[Title]</a:t>
            </a:r>
            <a:endParaRPr lang="en-US" sz="1100"/>
          </a:p>
          <a:p>
            <a:pPr algn="ctr"/>
            <a:r>
              <a:rPr lang="en-US" sz="1100" i="1">
                <a:solidFill>
                  <a:srgbClr val="142D43"/>
                </a:solidFill>
                <a:latin typeface="Arial" pitchFamily="34" charset="0"/>
                <a:ea typeface="Arial" pitchFamily="34" charset="-122"/>
                <a:cs typeface="Arial" pitchFamily="34" charset="-120"/>
              </a:rPr>
              <a:t>[Company]</a:t>
            </a:r>
            <a:endParaRPr lang="en-US" sz="1100"/>
          </a:p>
        </p:txBody>
      </p:sp>
      <p:sp>
        <p:nvSpPr>
          <p:cNvPr id="15" name="Text 13">
            <a:extLst>
              <a:ext uri="{FF2B5EF4-FFF2-40B4-BE49-F238E27FC236}">
                <a16:creationId xmlns:a16="http://schemas.microsoft.com/office/drawing/2014/main" id="{A1FD3C31-7302-D892-64CD-255E92A31A7B}"/>
              </a:ext>
            </a:extLst>
          </p:cNvPr>
          <p:cNvSpPr/>
          <p:nvPr/>
        </p:nvSpPr>
        <p:spPr>
          <a:xfrm>
            <a:off x="3429000" y="4206242"/>
            <a:ext cx="2194560" cy="320040"/>
          </a:xfrm>
          <a:prstGeom prst="rect">
            <a:avLst/>
          </a:prstGeom>
          <a:noFill/>
          <a:ln/>
        </p:spPr>
        <p:txBody>
          <a:bodyPr wrap="square" rtlCol="0" anchor="ctr"/>
          <a:lstStyle/>
          <a:p>
            <a:pPr algn="ctr"/>
            <a:r>
              <a:rPr lang="en-US" sz="1100" b="1">
                <a:solidFill>
                  <a:srgbClr val="0D6B5E"/>
                </a:solidFill>
                <a:latin typeface="Arial" pitchFamily="34" charset="0"/>
                <a:ea typeface="Arial" pitchFamily="34" charset="-122"/>
                <a:cs typeface="Arial" pitchFamily="34" charset="-120"/>
              </a:rPr>
              <a:t>[dates]</a:t>
            </a:r>
            <a:endParaRPr lang="en-US" sz="1100"/>
          </a:p>
        </p:txBody>
      </p:sp>
      <p:sp>
        <p:nvSpPr>
          <p:cNvPr id="16" name="Text 14">
            <a:extLst>
              <a:ext uri="{FF2B5EF4-FFF2-40B4-BE49-F238E27FC236}">
                <a16:creationId xmlns:a16="http://schemas.microsoft.com/office/drawing/2014/main" id="{D1AB77AE-8B60-B4B5-F707-D2AC54918705}"/>
              </a:ext>
            </a:extLst>
          </p:cNvPr>
          <p:cNvSpPr/>
          <p:nvPr/>
        </p:nvSpPr>
        <p:spPr>
          <a:xfrm>
            <a:off x="3337560" y="1783082"/>
            <a:ext cx="2377440" cy="320040"/>
          </a:xfrm>
          <a:prstGeom prst="rect">
            <a:avLst/>
          </a:prstGeom>
          <a:noFill/>
          <a:ln/>
        </p:spPr>
        <p:txBody>
          <a:bodyPr wrap="square" rtlCol="0" anchor="ctr"/>
          <a:lstStyle/>
          <a:p>
            <a:pPr marL="0" indent="0" algn="ctr">
              <a:buNone/>
            </a:pPr>
            <a:r>
              <a:rPr lang="en-US" sz="1200" b="1">
                <a:solidFill>
                  <a:srgbClr val="142D43"/>
                </a:solidFill>
                <a:latin typeface="Arial" pitchFamily="34" charset="0"/>
                <a:ea typeface="Arial" pitchFamily="34" charset="-122"/>
                <a:cs typeface="Arial" pitchFamily="34" charset="-120"/>
              </a:rPr>
              <a:t>[Type of role]</a:t>
            </a:r>
            <a:endParaRPr lang="en-US" sz="1200"/>
          </a:p>
        </p:txBody>
      </p:sp>
      <p:sp>
        <p:nvSpPr>
          <p:cNvPr id="17" name="Shape 15">
            <a:extLst>
              <a:ext uri="{FF2B5EF4-FFF2-40B4-BE49-F238E27FC236}">
                <a16:creationId xmlns:a16="http://schemas.microsoft.com/office/drawing/2014/main" id="{CB38F864-6254-7AB9-2023-738D16C66777}"/>
              </a:ext>
            </a:extLst>
          </p:cNvPr>
          <p:cNvSpPr/>
          <p:nvPr/>
        </p:nvSpPr>
        <p:spPr>
          <a:xfrm>
            <a:off x="6126480" y="2148842"/>
            <a:ext cx="2011680" cy="2011680"/>
          </a:xfrm>
          <a:prstGeom prst="ellipse">
            <a:avLst/>
          </a:prstGeom>
          <a:solidFill>
            <a:srgbClr val="E8F5F2"/>
          </a:solidFill>
          <a:ln w="31750">
            <a:solidFill>
              <a:srgbClr val="0D6B5E"/>
            </a:solidFill>
            <a:prstDash val="solid"/>
          </a:ln>
        </p:spPr>
        <p:txBody>
          <a:bodyPr/>
          <a:lstStyle/>
          <a:p>
            <a:endParaRPr lang="en-US"/>
          </a:p>
        </p:txBody>
      </p:sp>
      <p:sp>
        <p:nvSpPr>
          <p:cNvPr id="18" name="Text 16">
            <a:extLst>
              <a:ext uri="{FF2B5EF4-FFF2-40B4-BE49-F238E27FC236}">
                <a16:creationId xmlns:a16="http://schemas.microsoft.com/office/drawing/2014/main" id="{57721AEB-2686-FDCE-9662-29BC16C6E858}"/>
              </a:ext>
            </a:extLst>
          </p:cNvPr>
          <p:cNvSpPr/>
          <p:nvPr/>
        </p:nvSpPr>
        <p:spPr>
          <a:xfrm>
            <a:off x="6263640" y="2377442"/>
            <a:ext cx="1737360" cy="1554480"/>
          </a:xfrm>
          <a:prstGeom prst="rect">
            <a:avLst/>
          </a:prstGeom>
          <a:noFill/>
          <a:ln/>
        </p:spPr>
        <p:txBody>
          <a:bodyPr wrap="square" rtlCol="0" anchor="ctr"/>
          <a:lstStyle/>
          <a:p>
            <a:pPr algn="ctr"/>
            <a:r>
              <a:rPr lang="en-US" sz="1100" i="1">
                <a:solidFill>
                  <a:srgbClr val="142D43"/>
                </a:solidFill>
                <a:latin typeface="Arial" pitchFamily="34" charset="0"/>
                <a:ea typeface="Arial" pitchFamily="34" charset="-122"/>
                <a:cs typeface="Arial" pitchFamily="34" charset="-120"/>
              </a:rPr>
              <a:t>[Title]</a:t>
            </a:r>
            <a:endParaRPr lang="en-US" sz="1100"/>
          </a:p>
          <a:p>
            <a:pPr algn="ctr"/>
            <a:r>
              <a:rPr lang="en-US" sz="1100" i="1">
                <a:solidFill>
                  <a:srgbClr val="142D43"/>
                </a:solidFill>
                <a:latin typeface="Arial" pitchFamily="34" charset="0"/>
                <a:ea typeface="Arial" pitchFamily="34" charset="-122"/>
                <a:cs typeface="Arial" pitchFamily="34" charset="-120"/>
              </a:rPr>
              <a:t>[Company]</a:t>
            </a:r>
            <a:endParaRPr lang="en-US" sz="1100"/>
          </a:p>
        </p:txBody>
      </p:sp>
      <p:sp>
        <p:nvSpPr>
          <p:cNvPr id="19" name="Text 17">
            <a:extLst>
              <a:ext uri="{FF2B5EF4-FFF2-40B4-BE49-F238E27FC236}">
                <a16:creationId xmlns:a16="http://schemas.microsoft.com/office/drawing/2014/main" id="{BFDBD8A4-ACDE-07A3-8E86-4E9970FD0FBD}"/>
              </a:ext>
            </a:extLst>
          </p:cNvPr>
          <p:cNvSpPr/>
          <p:nvPr/>
        </p:nvSpPr>
        <p:spPr>
          <a:xfrm>
            <a:off x="6035040" y="4206242"/>
            <a:ext cx="2194560" cy="320040"/>
          </a:xfrm>
          <a:prstGeom prst="rect">
            <a:avLst/>
          </a:prstGeom>
          <a:noFill/>
          <a:ln/>
        </p:spPr>
        <p:txBody>
          <a:bodyPr wrap="square" rtlCol="0" anchor="ctr"/>
          <a:lstStyle/>
          <a:p>
            <a:pPr algn="ctr"/>
            <a:r>
              <a:rPr lang="en-US" sz="1100" b="1">
                <a:solidFill>
                  <a:srgbClr val="0D6B5E"/>
                </a:solidFill>
                <a:latin typeface="Arial" pitchFamily="34" charset="0"/>
                <a:ea typeface="Arial" pitchFamily="34" charset="-122"/>
                <a:cs typeface="Arial" pitchFamily="34" charset="-120"/>
              </a:rPr>
              <a:t>[dates]</a:t>
            </a:r>
            <a:endParaRPr lang="en-US" sz="1100"/>
          </a:p>
          <a:p>
            <a:pPr algn="ctr"/>
            <a:endParaRPr lang="en-US" sz="1100"/>
          </a:p>
        </p:txBody>
      </p:sp>
      <p:sp>
        <p:nvSpPr>
          <p:cNvPr id="20" name="Text 18">
            <a:extLst>
              <a:ext uri="{FF2B5EF4-FFF2-40B4-BE49-F238E27FC236}">
                <a16:creationId xmlns:a16="http://schemas.microsoft.com/office/drawing/2014/main" id="{F0F10134-82EC-A107-A2C4-569F81D5FE0B}"/>
              </a:ext>
            </a:extLst>
          </p:cNvPr>
          <p:cNvSpPr/>
          <p:nvPr/>
        </p:nvSpPr>
        <p:spPr>
          <a:xfrm>
            <a:off x="5943600" y="1783082"/>
            <a:ext cx="2377440" cy="320040"/>
          </a:xfrm>
          <a:prstGeom prst="rect">
            <a:avLst/>
          </a:prstGeom>
          <a:noFill/>
          <a:ln/>
        </p:spPr>
        <p:txBody>
          <a:bodyPr wrap="square" rtlCol="0" anchor="ctr"/>
          <a:lstStyle/>
          <a:p>
            <a:pPr algn="ctr"/>
            <a:r>
              <a:rPr lang="en-US" sz="1200" b="1">
                <a:solidFill>
                  <a:srgbClr val="142D43"/>
                </a:solidFill>
                <a:latin typeface="Arial" pitchFamily="34" charset="0"/>
                <a:ea typeface="Arial" pitchFamily="34" charset="-122"/>
                <a:cs typeface="Arial" pitchFamily="34" charset="-120"/>
              </a:rPr>
              <a:t>[Type of role]</a:t>
            </a:r>
            <a:endParaRPr lang="en-US" sz="1200"/>
          </a:p>
        </p:txBody>
      </p:sp>
      <p:sp>
        <p:nvSpPr>
          <p:cNvPr id="21" name="Shape 19">
            <a:extLst>
              <a:ext uri="{FF2B5EF4-FFF2-40B4-BE49-F238E27FC236}">
                <a16:creationId xmlns:a16="http://schemas.microsoft.com/office/drawing/2014/main" id="{C9A4B6A0-1059-1A30-FCDC-70B63A196AA9}"/>
              </a:ext>
            </a:extLst>
          </p:cNvPr>
          <p:cNvSpPr/>
          <p:nvPr/>
        </p:nvSpPr>
        <p:spPr>
          <a:xfrm>
            <a:off x="8915400" y="2148842"/>
            <a:ext cx="2011680" cy="2011680"/>
          </a:xfrm>
          <a:prstGeom prst="ellipse">
            <a:avLst/>
          </a:prstGeom>
          <a:solidFill>
            <a:srgbClr val="0D6B5E"/>
          </a:solidFill>
          <a:ln w="31750">
            <a:solidFill>
              <a:srgbClr val="0D6B5E"/>
            </a:solidFill>
            <a:prstDash val="solid"/>
          </a:ln>
        </p:spPr>
        <p:txBody>
          <a:bodyPr/>
          <a:lstStyle/>
          <a:p>
            <a:endParaRPr lang="en-US"/>
          </a:p>
        </p:txBody>
      </p:sp>
      <p:sp>
        <p:nvSpPr>
          <p:cNvPr id="22" name="Text 20">
            <a:extLst>
              <a:ext uri="{FF2B5EF4-FFF2-40B4-BE49-F238E27FC236}">
                <a16:creationId xmlns:a16="http://schemas.microsoft.com/office/drawing/2014/main" id="{1EA37498-1F6C-0889-1BF7-0D7CE83B4DC1}"/>
              </a:ext>
            </a:extLst>
          </p:cNvPr>
          <p:cNvSpPr/>
          <p:nvPr/>
        </p:nvSpPr>
        <p:spPr>
          <a:xfrm>
            <a:off x="9052560" y="2377442"/>
            <a:ext cx="1737360" cy="1554480"/>
          </a:xfrm>
          <a:prstGeom prst="rect">
            <a:avLst/>
          </a:prstGeom>
          <a:noFill/>
          <a:ln/>
        </p:spPr>
        <p:txBody>
          <a:bodyPr wrap="square" rtlCol="0" anchor="ctr"/>
          <a:lstStyle/>
          <a:p>
            <a:pPr algn="ctr"/>
            <a:r>
              <a:rPr lang="en-US" sz="1100" i="1">
                <a:solidFill>
                  <a:schemeClr val="bg1"/>
                </a:solidFill>
                <a:latin typeface="Arial" pitchFamily="34" charset="0"/>
                <a:ea typeface="Arial" pitchFamily="34" charset="-122"/>
                <a:cs typeface="Arial" pitchFamily="34" charset="-120"/>
              </a:rPr>
              <a:t>[Title]</a:t>
            </a:r>
            <a:endParaRPr lang="en-US" sz="1100">
              <a:solidFill>
                <a:schemeClr val="bg1"/>
              </a:solidFill>
            </a:endParaRPr>
          </a:p>
          <a:p>
            <a:pPr algn="ctr"/>
            <a:r>
              <a:rPr lang="en-US" sz="1100" i="1">
                <a:solidFill>
                  <a:schemeClr val="bg1"/>
                </a:solidFill>
                <a:latin typeface="Arial" pitchFamily="34" charset="0"/>
                <a:ea typeface="Arial" pitchFamily="34" charset="-122"/>
                <a:cs typeface="Arial" pitchFamily="34" charset="-120"/>
              </a:rPr>
              <a:t>[Company]</a:t>
            </a:r>
            <a:endParaRPr lang="en-US" sz="1100">
              <a:solidFill>
                <a:schemeClr val="bg1"/>
              </a:solidFill>
            </a:endParaRPr>
          </a:p>
        </p:txBody>
      </p:sp>
      <p:sp>
        <p:nvSpPr>
          <p:cNvPr id="23" name="Text 21">
            <a:extLst>
              <a:ext uri="{FF2B5EF4-FFF2-40B4-BE49-F238E27FC236}">
                <a16:creationId xmlns:a16="http://schemas.microsoft.com/office/drawing/2014/main" id="{F7D22848-7030-8A54-0B01-2B03A42957C8}"/>
              </a:ext>
            </a:extLst>
          </p:cNvPr>
          <p:cNvSpPr/>
          <p:nvPr/>
        </p:nvSpPr>
        <p:spPr>
          <a:xfrm>
            <a:off x="8823960" y="4206242"/>
            <a:ext cx="2194560" cy="320040"/>
          </a:xfrm>
          <a:prstGeom prst="rect">
            <a:avLst/>
          </a:prstGeom>
          <a:noFill/>
          <a:ln/>
        </p:spPr>
        <p:txBody>
          <a:bodyPr wrap="square" rtlCol="0" anchor="ctr"/>
          <a:lstStyle/>
          <a:p>
            <a:pPr algn="ctr"/>
            <a:r>
              <a:rPr lang="en-US" sz="1100" b="1">
                <a:solidFill>
                  <a:srgbClr val="0D6B5E"/>
                </a:solidFill>
                <a:latin typeface="Arial" pitchFamily="34" charset="0"/>
                <a:ea typeface="Arial" pitchFamily="34" charset="-122"/>
                <a:cs typeface="Arial" pitchFamily="34" charset="-120"/>
              </a:rPr>
              <a:t>[dates]</a:t>
            </a:r>
            <a:endParaRPr lang="en-US" sz="1100"/>
          </a:p>
        </p:txBody>
      </p:sp>
      <p:sp>
        <p:nvSpPr>
          <p:cNvPr id="24" name="Text 22">
            <a:extLst>
              <a:ext uri="{FF2B5EF4-FFF2-40B4-BE49-F238E27FC236}">
                <a16:creationId xmlns:a16="http://schemas.microsoft.com/office/drawing/2014/main" id="{D4D8ED8B-58C7-7477-4D85-0481BFB2A96B}"/>
              </a:ext>
            </a:extLst>
          </p:cNvPr>
          <p:cNvSpPr/>
          <p:nvPr/>
        </p:nvSpPr>
        <p:spPr>
          <a:xfrm>
            <a:off x="8732520" y="1783082"/>
            <a:ext cx="2377440" cy="320040"/>
          </a:xfrm>
          <a:prstGeom prst="rect">
            <a:avLst/>
          </a:prstGeom>
          <a:noFill/>
          <a:ln/>
        </p:spPr>
        <p:txBody>
          <a:bodyPr wrap="square" rtlCol="0" anchor="ctr"/>
          <a:lstStyle/>
          <a:p>
            <a:pPr marL="0" indent="0" algn="ctr">
              <a:buNone/>
            </a:pPr>
            <a:r>
              <a:rPr lang="en-US" sz="1200" b="1">
                <a:solidFill>
                  <a:srgbClr val="142D43"/>
                </a:solidFill>
                <a:latin typeface="Arial" pitchFamily="34" charset="0"/>
                <a:ea typeface="Arial" pitchFamily="34" charset="-122"/>
                <a:cs typeface="Arial" pitchFamily="34" charset="-120"/>
              </a:rPr>
              <a:t>Current Role</a:t>
            </a:r>
            <a:endParaRPr lang="en-US" sz="1200"/>
          </a:p>
        </p:txBody>
      </p:sp>
      <p:sp>
        <p:nvSpPr>
          <p:cNvPr id="27" name="Shape 25">
            <a:extLst>
              <a:ext uri="{FF2B5EF4-FFF2-40B4-BE49-F238E27FC236}">
                <a16:creationId xmlns:a16="http://schemas.microsoft.com/office/drawing/2014/main" id="{78EA747B-0686-7924-A036-5A2DCDD182F9}"/>
              </a:ext>
            </a:extLst>
          </p:cNvPr>
          <p:cNvSpPr/>
          <p:nvPr/>
        </p:nvSpPr>
        <p:spPr>
          <a:xfrm>
            <a:off x="457200" y="5029201"/>
            <a:ext cx="11247120" cy="777240"/>
          </a:xfrm>
          <a:prstGeom prst="rect">
            <a:avLst/>
          </a:prstGeom>
          <a:solidFill>
            <a:srgbClr val="142D43"/>
          </a:solidFill>
          <a:ln/>
        </p:spPr>
        <p:txBody>
          <a:bodyPr/>
          <a:lstStyle/>
          <a:p>
            <a:endParaRPr lang="en-US"/>
          </a:p>
        </p:txBody>
      </p:sp>
      <p:sp>
        <p:nvSpPr>
          <p:cNvPr id="28" name="Text 26">
            <a:extLst>
              <a:ext uri="{FF2B5EF4-FFF2-40B4-BE49-F238E27FC236}">
                <a16:creationId xmlns:a16="http://schemas.microsoft.com/office/drawing/2014/main" id="{118A4352-91A6-9FB0-AD87-3F5561BE86F7}"/>
              </a:ext>
            </a:extLst>
          </p:cNvPr>
          <p:cNvSpPr/>
          <p:nvPr/>
        </p:nvSpPr>
        <p:spPr>
          <a:xfrm>
            <a:off x="731520" y="5074921"/>
            <a:ext cx="10698480" cy="685800"/>
          </a:xfrm>
          <a:prstGeom prst="rect">
            <a:avLst/>
          </a:prstGeom>
          <a:noFill/>
          <a:ln/>
        </p:spPr>
        <p:txBody>
          <a:bodyPr wrap="square" rtlCol="0" anchor="ctr"/>
          <a:lstStyle/>
          <a:p>
            <a:r>
              <a:rPr lang="en-US" sz="1600" b="1">
                <a:solidFill>
                  <a:srgbClr val="F4C842"/>
                </a:solidFill>
                <a:latin typeface="Arial" pitchFamily="34" charset="0"/>
                <a:ea typeface="Arial" pitchFamily="34" charset="-122"/>
                <a:cs typeface="Arial" pitchFamily="34" charset="-120"/>
              </a:rPr>
              <a:t>The moment I knew: </a:t>
            </a:r>
            <a:r>
              <a:rPr lang="en-US" sz="1400" i="1">
                <a:solidFill>
                  <a:srgbClr val="FFFFFF"/>
                </a:solidFill>
                <a:latin typeface="Arial" pitchFamily="34" charset="0"/>
                <a:ea typeface="Arial" pitchFamily="34" charset="-122"/>
                <a:cs typeface="Arial" pitchFamily="34" charset="-120"/>
              </a:rPr>
              <a:t>[Describe a specific project, task, or realization that confirmed BEM was your career path.]</a:t>
            </a:r>
            <a:endParaRPr lang="en-US" sz="1600"/>
          </a:p>
        </p:txBody>
      </p:sp>
      <p:sp>
        <p:nvSpPr>
          <p:cNvPr id="29" name="Text 27">
            <a:extLst>
              <a:ext uri="{FF2B5EF4-FFF2-40B4-BE49-F238E27FC236}">
                <a16:creationId xmlns:a16="http://schemas.microsoft.com/office/drawing/2014/main" id="{245322A0-4CBA-AAAD-7FC1-C80B2CD9C518}"/>
              </a:ext>
            </a:extLst>
          </p:cNvPr>
          <p:cNvSpPr/>
          <p:nvPr/>
        </p:nvSpPr>
        <p:spPr>
          <a:xfrm>
            <a:off x="11430000" y="6309360"/>
            <a:ext cx="548640" cy="365760"/>
          </a:xfrm>
          <a:prstGeom prst="rect">
            <a:avLst/>
          </a:prstGeom>
          <a:noFill/>
          <a:ln/>
        </p:spPr>
        <p:txBody>
          <a:bodyPr wrap="square" rtlCol="0" anchor="ctr"/>
          <a:lstStyle/>
          <a:p>
            <a:pPr marL="0" indent="0" algn="r">
              <a:buNone/>
            </a:pPr>
            <a:r>
              <a:rPr lang="en-US" sz="1000">
                <a:solidFill>
                  <a:srgbClr val="BBBBBB"/>
                </a:solidFill>
                <a:latin typeface="Arial" pitchFamily="34" charset="0"/>
                <a:ea typeface="Arial" pitchFamily="34" charset="-122"/>
                <a:cs typeface="Arial" pitchFamily="34" charset="-120"/>
              </a:rPr>
              <a:t>7b</a:t>
            </a:r>
            <a:endParaRPr lang="en-US" sz="1000"/>
          </a:p>
        </p:txBody>
      </p:sp>
      <p:pic>
        <p:nvPicPr>
          <p:cNvPr id="35" name="Image 3" descr="preencoded.png">
            <a:extLst>
              <a:ext uri="{FF2B5EF4-FFF2-40B4-BE49-F238E27FC236}">
                <a16:creationId xmlns:a16="http://schemas.microsoft.com/office/drawing/2014/main" id="{418B00B3-1CC5-7BCF-6281-C74CFA612928}"/>
              </a:ext>
            </a:extLst>
          </p:cNvPr>
          <p:cNvPicPr>
            <a:picLocks noChangeAspect="1"/>
          </p:cNvPicPr>
          <p:nvPr/>
        </p:nvPicPr>
        <p:blipFill>
          <a:blip r:embed="rId3">
            <a:alphaModFix/>
            <a:duotone>
              <a:prstClr val="black"/>
              <a:srgbClr val="0D6B5E">
                <a:tint val="45000"/>
                <a:satMod val="400000"/>
              </a:srgbClr>
            </a:duotone>
          </a:blip>
          <a:stretch>
            <a:fillRect/>
          </a:stretch>
        </p:blipFill>
        <p:spPr>
          <a:xfrm>
            <a:off x="1676400" y="2289050"/>
            <a:ext cx="487680" cy="487680"/>
          </a:xfrm>
          <a:prstGeom prst="rect">
            <a:avLst/>
          </a:prstGeom>
        </p:spPr>
      </p:pic>
    </p:spTree>
    <p:extLst>
      <p:ext uri="{BB962C8B-B14F-4D97-AF65-F5344CB8AC3E}">
        <p14:creationId xmlns:p14="http://schemas.microsoft.com/office/powerpoint/2010/main" val="2376536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ome/claude/assets/photo_cityscape.jpg"/>
          <p:cNvPicPr>
            <a:picLocks noChangeAspect="1"/>
          </p:cNvPicPr>
          <p:nvPr/>
        </p:nvPicPr>
        <p:blipFill>
          <a:blip r:embed="rId3"/>
          <a:src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000000">
              <a:alpha val="55000"/>
            </a:srgbClr>
          </a:solidFill>
          <a:ln/>
        </p:spPr>
        <p:txBody>
          <a:bodyPr/>
          <a:lstStyle/>
          <a:p>
            <a:endParaRPr lang="en-US" sz="2400"/>
          </a:p>
        </p:txBody>
      </p:sp>
      <p:sp>
        <p:nvSpPr>
          <p:cNvPr id="4" name="Text 1"/>
          <p:cNvSpPr/>
          <p:nvPr/>
        </p:nvSpPr>
        <p:spPr>
          <a:xfrm>
            <a:off x="731520" y="1828800"/>
            <a:ext cx="1219200" cy="975360"/>
          </a:xfrm>
          <a:prstGeom prst="rect">
            <a:avLst/>
          </a:prstGeom>
          <a:noFill/>
          <a:ln/>
        </p:spPr>
        <p:txBody>
          <a:bodyPr wrap="square" lIns="0" tIns="0" rIns="0" bIns="0" rtlCol="0" anchor="ctr"/>
          <a:lstStyle/>
          <a:p>
            <a:r>
              <a:rPr lang="en-US" sz="5600" b="1">
                <a:solidFill>
                  <a:srgbClr val="D4870E"/>
                </a:solidFill>
                <a:latin typeface="Trebuchet MS" pitchFamily="34" charset="0"/>
                <a:ea typeface="Trebuchet MS" pitchFamily="34" charset="-122"/>
                <a:cs typeface="Trebuchet MS" pitchFamily="34" charset="-120"/>
              </a:rPr>
              <a:t>1)</a:t>
            </a:r>
            <a:endParaRPr lang="en-US" sz="5600"/>
          </a:p>
        </p:txBody>
      </p:sp>
      <p:sp>
        <p:nvSpPr>
          <p:cNvPr id="5" name="Text 2"/>
          <p:cNvSpPr/>
          <p:nvPr/>
        </p:nvSpPr>
        <p:spPr>
          <a:xfrm>
            <a:off x="1828800" y="1828800"/>
            <a:ext cx="9753600" cy="1097280"/>
          </a:xfrm>
          <a:prstGeom prst="rect">
            <a:avLst/>
          </a:prstGeom>
          <a:noFill/>
          <a:ln/>
        </p:spPr>
        <p:txBody>
          <a:bodyPr wrap="square" lIns="0" tIns="0" rIns="0" bIns="0" rtlCol="0" anchor="ctr"/>
          <a:lstStyle/>
          <a:p>
            <a:r>
              <a:rPr lang="en-US" sz="5600" b="1">
                <a:solidFill>
                  <a:srgbClr val="FFFFFF"/>
                </a:solidFill>
                <a:latin typeface="Trebuchet MS" pitchFamily="34" charset="0"/>
                <a:ea typeface="Trebuchet MS" pitchFamily="34" charset="-122"/>
                <a:cs typeface="Trebuchet MS" pitchFamily="34" charset="-120"/>
              </a:rPr>
              <a:t>Why buildings matter and what building modeling is</a:t>
            </a:r>
            <a:endParaRPr lang="en-US" sz="5600"/>
          </a:p>
        </p:txBody>
      </p:sp>
      <p:sp>
        <p:nvSpPr>
          <p:cNvPr id="6" name="Text 3"/>
          <p:cNvSpPr/>
          <p:nvPr/>
        </p:nvSpPr>
        <p:spPr>
          <a:xfrm>
            <a:off x="1950720" y="3169920"/>
            <a:ext cx="9753600" cy="609600"/>
          </a:xfrm>
          <a:prstGeom prst="rect">
            <a:avLst/>
          </a:prstGeom>
          <a:noFill/>
          <a:ln/>
        </p:spPr>
        <p:txBody>
          <a:bodyPr wrap="square" lIns="0" tIns="0" rIns="0" bIns="0" rtlCol="0" anchor="ctr"/>
          <a:lstStyle/>
          <a:p>
            <a:r>
              <a:rPr lang="en-US" sz="2133">
                <a:solidFill>
                  <a:srgbClr val="FFFFFF"/>
                </a:solidFill>
                <a:latin typeface="Calibri" pitchFamily="34" charset="0"/>
                <a:ea typeface="Calibri" pitchFamily="34" charset="-122"/>
                <a:cs typeface="Calibri" pitchFamily="34" charset="-120"/>
              </a:rPr>
              <a:t>Energy, money, comfort, and climate, all tied together.</a:t>
            </a:r>
            <a:endParaRPr lang="en-US" sz="2133"/>
          </a:p>
        </p:txBody>
      </p:sp>
    </p:spTree>
  </p:cSld>
  <p:clrMapOvr>
    <a:masterClrMapping/>
  </p:clrMapOvr>
</p:sld>
</file>

<file path=ppt/theme/theme1.xml><?xml version="1.0" encoding="utf-8"?>
<a:theme xmlns:a="http://schemas.openxmlformats.org/drawingml/2006/main" name="1_SCE 16x9 White 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Trebuchet MS"/>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inardiscussion" id="{D1536936-15B5-1046-9B96-1971BED6E223}" vid="{F8552C0B-039D-054D-B2BE-E19CD1D6137F}"/>
    </a:ext>
  </a:extLst>
</a:theme>
</file>

<file path=ppt/theme/theme2.xml><?xml version="1.0" encoding="utf-8"?>
<a:theme xmlns:a="http://schemas.openxmlformats.org/drawingml/2006/main" name="2_SCE 16x9 White Templat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ustom 1">
      <a:majorFont>
        <a:latin typeface="Trebuchet MS"/>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inardiscussion" id="{D1536936-15B5-1046-9B96-1971BED6E223}" vid="{F8552C0B-039D-054D-B2BE-E19CD1D6137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IG Colour Palette">
    <a:dk1>
      <a:sysClr val="windowText" lastClr="000000"/>
    </a:dk1>
    <a:lt1>
      <a:sysClr val="window" lastClr="FFFFFF"/>
    </a:lt1>
    <a:dk2>
      <a:srgbClr val="425968"/>
    </a:dk2>
    <a:lt2>
      <a:srgbClr val="D4DEE4"/>
    </a:lt2>
    <a:accent1>
      <a:srgbClr val="C25828"/>
    </a:accent1>
    <a:accent2>
      <a:srgbClr val="FEB626"/>
    </a:accent2>
    <a:accent3>
      <a:srgbClr val="A3AF33"/>
    </a:accent3>
    <a:accent4>
      <a:srgbClr val="677130"/>
    </a:accent4>
    <a:accent5>
      <a:srgbClr val="158DBD"/>
    </a:accent5>
    <a:accent6>
      <a:srgbClr val="4E479D"/>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613"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B435123-F67A-4005-8121-B53D01860BE8}">
  <we:reference id="WA200010001" version="1.0.0.1" store="Omex" storeType="OMEX"/>
  <we:alternateReferences>
    <we:reference id="WA200010001" version="1.0.0.1" store="WA200010001" storeType="OMEX"/>
  </we:alternateReferences>
  <we:properties>
    <we:property name="claude.fileId" value="&quot;7c120109-2298-47ce-9b78-f7e05e2bfe26&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9f03392-5117-4f00-b8c7-c28d7de3d2f9" xsi:nil="true"/>
    <lcf76f155ced4ddcb4097134ff3c332f xmlns="b3aa00f3-ad7c-4c7c-b1bc-f653daa267e5">
      <Terms xmlns="http://schemas.microsoft.com/office/infopath/2007/PartnerControls"/>
    </lcf76f155ced4ddcb4097134ff3c332f>
    <SharedWithUsers xmlns="99f03392-5117-4f00-b8c7-c28d7de3d2f9">
      <UserInfo>
        <DisplayName/>
        <AccountId xsi:nil="true"/>
        <AccountType/>
      </UserInfo>
    </SharedWithUsers>
    <Data_x0020_Center_x0020_Modeling_x0020_Enhancements xmlns="d2824cd7-2a3f-438f-abd5-34fea22f395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DDF5EBB28E9AF458860AD508F799B77" ma:contentTypeVersion="19" ma:contentTypeDescription="Create a new document." ma:contentTypeScope="" ma:versionID="ed06f1db373b653e0244d203b6631eaa">
  <xsd:schema xmlns:xsd="http://www.w3.org/2001/XMLSchema" xmlns:xs="http://www.w3.org/2001/XMLSchema" xmlns:p="http://schemas.microsoft.com/office/2006/metadata/properties" xmlns:ns2="d2824cd7-2a3f-438f-abd5-34fea22f395b" xmlns:ns3="99f03392-5117-4f00-b8c7-c28d7de3d2f9" xmlns:ns4="d5d122ac-9198-417a-96dd-3fd9d8a02c5d" xmlns:ns5="b3aa00f3-ad7c-4c7c-b1bc-f653daa267e5" targetNamespace="http://schemas.microsoft.com/office/2006/metadata/properties" ma:root="true" ma:fieldsID="40e97fca66e85d42615d1a61bcd3f0d1" ns2:_="" ns3:_="" ns4:_="" ns5:_="">
    <xsd:import namespace="d2824cd7-2a3f-438f-abd5-34fea22f395b"/>
    <xsd:import namespace="99f03392-5117-4f00-b8c7-c28d7de3d2f9"/>
    <xsd:import namespace="d5d122ac-9198-417a-96dd-3fd9d8a02c5d"/>
    <xsd:import namespace="b3aa00f3-ad7c-4c7c-b1bc-f653daa267e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4:SharedWithDetails" minOccurs="0"/>
                <xsd:element ref="ns5:lcf76f155ced4ddcb4097134ff3c332f" minOccurs="0"/>
                <xsd:element ref="ns3:TaxCatchAll" minOccurs="0"/>
                <xsd:element ref="ns2:MediaLengthInSeconds" minOccurs="0"/>
                <xsd:element ref="ns2:MediaServiceSearchProperties" minOccurs="0"/>
                <xsd:element ref="ns2:MediaServiceObjectDetectorVersions" minOccurs="0"/>
                <xsd:element ref="ns2:MediaServiceOCR" minOccurs="0"/>
                <xsd:element ref="ns2:MediaServiceGenerationTime" minOccurs="0"/>
                <xsd:element ref="ns2:MediaServiceEventHashCode" minOccurs="0"/>
                <xsd:element ref="ns2:MediaServiceLocation" minOccurs="0"/>
                <xsd:element ref="ns2:MediaServiceBillingMetadata" minOccurs="0"/>
                <xsd:element ref="ns2:Data_x0020_Center_x0020_Modeling_x0020_Enhanceme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824cd7-2a3f-438f-abd5-34fea22f39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element name="Data_x0020_Center_x0020_Modeling_x0020_Enhancements" ma:index="26" nillable="true" ma:displayName="Data Center Modeling Enhancements" ma:format="Dropdown" ma:internalName="Data_x0020_Center_x0020_Modeling_x0020_Enhancements">
      <xsd:simpleType>
        <xsd:restriction base="dms:Choice">
          <xsd:enumeration value="High"/>
          <xsd:enumeration value="Choice 2"/>
          <xsd:enumeration value="Low"/>
        </xsd:restriction>
      </xsd:simpleType>
    </xsd:element>
  </xsd:schema>
  <xsd:schema xmlns:xsd="http://www.w3.org/2001/XMLSchema" xmlns:xs="http://www.w3.org/2001/XMLSchema" xmlns:dms="http://schemas.microsoft.com/office/2006/documentManagement/types" xmlns:pc="http://schemas.microsoft.com/office/infopath/2007/PartnerControls" targetNamespace="99f03392-5117-4f00-b8c7-c28d7de3d2f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17" nillable="true" ma:displayName="Taxonomy Catch All Column" ma:hidden="true" ma:list="{59c0f24b-8c7c-425b-a0b3-06561a6eab69}" ma:internalName="TaxCatchAll" ma:showField="CatchAllData" ma:web="99f03392-5117-4f00-b8c7-c28d7de3d2f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5d122ac-9198-417a-96dd-3fd9d8a02c5d" elementFormDefault="qualified">
    <xsd:import namespace="http://schemas.microsoft.com/office/2006/documentManagement/types"/>
    <xsd:import namespace="http://schemas.microsoft.com/office/infopath/2007/PartnerControls"/>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3aa00f3-ad7c-4c7c-b1bc-f653daa267e5" elementFormDefault="qualified">
    <xsd:import namespace="http://schemas.microsoft.com/office/2006/documentManagement/types"/>
    <xsd:import namespace="http://schemas.microsoft.com/office/infopath/2007/PartnerControls"/>
    <xsd:element name="lcf76f155ced4ddcb4097134ff3c332f" ma:index="16" nillable="true" ma:taxonomy="true" ma:internalName="lcf76f155ced4ddcb4097134ff3c332f" ma:taxonomyFieldName="MediaServiceImageTags" ma:displayName="Image Tags" ma:default="" ma:fieldId="{5cf76f15-5ced-4ddc-b409-7134ff3c332f}" ma:taxonomyMulti="true" ma:sspId="d9fbabe8-1c89-47f3-93c4-f60b3feb87f1" ma:termSetId="00000000-0000-0000-0000-000000000000"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88FED9-42BB-481F-8708-8F1655F0080D}">
  <ds:schemaRefs>
    <ds:schemaRef ds:uri="http://schemas.microsoft.com/sharepoint/v3/contenttype/forms"/>
  </ds:schemaRefs>
</ds:datastoreItem>
</file>

<file path=customXml/itemProps2.xml><?xml version="1.0" encoding="utf-8"?>
<ds:datastoreItem xmlns:ds="http://schemas.openxmlformats.org/officeDocument/2006/customXml" ds:itemID="{80912F2C-213A-444E-A2B1-90DB37AFE3CB}">
  <ds:schemaRefs>
    <ds:schemaRef ds:uri="6ee95dc4-288c-4586-81f5-cac091520622"/>
    <ds:schemaRef ds:uri="9418430f-41b1-42c2-84e1-5b7366187ed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B983D26-90EB-461A-943F-A1BBC61AC236}"/>
</file>

<file path=docProps/app.xml><?xml version="1.0" encoding="utf-8"?>
<Properties xmlns="http://schemas.openxmlformats.org/officeDocument/2006/extended-properties" xmlns:vt="http://schemas.openxmlformats.org/officeDocument/2006/docPropsVTypes">
  <Template>1_SCE 16x9 White Template</Template>
  <TotalTime>1</TotalTime>
  <Words>12501</Words>
  <Application>Microsoft Office PowerPoint</Application>
  <PresentationFormat>Widescreen</PresentationFormat>
  <Paragraphs>1319</Paragraphs>
  <Slides>69</Slides>
  <Notes>68</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69</vt:i4>
      </vt:variant>
    </vt:vector>
  </HeadingPairs>
  <TitlesOfParts>
    <vt:vector size="80" baseType="lpstr">
      <vt:lpstr>Aptos</vt:lpstr>
      <vt:lpstr>Arial</vt:lpstr>
      <vt:lpstr>Calibri</vt:lpstr>
      <vt:lpstr>Open Sans</vt:lpstr>
      <vt:lpstr>Open Sans ExtraBold</vt:lpstr>
      <vt:lpstr>Open Sans Light</vt:lpstr>
      <vt:lpstr>Segoe UI Semibold</vt:lpstr>
      <vt:lpstr>Trebuchet MS</vt:lpstr>
      <vt:lpstr>Wingdings</vt:lpstr>
      <vt:lpstr>1_SCE 16x9 White Template</vt:lpstr>
      <vt:lpstr>2_SCE 16x9 White Template</vt:lpstr>
      <vt:lpstr>PowerPoint Presentation</vt:lpstr>
      <vt:lpstr>A Career Pathway Exposure into BEM</vt:lpstr>
      <vt:lpstr>Overarching Goal of Project Engagement</vt:lpstr>
      <vt:lpstr>Today: what we'll do</vt:lpstr>
      <vt:lpstr>The Plan</vt:lpstr>
      <vt:lpstr>Acknowledgments</vt:lpstr>
      <vt:lpstr>Jordan Silva Building Energy Modeler A2 Efficiency  B.S. Mechanical Engineering LEED Accredited Professional BEMP Certified 8 years in practice</vt:lpstr>
      <vt:lpstr>PowerPoint Presentation</vt:lpstr>
      <vt:lpstr>PowerPoint Presentation</vt:lpstr>
      <vt:lpstr>What Is Building Energy Modeling?</vt:lpstr>
      <vt:lpstr>Why Buildings Matter</vt:lpstr>
      <vt:lpstr>Why Buildings Matter in California</vt:lpstr>
      <vt:lpstr>Energy Detective</vt:lpstr>
      <vt:lpstr>Where Does Energy Actually Go?</vt:lpstr>
      <vt:lpstr>PowerPoint Presentation</vt:lpstr>
      <vt:lpstr>Why BEM is Needed</vt:lpstr>
      <vt:lpstr>Green Building Certification, LEED</vt:lpstr>
      <vt:lpstr>Example LEED Credit Daylight Quality</vt:lpstr>
      <vt:lpstr>Energy Code Compliance for a Building Permit</vt:lpstr>
      <vt:lpstr>PowerPoint Presentation</vt:lpstr>
      <vt:lpstr>The 6 systems an energy modeler integrates</vt:lpstr>
      <vt:lpstr>The thermal envelope — a building's jacket</vt:lpstr>
      <vt:lpstr>Sun + orientation and use of shading</vt:lpstr>
      <vt:lpstr>The 5 levers you can pull</vt:lpstr>
      <vt:lpstr>Different Heating, Ventilation, Air Conditioning</vt:lpstr>
      <vt:lpstr>PowerPoint Presentation</vt:lpstr>
      <vt:lpstr>What are Building Energy Codes?</vt:lpstr>
      <vt:lpstr>Part 6 – California Energy Code </vt:lpstr>
      <vt:lpstr>Two paths to prove code compliance</vt:lpstr>
      <vt:lpstr>Performance Path: 4 steps to a permit</vt:lpstr>
      <vt:lpstr>Performance Path</vt:lpstr>
      <vt:lpstr>Prescriptive Path</vt:lpstr>
      <vt:lpstr>CALGreen + the code philosophy</vt:lpstr>
      <vt:lpstr>California Code of Regulations: all 12 parts</vt:lpstr>
      <vt:lpstr>PowerPoint Presentation</vt:lpstr>
      <vt:lpstr>Westwood Hills Nature Center</vt:lpstr>
      <vt:lpstr>Project Overview</vt:lpstr>
      <vt:lpstr>Pathway to Net Zero Energy</vt:lpstr>
      <vt:lpstr>Project Floor Plans</vt:lpstr>
      <vt:lpstr>Thermal Energy System + Solar PV</vt:lpstr>
      <vt:lpstr>PV Generation Potential – Getting to Zero</vt:lpstr>
      <vt:lpstr>PowerPoint Presentation</vt:lpstr>
      <vt:lpstr>Net Zero Energy &amp; Energy Efficiency Measures</vt:lpstr>
      <vt:lpstr>Performance, Recognition, and User Experience</vt:lpstr>
      <vt:lpstr>Case Studies</vt:lpstr>
      <vt:lpstr>PowerPoint Presentation</vt:lpstr>
      <vt:lpstr>PowerPoint Presentation</vt:lpstr>
      <vt:lpstr>Professional software landscape</vt:lpstr>
      <vt:lpstr>Shoe Box Heat Balance Tool Andrew Marsh Tools: https://drajmarsh.bitbucket.io/</vt:lpstr>
      <vt:lpstr>IES Modeling Handbook</vt:lpstr>
      <vt:lpstr>PowerPoint Presentation</vt:lpstr>
      <vt:lpstr>PowerPoint Presentation</vt:lpstr>
      <vt:lpstr>Energy modelling is like professional MINECRAFT</vt:lpstr>
      <vt:lpstr>PowerPoint Presentation</vt:lpstr>
      <vt:lpstr>PowerPoint Presentation</vt:lpstr>
      <vt:lpstr>PowerPoint Presentation</vt:lpstr>
      <vt:lpstr>PowerPoint Presentation</vt:lpstr>
      <vt:lpstr>Salary Ranges &amp; Career Progression</vt:lpstr>
      <vt:lpstr>What Resources Are Available</vt:lpstr>
      <vt:lpstr>Utility Education Centers (SCE and PG&amp;E)</vt:lpstr>
      <vt:lpstr>Job Boards</vt:lpstr>
      <vt:lpstr>PowerPoint Presentation</vt:lpstr>
      <vt:lpstr>Certifications</vt:lpstr>
      <vt:lpstr>Software Specific Training Certificates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CalBEM Working Group X</dc:title>
  <dc:creator>Elise Wall</dc:creator>
  <cp:lastModifiedBy>Michael Sawford</cp:lastModifiedBy>
  <cp:revision>1</cp:revision>
  <dcterms:created xsi:type="dcterms:W3CDTF">2019-12-28T00:00:26Z</dcterms:created>
  <dcterms:modified xsi:type="dcterms:W3CDTF">2026-06-17T15:06:04Z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0x0101001DDF5EBB28E9AF458860AD508F799B77</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