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6" r:id="rId2"/>
    <p:sldId id="308" r:id="rId3"/>
    <p:sldId id="575" r:id="rId4"/>
    <p:sldId id="576" r:id="rId5"/>
    <p:sldId id="583" r:id="rId6"/>
    <p:sldId id="58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4"/>
    <p:restoredTop sz="96327"/>
  </p:normalViewPr>
  <p:slideViewPr>
    <p:cSldViewPr snapToGrid="0">
      <p:cViewPr varScale="1">
        <p:scale>
          <a:sx n="88" d="100"/>
          <a:sy n="88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9403-81B3-4349-AD89-A7AD79A0E340}" type="datetimeFigureOut">
              <a:rPr lang="en-US" smtClean="0"/>
              <a:t>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88F4C-EF36-134A-920A-1ED7675C0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0DBF0-2D78-47C3-9F01-1ADE449841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this led to the BEM ToolBox platform…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0DBF0-2D78-47C3-9F01-1ADE449841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6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how’s it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0DBF0-2D78-47C3-9F01-1ADE449841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0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BF1F-BBBD-0DC0-EBFA-D7A2BC6E1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2369F-5ABB-3CB2-5BCB-5D84EBE95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80CC-D3C7-5FAA-26DD-22EDF5C9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1AED8-97C6-1A9F-BACB-17851F67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49AC3-7742-ED1B-AC97-E4A8A263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10D6-DD45-B308-7395-5AF7ACF3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C9077-7B5E-0426-3C69-172BB90C9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1D5F8-050F-FD0B-9E69-B40EBE7B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82837-9D40-557C-32B1-8ED5C496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1F9F-64C0-131A-2C0D-F9C51338B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5820E0-B2D6-E2C3-D720-FE09B553B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CA88F-028B-44B6-5275-22D5E386B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B3E2E-AE9B-46B6-DDD6-57F62B2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EBB23-ACDE-A205-21F4-E8D5302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EBFEF-B9F8-70BC-B115-E36DFC26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5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ECC4-C60D-7C58-662F-207CF2D3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094DC-5694-5BEA-19D8-4B272275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0F7-F43E-3678-F79D-C4ADDDAA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B76CA-2EF6-BF7D-A109-17C2BE07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62489-AB81-7DC5-F4AE-7779E76C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8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A2BD-233F-2ACE-9716-1AC78B78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DDE2F-4A2E-8220-DFFC-9134F396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D2685-B887-2B4C-749A-041BD6692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3F8A-0A97-E25C-9B52-873F1C63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4CB2A-F14A-2343-3DDE-1EBC7AEE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AF1E-0535-33E5-DFF1-612F9F37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91DDF-F325-1996-212F-77F0F3683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DB325-E076-0C61-F91F-E6E597733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A1CC9-03F4-DBDE-5200-C23DC360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E5C55-5C57-A6A6-67A2-053043FF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39D09-90B0-166E-2A45-3F142FE8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0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A858-B406-2525-B33D-0A1B3B05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C1CBC-B6CB-EAA1-275F-F4780A993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ACD3D-F2D1-E10C-B053-015E7BF58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54DB5-C0CE-7001-39A8-6471D470C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96006-066D-689B-E89F-1C3C81A0B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4DD6B-CC6B-D9DA-2948-228DFD02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DC6C4-217A-8624-666E-548A2D4E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E84A1-D800-82FA-D121-5FEBF5DD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3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56EE-E0E5-772A-1F4F-E2CF13BB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EEB41-465C-F2DC-5BFA-3013BC7E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96824-2BA5-3AD7-CAAB-10248E0A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9694B-9CD4-C9B0-00B9-77816674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4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B23AB-9D0A-22F3-8D77-FEC13390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6F78D5-6311-BB46-9AB8-778188D5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086B-415B-6B6A-97AC-560377C1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65A4-ECF5-C77E-F57B-E57DCF62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A5E1-C88C-EEC0-4F88-0500E2A1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A1C32-1750-283F-9C55-FD86D5D6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7BAE1-8148-8AAD-B946-DE3E1319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1B4D3-877E-D17C-8AA3-235FF41F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3F52A-3BF2-919A-C251-4C10CB33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D48F-C898-4752-ACB9-7E7B9E0EE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CF2B7-8669-F34F-0DFD-BFF62AAEF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F8058-0CC1-F411-9DEE-AA8539E57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0E782-802E-7F53-916A-E50FDBEC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627AE-0828-5AF5-718E-0561C964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794D-E802-7064-09C5-655DB94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2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6031CC-EC4C-2639-DD8E-0C898411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000F6-0779-3518-3840-2212437A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7FC21-0710-B88C-2712-014CD9D46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11D6-C9F1-F04D-8B7A-9280A6EF0482}" type="datetimeFigureOut">
              <a:rPr lang="en-US" smtClean="0"/>
              <a:t>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F9523-3C7B-1770-555F-DDCFA9E47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E99C5-06A8-CBDD-3A3E-B662D2A59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852D-3F76-3D48-827B-8410B738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8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C870F9A-FCE7-401D-8CD3-5F3629D65698}"/>
              </a:ext>
            </a:extLst>
          </p:cNvPr>
          <p:cNvSpPr txBox="1"/>
          <p:nvPr/>
        </p:nvSpPr>
        <p:spPr>
          <a:xfrm>
            <a:off x="4609082" y="2296119"/>
            <a:ext cx="6807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The BEM ToolBox: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526C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Sharing tools to enhance the speed and effectiveness of energy modeling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526C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C3C953-036D-4341-A3FB-3526DEB2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130" y="2379881"/>
            <a:ext cx="593952" cy="531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C23E8-19C8-4C9D-80AF-1C40962F0F1F}"/>
              </a:ext>
            </a:extLst>
          </p:cNvPr>
          <p:cNvSpPr txBox="1"/>
          <p:nvPr/>
        </p:nvSpPr>
        <p:spPr>
          <a:xfrm>
            <a:off x="4609082" y="4594721"/>
            <a:ext cx="391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266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November 17, 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DBCD32-F75C-462E-990B-4BA46F8197C9}"/>
              </a:ext>
            </a:extLst>
          </p:cNvPr>
          <p:cNvGrpSpPr>
            <a:grpSpLocks/>
          </p:cNvGrpSpPr>
          <p:nvPr/>
        </p:nvGrpSpPr>
        <p:grpSpPr bwMode="auto">
          <a:xfrm>
            <a:off x="114" y="1"/>
            <a:ext cx="3806479" cy="6858000"/>
            <a:chOff x="-11" y="0"/>
            <a:chExt cx="9006" cy="1584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A932872-0901-447E-951D-E560BB650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5" b="13873"/>
            <a:stretch/>
          </p:blipFill>
          <p:spPr bwMode="auto">
            <a:xfrm>
              <a:off x="0" y="0"/>
              <a:ext cx="8995" cy="1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4851B61-58CC-4821-89AC-A8CF3C90E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" y="8821"/>
              <a:ext cx="8714" cy="7019"/>
            </a:xfrm>
            <a:custGeom>
              <a:avLst/>
              <a:gdLst>
                <a:gd name="T0" fmla="*/ 0 w 6230"/>
                <a:gd name="T1" fmla="+- 0 10488 10488"/>
                <a:gd name="T2" fmla="*/ 10488 h 5352"/>
                <a:gd name="T3" fmla="*/ 0 w 6230"/>
                <a:gd name="T4" fmla="+- 0 10988 10488"/>
                <a:gd name="T5" fmla="*/ 10988 h 5352"/>
                <a:gd name="T6" fmla="*/ 11 w 6230"/>
                <a:gd name="T7" fmla="+- 0 15840 10488"/>
                <a:gd name="T8" fmla="*/ 15840 h 5352"/>
                <a:gd name="T9" fmla="*/ 6230 w 6230"/>
                <a:gd name="T10" fmla="+- 0 15840 10488"/>
                <a:gd name="T11" fmla="*/ 15840 h 5352"/>
                <a:gd name="T12" fmla="*/ 0 w 6230"/>
                <a:gd name="T13" fmla="+- 0 10488 10488"/>
                <a:gd name="T14" fmla="*/ 10488 h 535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6230" h="5352">
                  <a:moveTo>
                    <a:pt x="0" y="0"/>
                  </a:moveTo>
                  <a:lnTo>
                    <a:pt x="0" y="500"/>
                  </a:lnTo>
                  <a:lnTo>
                    <a:pt x="11" y="5352"/>
                  </a:lnTo>
                  <a:lnTo>
                    <a:pt x="6230" y="5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9D43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73BEE7-128E-4BD5-B186-BFCD00C19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55" y="5513285"/>
            <a:ext cx="3313054" cy="761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70C9C3-53AD-46ED-8D45-7028EA373540}"/>
              </a:ext>
            </a:extLst>
          </p:cNvPr>
          <p:cNvSpPr txBox="1"/>
          <p:nvPr/>
        </p:nvSpPr>
        <p:spPr>
          <a:xfrm>
            <a:off x="4120224" y="6274392"/>
            <a:ext cx="521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C6266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Building Performance Analysis and Consulting</a:t>
            </a:r>
          </a:p>
        </p:txBody>
      </p:sp>
    </p:spTree>
    <p:extLst>
      <p:ext uri="{BB962C8B-B14F-4D97-AF65-F5344CB8AC3E}">
        <p14:creationId xmlns:p14="http://schemas.microsoft.com/office/powerpoint/2010/main" val="13083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 Spreadsheet Miniature Icon File - Max Pixel">
            <a:extLst>
              <a:ext uri="{FF2B5EF4-FFF2-40B4-BE49-F238E27FC236}">
                <a16:creationId xmlns:a16="http://schemas.microsoft.com/office/drawing/2014/main" id="{9995E86F-B199-4386-9F20-BB91960C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4" y="2784647"/>
            <a:ext cx="1136374" cy="11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df - Free files and folders icons">
            <a:extLst>
              <a:ext uri="{FF2B5EF4-FFF2-40B4-BE49-F238E27FC236}">
                <a16:creationId xmlns:a16="http://schemas.microsoft.com/office/drawing/2014/main" id="{263BEA9B-2B5B-4486-819A-9AC077336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7159"/>
          <a:stretch/>
        </p:blipFill>
        <p:spPr bwMode="auto">
          <a:xfrm>
            <a:off x="2299252" y="2851835"/>
            <a:ext cx="870105" cy="10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6DF6EFDC-4C73-4835-BFFE-203A64061493}"/>
              </a:ext>
            </a:extLst>
          </p:cNvPr>
          <p:cNvSpPr/>
          <p:nvPr/>
        </p:nvSpPr>
        <p:spPr>
          <a:xfrm>
            <a:off x="1736035" y="3060557"/>
            <a:ext cx="563217" cy="546652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160EA1-784B-8170-E9EF-F68CC5DDC6A6}"/>
              </a:ext>
            </a:extLst>
          </p:cNvPr>
          <p:cNvGrpSpPr/>
          <p:nvPr/>
        </p:nvGrpSpPr>
        <p:grpSpPr>
          <a:xfrm>
            <a:off x="7467601" y="1683028"/>
            <a:ext cx="4724399" cy="3861229"/>
            <a:chOff x="7467601" y="1683028"/>
            <a:chExt cx="4724399" cy="3861229"/>
          </a:xfrm>
        </p:grpSpPr>
        <p:pic>
          <p:nvPicPr>
            <p:cNvPr id="3076" name="Picture 4" descr="Ultimate Python Library Guide for Data Science | by Zoshua Colah | Data  Science Library | Medium">
              <a:extLst>
                <a:ext uri="{FF2B5EF4-FFF2-40B4-BE49-F238E27FC236}">
                  <a16:creationId xmlns:a16="http://schemas.microsoft.com/office/drawing/2014/main" id="{1CF3C4A8-F010-4C76-B56E-556DBDF128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2" b="8838"/>
            <a:stretch/>
          </p:blipFill>
          <p:spPr bwMode="auto">
            <a:xfrm>
              <a:off x="7653131" y="1683028"/>
              <a:ext cx="4353339" cy="223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Fix your html, css, javascript or jquery bugs by Alexkozachenko | Fiverr">
              <a:extLst>
                <a:ext uri="{FF2B5EF4-FFF2-40B4-BE49-F238E27FC236}">
                  <a16:creationId xmlns:a16="http://schemas.microsoft.com/office/drawing/2014/main" id="{0A3F482D-E233-4DF6-84DC-15F4A631E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977" y="4540545"/>
              <a:ext cx="1496023" cy="8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030D3BC8-30D3-4504-85AF-B7799CEE8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9567" y="4704568"/>
              <a:ext cx="837771" cy="83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C2102304-B21A-4EDE-8C06-057F31239F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67" r="68511" b="16633"/>
            <a:stretch/>
          </p:blipFill>
          <p:spPr bwMode="auto">
            <a:xfrm>
              <a:off x="7467601" y="4520441"/>
              <a:ext cx="712178" cy="765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6329E9-4E3C-4D7A-8650-D2B4BAFBDDD8}"/>
                </a:ext>
              </a:extLst>
            </p:cNvPr>
            <p:cNvSpPr txBox="1"/>
            <p:nvPr/>
          </p:nvSpPr>
          <p:spPr>
            <a:xfrm>
              <a:off x="8179779" y="4549285"/>
              <a:ext cx="2221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6445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VIRTUAL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6445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ENVIRONMENT</a:t>
              </a:r>
            </a:p>
          </p:txBody>
        </p:sp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id="{82129385-8E95-40D1-8231-06786C5901B2}"/>
                </a:ext>
              </a:extLst>
            </p:cNvPr>
            <p:cNvSpPr/>
            <p:nvPr/>
          </p:nvSpPr>
          <p:spPr>
            <a:xfrm rot="18731070">
              <a:off x="8474208" y="4063192"/>
              <a:ext cx="861392" cy="3503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7" name="Arrow: Left-Right 26">
              <a:extLst>
                <a:ext uri="{FF2B5EF4-FFF2-40B4-BE49-F238E27FC236}">
                  <a16:creationId xmlns:a16="http://schemas.microsoft.com/office/drawing/2014/main" id="{CDA2C531-16BB-45E0-A797-8AF136070F26}"/>
                </a:ext>
              </a:extLst>
            </p:cNvPr>
            <p:cNvSpPr/>
            <p:nvPr/>
          </p:nvSpPr>
          <p:spPr>
            <a:xfrm rot="3123094">
              <a:off x="10168369" y="4069147"/>
              <a:ext cx="861392" cy="3503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4098" name="Picture 2" descr="Smiling Face with Heart-Eyes on Apple iOS 15.4">
            <a:extLst>
              <a:ext uri="{FF2B5EF4-FFF2-40B4-BE49-F238E27FC236}">
                <a16:creationId xmlns:a16="http://schemas.microsoft.com/office/drawing/2014/main" id="{42E4ADD0-5676-AEF9-F430-67D63636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46" y="772864"/>
            <a:ext cx="867953" cy="8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volution Human The - Free image on Pixabay">
            <a:extLst>
              <a:ext uri="{FF2B5EF4-FFF2-40B4-BE49-F238E27FC236}">
                <a16:creationId xmlns:a16="http://schemas.microsoft.com/office/drawing/2014/main" id="{EE9268D6-E9A8-400B-90A5-DA20F5F5B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790"/>
          <a:stretch/>
        </p:blipFill>
        <p:spPr bwMode="auto">
          <a:xfrm>
            <a:off x="-1" y="799269"/>
            <a:ext cx="12192001" cy="52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2400EA-0814-EDF3-A566-F763029DA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" t="4679" r="3956"/>
          <a:stretch/>
        </p:blipFill>
        <p:spPr>
          <a:xfrm>
            <a:off x="0" y="201001"/>
            <a:ext cx="12192000" cy="56242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3D932C-FA34-6E64-9637-A488A31680C4}"/>
              </a:ext>
            </a:extLst>
          </p:cNvPr>
          <p:cNvSpPr txBox="1"/>
          <p:nvPr/>
        </p:nvSpPr>
        <p:spPr>
          <a:xfrm>
            <a:off x="3823316" y="6329779"/>
            <a:ext cx="454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tools.zeroenvy.com</a:t>
            </a:r>
          </a:p>
        </p:txBody>
      </p:sp>
    </p:spTree>
    <p:extLst>
      <p:ext uri="{BB962C8B-B14F-4D97-AF65-F5344CB8AC3E}">
        <p14:creationId xmlns:p14="http://schemas.microsoft.com/office/powerpoint/2010/main" val="318476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B7DE2C7-A698-CB85-526C-2666F72D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6" y="110971"/>
            <a:ext cx="9818908" cy="663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B9B79-7885-424C-7F9D-10C6EC5E4F8E}"/>
              </a:ext>
            </a:extLst>
          </p:cNvPr>
          <p:cNvSpPr/>
          <p:nvPr/>
        </p:nvSpPr>
        <p:spPr>
          <a:xfrm>
            <a:off x="4284918" y="2056311"/>
            <a:ext cx="330411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8DC63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 Medium"/>
                <a:ea typeface="+mn-ea"/>
                <a:cs typeface="+mn-cs"/>
              </a:rPr>
              <a:t>What’s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8DC63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 Medium"/>
                <a:ea typeface="+mn-ea"/>
                <a:cs typeface="+mn-cs"/>
              </a:rPr>
              <a:t>Next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FD-7926-2542-CCE4-2DA165EF3C12}"/>
              </a:ext>
            </a:extLst>
          </p:cNvPr>
          <p:cNvSpPr/>
          <p:nvPr/>
        </p:nvSpPr>
        <p:spPr>
          <a:xfrm>
            <a:off x="6978926" y="2724220"/>
            <a:ext cx="122020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srgbClr val="8DC63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 Medium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372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3EABB-B36E-3A45-E7AB-D90A7384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2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52</Words>
  <Application>Microsoft Macintosh PowerPoint</Application>
  <PresentationFormat>Widescreen</PresentationFormat>
  <Paragraphs>15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Open Sans</vt:lpstr>
      <vt:lpstr>Roboto Medium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Hillen</dc:creator>
  <cp:lastModifiedBy>Carrie Hillen</cp:lastModifiedBy>
  <cp:revision>2</cp:revision>
  <dcterms:created xsi:type="dcterms:W3CDTF">2023-01-10T17:59:18Z</dcterms:created>
  <dcterms:modified xsi:type="dcterms:W3CDTF">2023-01-10T18:05:40Z</dcterms:modified>
</cp:coreProperties>
</file>