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4"/>
    <p:sldMasterId id="2147483673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embeddedFontLst>
    <p:embeddedFont>
      <p:font typeface="Jura" panose="020F050202020403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C041AB-1CCB-C0DD-4259-6D8FFF3A1D4B}" name="Elise Wall" initials="EW" userId="S::elisewall@2050partners.com::4ef05aa2-6ced-4e8e-9e11-5a86dd871a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/>
    <p:restoredTop sz="91620"/>
  </p:normalViewPr>
  <p:slideViewPr>
    <p:cSldViewPr snapToGrid="0">
      <p:cViewPr varScale="1">
        <p:scale>
          <a:sx n="150" d="100"/>
          <a:sy n="150" d="100"/>
        </p:scale>
        <p:origin x="25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c3f4b8a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c3f4b8a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43644880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43644880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376b4e11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3376b4e11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3376b4e11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3376b4e11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376b4e11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3376b4e11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aa17e2620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5aa17e2620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05a67dba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05a67dba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376b4e1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376b4e1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aa17e262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aa17e262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376b4e11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3376b4e11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376b4e11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3376b4e11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376b4e11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376b4e11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376b4e11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3376b4e11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43644880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43644880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55bfccc7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55bfccc7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125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4797125"/>
            <a:ext cx="9144000" cy="3657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311700" y="489642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Firstname Lastname, Person’s Title Goes Here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437650" y="489642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MM/DD/YYYY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567075"/>
            <a:ext cx="2220755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125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/>
          <p:nvPr/>
        </p:nvSpPr>
        <p:spPr>
          <a:xfrm>
            <a:off x="0" y="4797125"/>
            <a:ext cx="9144000" cy="3657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2"/>
          <p:cNvSpPr txBox="1"/>
          <p:nvPr/>
        </p:nvSpPr>
        <p:spPr>
          <a:xfrm>
            <a:off x="785550" y="4889750"/>
            <a:ext cx="75729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Irvine     |     Los Angeles     |    Oakland     |     San Diego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1125" y="1405425"/>
            <a:ext cx="5681750" cy="20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125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0" y="4797125"/>
            <a:ext cx="9144000" cy="3657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567075"/>
            <a:ext cx="2220755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2D7DD2">
            <a:alpha val="82310"/>
          </a:srgbClr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8472450" y="48698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 b="69697"/>
          <a:stretch/>
        </p:blipFill>
        <p:spPr>
          <a:xfrm>
            <a:off x="2985625" y="3714200"/>
            <a:ext cx="5375199" cy="14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56825"/>
            <a:ext cx="9143999" cy="84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4572000" y="-125"/>
            <a:ext cx="4572000" cy="481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11619A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0" y="48698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69697"/>
          <a:stretch/>
        </p:blipFill>
        <p:spPr>
          <a:xfrm>
            <a:off x="2985625" y="3714200"/>
            <a:ext cx="5375199" cy="14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58900"/>
            <a:ext cx="9143999" cy="84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125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/>
          <p:nvPr/>
        </p:nvSpPr>
        <p:spPr>
          <a:xfrm>
            <a:off x="0" y="4797125"/>
            <a:ext cx="9144000" cy="3657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4"/>
          <p:cNvSpPr txBox="1"/>
          <p:nvPr/>
        </p:nvSpPr>
        <p:spPr>
          <a:xfrm>
            <a:off x="785550" y="4889750"/>
            <a:ext cx="75729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Irvine     |     Los Angeles     |    Oakland     |     San Diego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sldNum" idx="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1125" y="1405425"/>
            <a:ext cx="5681750" cy="20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APTION_ONLY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34" name="Google Shape;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4572000" y="-125"/>
            <a:ext cx="4572000" cy="481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7725"/>
            <a:ext cx="9143999" cy="8459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0" y="4896425"/>
            <a:ext cx="9144000" cy="266400"/>
          </a:xfrm>
          <a:prstGeom prst="rect">
            <a:avLst/>
          </a:prstGeom>
          <a:solidFill>
            <a:srgbClr val="116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 txBox="1"/>
          <p:nvPr/>
        </p:nvSpPr>
        <p:spPr>
          <a:xfrm>
            <a:off x="311700" y="4946075"/>
            <a:ext cx="35835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 Energy Coalition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"/>
              <a:buChar char="●"/>
              <a:defRPr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619A"/>
              </a:buClr>
              <a:buSzPts val="2800"/>
              <a:buFont typeface="Jura"/>
              <a:buNone/>
              <a:defRPr sz="28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"/>
              <a:buChar char="●"/>
              <a:defRPr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 rtl="0">
              <a:buNone/>
              <a:def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userstcp.org/wp-content/uploads/2021/11/GO-P2P-ST1-Literature-Review.pdf" TargetMode="External"/><Relationship Id="rId13" Type="http://schemas.openxmlformats.org/officeDocument/2006/relationships/image" Target="../media/image17.png"/><Relationship Id="rId3" Type="http://schemas.openxmlformats.org/officeDocument/2006/relationships/hyperlink" Target="https://userstcp.org/wp-content/uploads/2020/10/201019-Intro-to-GO-P2P.pdf" TargetMode="External"/><Relationship Id="rId7" Type="http://schemas.openxmlformats.org/officeDocument/2006/relationships/hyperlink" Target="https://userstcp.org/wp-content/uploads/2019/10/ObservatoryLaunch_PresentationsDay2.pdf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userstcp.org/wp-content/uploads/2019/10/ObservatoryLaunch_PresentationsDay1.pdf" TargetMode="External"/><Relationship Id="rId11" Type="http://schemas.openxmlformats.org/officeDocument/2006/relationships/hyperlink" Target="https://userstcp.org/wp-content/uploads/2019/10/GO-P2P-ST5-Literature-Review.pdf" TargetMode="External"/><Relationship Id="rId5" Type="http://schemas.openxmlformats.org/officeDocument/2006/relationships/hyperlink" Target="https://userstcp.org/wp-content/uploads/2019/10/191004-SummaryGlobalObservatoryLaunchEvent.pdf" TargetMode="External"/><Relationship Id="rId15" Type="http://schemas.openxmlformats.org/officeDocument/2006/relationships/image" Target="../media/image19.png"/><Relationship Id="rId10" Type="http://schemas.openxmlformats.org/officeDocument/2006/relationships/hyperlink" Target="https://userstcp.org/wp-content/uploads/2021/11/GO-P2P-ST4-Literature-Review.pdf" TargetMode="External"/><Relationship Id="rId4" Type="http://schemas.openxmlformats.org/officeDocument/2006/relationships/hyperlink" Target="https://userstcp.org/wp-content/uploads/2019/12/191129-SubTasksDescription.pdf" TargetMode="External"/><Relationship Id="rId9" Type="http://schemas.openxmlformats.org/officeDocument/2006/relationships/hyperlink" Target="https://userstcp.org/wp-content/uploads/2021/11/GO-P2P-ST2-Literature-Review.pdf" TargetMode="External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coalition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ctrTitle"/>
          </p:nvPr>
        </p:nvSpPr>
        <p:spPr>
          <a:xfrm>
            <a:off x="311700" y="1550725"/>
            <a:ext cx="8520600" cy="101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From BEM to SLEMs</a:t>
            </a:r>
            <a:endParaRPr sz="3000"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1"/>
          </p:nvPr>
        </p:nvSpPr>
        <p:spPr>
          <a:xfrm>
            <a:off x="311700" y="2605525"/>
            <a:ext cx="85206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to CalBEM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5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600"/>
              <a:t>Smart transition is good for the grid</a:t>
            </a:r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1"/>
          </p:nvPr>
        </p:nvSpPr>
        <p:spPr>
          <a:xfrm>
            <a:off x="311700" y="1347325"/>
            <a:ext cx="68268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" sz="1900"/>
              <a:t>Community wide distribution grid impacts</a:t>
            </a:r>
            <a:endParaRPr sz="190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" sz="2000"/>
              <a:t>Can achieve no increase in net peak demand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54" name="Google Shape;25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2519725"/>
            <a:ext cx="182880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6600" y="2519725"/>
            <a:ext cx="18097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3500" y="2519725"/>
            <a:ext cx="180975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6"/>
          <p:cNvSpPr txBox="1">
            <a:spLocks noGrp="1"/>
          </p:cNvSpPr>
          <p:nvPr>
            <p:ph type="body" idx="1"/>
          </p:nvPr>
        </p:nvSpPr>
        <p:spPr>
          <a:xfrm>
            <a:off x="1788925" y="4227325"/>
            <a:ext cx="61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Dr. Eric D. Fournier, UCLA, Center for Sustainable Communities</a:t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600" dirty="0"/>
              <a:t>Policy Barriers</a:t>
            </a:r>
            <a:endParaRPr sz="3600" dirty="0"/>
          </a:p>
        </p:txBody>
      </p:sp>
      <p:sp>
        <p:nvSpPr>
          <p:cNvPr id="263" name="Google Shape;26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238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 dirty="0">
                <a:solidFill>
                  <a:schemeClr val="accent1"/>
                </a:solidFill>
              </a:rPr>
              <a:t>Public utility code and “electrical corporation”</a:t>
            </a:r>
            <a:endParaRPr sz="1500" b="1" dirty="0">
              <a:solidFill>
                <a:schemeClr val="accent1"/>
              </a:solidFill>
            </a:endParaRPr>
          </a:p>
          <a:p>
            <a:pPr marL="342900" lvl="0" indent="-323850" algn="l" rtl="0">
              <a:spcBef>
                <a:spcPts val="480"/>
              </a:spcBef>
              <a:spcAft>
                <a:spcPts val="0"/>
              </a:spcAft>
              <a:buSzPts val="2100"/>
              <a:buChar char="●"/>
            </a:pPr>
            <a:r>
              <a:rPr lang="en" sz="2100" b="1" dirty="0">
                <a:solidFill>
                  <a:schemeClr val="accent1"/>
                </a:solidFill>
              </a:rPr>
              <a:t>Transactive energy is prohibitive not prohibited</a:t>
            </a:r>
            <a:endParaRPr sz="1500" b="1" dirty="0">
              <a:solidFill>
                <a:schemeClr val="accent1"/>
              </a:solidFill>
            </a:endParaRPr>
          </a:p>
          <a:p>
            <a:pPr marL="342900" lvl="0" indent="-323850" algn="l" rtl="0">
              <a:spcBef>
                <a:spcPts val="48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Resource adequacy</a:t>
            </a:r>
            <a:endParaRPr sz="1500" dirty="0"/>
          </a:p>
          <a:p>
            <a:pPr marL="342900" lvl="0" indent="-323850" algn="l" rtl="0">
              <a:spcBef>
                <a:spcPts val="48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Qualifying capacity</a:t>
            </a:r>
            <a:endParaRPr sz="1500" dirty="0"/>
          </a:p>
          <a:p>
            <a:pPr marL="342900" lvl="0" indent="-323850" algn="l" rtl="0">
              <a:spcBef>
                <a:spcPts val="48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Renewable portfolio standard</a:t>
            </a:r>
            <a:endParaRPr sz="1500" dirty="0"/>
          </a:p>
          <a:p>
            <a:pPr marL="342900" lvl="0" indent="-323850" algn="l" rtl="0">
              <a:spcBef>
                <a:spcPts val="48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Interconnection and operations</a:t>
            </a:r>
            <a:endParaRPr sz="2100" dirty="0"/>
          </a:p>
          <a:p>
            <a:pPr marL="342900" lvl="0" indent="-323850" algn="l" rtl="0">
              <a:spcBef>
                <a:spcPts val="48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Emissions Trading System (ETS) participation</a:t>
            </a:r>
            <a:endParaRPr sz="2100" dirty="0"/>
          </a:p>
        </p:txBody>
      </p:sp>
      <p:sp>
        <p:nvSpPr>
          <p:cNvPr id="264" name="Google Shape;264;p37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Policy Solutions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70" name="Google Shape;27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11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Stripped-down licensing (UK model / microutilities)</a:t>
            </a:r>
            <a:endParaRPr sz="2300"/>
          </a:p>
          <a:p>
            <a:pPr marL="342900" lvl="0" indent="-311150" algn="l" rtl="0">
              <a:spcBef>
                <a:spcPts val="56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Behind the meter RPS</a:t>
            </a:r>
            <a:endParaRPr sz="2300"/>
          </a:p>
          <a:p>
            <a:pPr marL="342900" lvl="0" indent="-311150" algn="l" rtl="0">
              <a:spcBef>
                <a:spcPts val="56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BTM resources for RA, QC, LCR</a:t>
            </a:r>
            <a:endParaRPr sz="2300"/>
          </a:p>
          <a:p>
            <a:pPr marL="342900" lvl="0" indent="-311150" algn="l" rtl="0">
              <a:spcBef>
                <a:spcPts val="56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System sizing and operations</a:t>
            </a:r>
            <a:endParaRPr sz="2300"/>
          </a:p>
          <a:p>
            <a:pPr marL="342900" lvl="0" indent="-311150" algn="l" rtl="0">
              <a:spcBef>
                <a:spcPts val="56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Regulatory philosophy change to decentralized energy</a:t>
            </a:r>
            <a:endParaRPr sz="2300"/>
          </a:p>
          <a:p>
            <a:pPr marL="342900" lvl="0" indent="-311150" algn="l" rtl="0">
              <a:spcBef>
                <a:spcPts val="56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Aggregators for Cap and Trade</a:t>
            </a:r>
            <a:endParaRPr sz="2300"/>
          </a:p>
          <a:p>
            <a:pPr marL="3429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Derive inherent value in the way we interact with energy via local energy markets</a:t>
            </a:r>
            <a:endParaRPr sz="2300"/>
          </a:p>
          <a:p>
            <a:pPr marL="3429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271" name="Google Shape;271;p38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600"/>
              <a:t>BEM Needs</a:t>
            </a:r>
            <a:endParaRPr sz="3600"/>
          </a:p>
        </p:txBody>
      </p:sp>
      <p:sp>
        <p:nvSpPr>
          <p:cNvPr id="277" name="Google Shape;277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Reduced Order Models</a:t>
            </a:r>
            <a:endParaRPr sz="2400"/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Demand flexibility gems</a:t>
            </a:r>
            <a:endParaRPr sz="2400"/>
          </a:p>
          <a:p>
            <a:pPr marL="342900" lvl="0" indent="-317500" algn="l" rtl="0">
              <a:spcBef>
                <a:spcPts val="3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CTA-2045b &amp; IEEE 2030.5 in BEM</a:t>
            </a:r>
            <a:endParaRPr sz="2400"/>
          </a:p>
          <a:p>
            <a:pPr marL="342900" lvl="0" indent="-317500" algn="l" rtl="0">
              <a:spcBef>
                <a:spcPts val="3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BEM for VPP ops and aggregators</a:t>
            </a:r>
            <a:endParaRPr sz="2400"/>
          </a:p>
          <a:p>
            <a:pPr marL="342900" lvl="0" indent="-317500" algn="l" rtl="0">
              <a:spcBef>
                <a:spcPts val="3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Smart contracts and oracles as real time optimizers</a:t>
            </a:r>
            <a:endParaRPr sz="2400"/>
          </a:p>
          <a:p>
            <a:pPr marL="342900" lvl="0" indent="-317500" algn="l" rtl="0">
              <a:spcBef>
                <a:spcPts val="3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Better calibration at defined intervals</a:t>
            </a:r>
            <a:endParaRPr sz="2400"/>
          </a:p>
          <a:p>
            <a:pPr marL="342900" lvl="0" indent="-317500" algn="l" rtl="0">
              <a:spcBef>
                <a:spcPts val="3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More DER measures</a:t>
            </a:r>
            <a:endParaRPr sz="2400"/>
          </a:p>
          <a:p>
            <a:pPr marL="342900" lvl="0" indent="-317500" algn="l" rtl="0">
              <a:spcBef>
                <a:spcPts val="3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Power conditioning and grid harmonic integration</a:t>
            </a:r>
            <a:endParaRPr sz="2400"/>
          </a:p>
        </p:txBody>
      </p:sp>
      <p:sp>
        <p:nvSpPr>
          <p:cNvPr id="278" name="Google Shape;278;p39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Resources</a:t>
            </a:r>
            <a:endParaRPr sz="3600"/>
          </a:p>
        </p:txBody>
      </p:sp>
      <p:sp>
        <p:nvSpPr>
          <p:cNvPr id="284" name="Google Shape;284;p40"/>
          <p:cNvSpPr txBox="1">
            <a:spLocks noGrp="1"/>
          </p:cNvSpPr>
          <p:nvPr>
            <p:ph type="body" idx="1"/>
          </p:nvPr>
        </p:nvSpPr>
        <p:spPr>
          <a:xfrm>
            <a:off x="311700" y="1174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5B5B5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 to GO-P2P</a:t>
            </a:r>
            <a:endParaRPr sz="1200" u="sng">
              <a:solidFill>
                <a:srgbClr val="5B5B5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508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5B5B5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Sub-Tasks Descriptions</a:t>
            </a:r>
            <a:endParaRPr sz="1200" u="sng">
              <a:solidFill>
                <a:srgbClr val="5B5B5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508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5B5B5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Global Observatory Launch Event – Sept 2019</a:t>
            </a:r>
            <a:endParaRPr sz="1200" u="sng">
              <a:solidFill>
                <a:srgbClr val="5B5B5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508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5B5B5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Presentations Day 1</a:t>
            </a:r>
            <a:endParaRPr sz="1200" u="sng">
              <a:solidFill>
                <a:srgbClr val="5B5B5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508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5B5B5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Presentations Day 2</a:t>
            </a:r>
            <a:endParaRPr sz="1200" u="sng">
              <a:solidFill>
                <a:srgbClr val="5B5B5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1F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GO-P2P Literature Reviews:</a:t>
            </a:r>
            <a:endParaRPr sz="1200">
              <a:solidFill>
                <a:srgbClr val="231F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47700" marR="50800" lvl="0" indent="-304800" algn="l" rtl="0">
              <a:spcBef>
                <a:spcPts val="110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/>
              <a:buChar char="●"/>
            </a:pPr>
            <a:r>
              <a:rPr lang="en" sz="1200" u="sng">
                <a:solidFill>
                  <a:srgbClr val="5B5B5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Sub-task 1 (power systems integration)- November 2021</a:t>
            </a:r>
            <a:endParaRPr sz="1200" u="sng">
              <a:solidFill>
                <a:srgbClr val="5B5B5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47700" marR="50800" lvl="0" indent="-3048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/>
              <a:buChar char="●"/>
            </a:pPr>
            <a:r>
              <a:rPr lang="en" sz="1200" u="sng">
                <a:solidFill>
                  <a:srgbClr val="5B5B5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Sub-task 2 (ICT/hardware)- June 2021</a:t>
            </a:r>
            <a:endParaRPr sz="1200" u="sng">
              <a:solidFill>
                <a:srgbClr val="5B5B5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47700" marR="50800" lvl="0" indent="-3048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/>
              <a:buChar char="●"/>
            </a:pPr>
            <a:r>
              <a:rPr lang="en" sz="1200" u="sng">
                <a:solidFill>
                  <a:srgbClr val="5B5B5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Sub-task 4 (economic/social value)- October 2021</a:t>
            </a:r>
            <a:endParaRPr sz="1200" u="sng">
              <a:solidFill>
                <a:srgbClr val="5B5B5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47700" marR="50800" lvl="0" indent="-3048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/>
              <a:buChar char="●"/>
            </a:pPr>
            <a:r>
              <a:rPr lang="en" sz="1200" u="sng">
                <a:solidFill>
                  <a:srgbClr val="5B5B5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Sub-task 5 (policy and regulation)- April 2021</a:t>
            </a:r>
            <a:endParaRPr sz="2400"/>
          </a:p>
          <a:p>
            <a:pPr marL="457200" marR="0" lvl="0" indent="0" algn="l" rtl="0">
              <a:lnSpc>
                <a:spcPct val="115000"/>
              </a:lnSpc>
              <a:spcBef>
                <a:spcPts val="30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285" name="Google Shape;285;p40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86" name="Google Shape;286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35220" y="108675"/>
            <a:ext cx="1766380" cy="246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70675" y="2644747"/>
            <a:ext cx="1618450" cy="19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845548" y="108675"/>
            <a:ext cx="1893351" cy="25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35225" y="2464731"/>
            <a:ext cx="1766375" cy="235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95" name="Google Shape;295;p41"/>
          <p:cNvSpPr txBox="1">
            <a:spLocks noGrp="1"/>
          </p:cNvSpPr>
          <p:nvPr>
            <p:ph type="subTitle" idx="1"/>
          </p:nvPr>
        </p:nvSpPr>
        <p:spPr>
          <a:xfrm>
            <a:off x="4851325" y="3121675"/>
            <a:ext cx="40452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11619A"/>
                </a:solidFill>
              </a:rPr>
              <a:t>Marc Costa, LEED AP BD+D, CGBP, BOC II</a:t>
            </a:r>
            <a:endParaRPr sz="1400" b="1">
              <a:solidFill>
                <a:srgbClr val="11619A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1619A"/>
                </a:solidFill>
              </a:rPr>
              <a:t>Director of Policy and Planning</a:t>
            </a:r>
            <a:endParaRPr sz="1400">
              <a:solidFill>
                <a:srgbClr val="11619A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11619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Energy Coalition</a:t>
            </a:r>
            <a:endParaRPr sz="1400">
              <a:solidFill>
                <a:srgbClr val="11619A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1619A"/>
                </a:solidFill>
              </a:rPr>
              <a:t>mcosta@energycoalition.org</a:t>
            </a:r>
            <a:endParaRPr sz="1400">
              <a:solidFill>
                <a:srgbClr val="11619A"/>
              </a:solidFill>
            </a:endParaRPr>
          </a:p>
        </p:txBody>
      </p:sp>
      <p:pic>
        <p:nvPicPr>
          <p:cNvPr id="296" name="Google Shape;296;p41" descr="A person in a suit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b="18890"/>
          <a:stretch/>
        </p:blipFill>
        <p:spPr>
          <a:xfrm>
            <a:off x="5864275" y="567375"/>
            <a:ext cx="2019300" cy="2456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97" name="Google Shape;297;p41"/>
          <p:cNvSpPr txBox="1">
            <a:spLocks noGrp="1"/>
          </p:cNvSpPr>
          <p:nvPr>
            <p:ph type="title"/>
          </p:nvPr>
        </p:nvSpPr>
        <p:spPr>
          <a:xfrm>
            <a:off x="365275" y="1667625"/>
            <a:ext cx="3735300" cy="12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98" name="Google Shape;298;p41"/>
          <p:cNvSpPr txBox="1">
            <a:spLocks noGrp="1"/>
          </p:cNvSpPr>
          <p:nvPr>
            <p:ph type="subTitle" idx="1"/>
          </p:nvPr>
        </p:nvSpPr>
        <p:spPr>
          <a:xfrm>
            <a:off x="841675" y="2890575"/>
            <a:ext cx="2782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GO-P2P </a:t>
            </a:r>
            <a:endParaRPr/>
          </a:p>
        </p:txBody>
      </p:sp>
      <p:pic>
        <p:nvPicPr>
          <p:cNvPr id="299" name="Google Shape;29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2550" y="567375"/>
            <a:ext cx="2220755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311700" y="41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Overview</a:t>
            </a:r>
            <a:endParaRPr sz="3600"/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Concepts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Context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Barriers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Solution</a:t>
            </a:r>
            <a:endParaRPr sz="2600"/>
          </a:p>
        </p:txBody>
      </p:sp>
      <p:sp>
        <p:nvSpPr>
          <p:cNvPr id="185" name="Google Shape;185;p28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311700" y="14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International Energy Agency: GO-P2P</a:t>
            </a:r>
            <a:endParaRPr sz="3600" dirty="0"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185075" y="938825"/>
            <a:ext cx="470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The Global Observatory is a forum for international collaboration to understand the policy, regulatory, social and technological conditions necessary to support the wider deployment of peer-to-peer, community self-consumption and transactive energy models.</a:t>
            </a:r>
            <a:endParaRPr sz="1500" dirty="0"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200 Experts; ~9 Countries</a:t>
            </a:r>
            <a:endParaRPr sz="1500" dirty="0"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https://</a:t>
            </a:r>
            <a:r>
              <a:rPr lang="en" sz="1500" dirty="0" err="1"/>
              <a:t>userstcp.org</a:t>
            </a:r>
            <a:r>
              <a:rPr lang="en" sz="1500" dirty="0"/>
              <a:t>/task/peer-to-peer-energy-trading/</a:t>
            </a:r>
            <a:endParaRPr sz="1500" dirty="0"/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92" name="Google Shape;192;p29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800" y="1685925"/>
            <a:ext cx="3910301" cy="21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Concepts: Market Pathways</a:t>
            </a:r>
            <a:endParaRPr sz="3600"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Transactive energy (TE) is not monolithic, but the dominant use case in California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Local energy markets as an umbrella term</a:t>
            </a:r>
            <a:endParaRPr sz="2400"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Transactive energy</a:t>
            </a:r>
            <a:endParaRPr sz="2400"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Peer-to-peer</a:t>
            </a:r>
            <a:endParaRPr sz="2400"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Community self-consumption</a:t>
            </a:r>
            <a:endParaRPr sz="2400"/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200" name="Google Shape;200;p30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311700" y="263025"/>
            <a:ext cx="8520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Concepts: Future-Proofing</a:t>
            </a:r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311650" y="1152475"/>
            <a:ext cx="4598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/>
              <a:t>Virtual power plants (VPPs) have evolved</a:t>
            </a:r>
            <a:endParaRPr sz="1600"/>
          </a:p>
          <a:p>
            <a:pPr marL="342900" lvl="0" indent="-330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/>
              <a:t>How do we transition from demand response to demand flexibility, grid interactive buildings, and local energy markets?</a:t>
            </a:r>
            <a:endParaRPr sz="1600"/>
          </a:p>
        </p:txBody>
      </p:sp>
      <p:sp>
        <p:nvSpPr>
          <p:cNvPr id="207" name="Google Shape;207;p31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3112" y="962475"/>
            <a:ext cx="3429114" cy="295961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5403175" y="3977350"/>
            <a:ext cx="342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*HEMS-OE - Home energy management with operating envelopes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**OPF - Virtual power plants with optimal power flow (OPF)</a:t>
            </a:r>
            <a:b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Figure from Gregor Verbic, University of Sydney, AU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600"/>
              <a:t>Concepts – Local Energy Markets</a:t>
            </a: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16" name="Google Shape;21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4793" y="1095853"/>
            <a:ext cx="2512214" cy="245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544" y="1095853"/>
            <a:ext cx="2485092" cy="245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1074088"/>
            <a:ext cx="2524586" cy="2496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304800" y="3562350"/>
            <a:ext cx="25245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Transactive Energy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3144542" y="3562350"/>
            <a:ext cx="24852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Peer-to-Peer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5715164" y="3562350"/>
            <a:ext cx="29715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Community Self-Consumption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348100" y="4330425"/>
            <a:ext cx="79362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These figures resonated with stakeholders at the US DOE’s Gridwise Architecture Council (GWAC)</a:t>
            </a:r>
            <a:endParaRPr sz="11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8" name="Google Shape;228;p33"/>
          <p:cNvSpPr txBox="1"/>
          <p:nvPr/>
        </p:nvSpPr>
        <p:spPr>
          <a:xfrm>
            <a:off x="697321" y="6167999"/>
            <a:ext cx="86754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0000"/>
                </a:solidFill>
              </a:rPr>
              <a:t>Retail Energy in California Source: U.S. Energy Information Administration</a:t>
            </a:r>
            <a:endParaRPr sz="3600" b="1">
              <a:solidFill>
                <a:srgbClr val="000000"/>
              </a:solidFill>
            </a:endParaRPr>
          </a:p>
        </p:txBody>
      </p:sp>
      <p:pic>
        <p:nvPicPr>
          <p:cNvPr id="229" name="Google Shape;22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9575"/>
            <a:ext cx="9144001" cy="39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 txBox="1"/>
          <p:nvPr/>
        </p:nvSpPr>
        <p:spPr>
          <a:xfrm>
            <a:off x="92304" y="135787"/>
            <a:ext cx="86754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600" b="1">
                <a:solidFill>
                  <a:srgbClr val="11619A"/>
                </a:solidFill>
                <a:latin typeface="Jura"/>
                <a:ea typeface="Jura"/>
                <a:cs typeface="Jura"/>
                <a:sym typeface="Jura"/>
              </a:rPr>
              <a:t>&gt;$40 Billion dollars in total revenue of CA Retail Energy Sales: US. Energy Information Agency</a:t>
            </a:r>
            <a:r>
              <a:rPr lang="en" sz="36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600"/>
              <a:t>Homes and people need help</a:t>
            </a:r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37" name="Google Shape;237;p34" descr="Chart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700" y="1093450"/>
            <a:ext cx="3714600" cy="353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/>
          <p:cNvPicPr preferRelativeResize="0"/>
          <p:nvPr/>
        </p:nvPicPr>
        <p:blipFill rotWithShape="1">
          <a:blip r:embed="rId4">
            <a:alphaModFix/>
          </a:blip>
          <a:srcRect l="2184" t="3302" r="7546" b="10911"/>
          <a:stretch/>
        </p:blipFill>
        <p:spPr>
          <a:xfrm>
            <a:off x="471925" y="2440425"/>
            <a:ext cx="4067175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311700" y="1347325"/>
            <a:ext cx="48129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" sz="1900"/>
              <a:t>High tolerance for thermal discomfort</a:t>
            </a:r>
            <a:endParaRPr sz="190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" sz="2000"/>
              <a:t>&gt;30C inside the homes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600" dirty="0"/>
              <a:t>Case Study</a:t>
            </a:r>
            <a:endParaRPr dirty="0"/>
          </a:p>
        </p:txBody>
      </p:sp>
      <p:sp>
        <p:nvSpPr>
          <p:cNvPr id="245" name="Google Shape;245;p35"/>
          <p:cNvSpPr txBox="1">
            <a:spLocks noGrp="1"/>
          </p:cNvSpPr>
          <p:nvPr>
            <p:ph type="sldNum" idx="12"/>
          </p:nvPr>
        </p:nvSpPr>
        <p:spPr>
          <a:xfrm>
            <a:off x="8472450" y="4946078"/>
            <a:ext cx="548700" cy="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46" name="Google Shape;24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825" y="1052450"/>
            <a:ext cx="6625375" cy="37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EA07B93F4ACC41BDF2C3F4FCE6ED7C" ma:contentTypeVersion="17" ma:contentTypeDescription="Create a new document." ma:contentTypeScope="" ma:versionID="f31070570a17abbd4b853a25cb4b609a">
  <xsd:schema xmlns:xsd="http://www.w3.org/2001/XMLSchema" xmlns:xs="http://www.w3.org/2001/XMLSchema" xmlns:p="http://schemas.microsoft.com/office/2006/metadata/properties" xmlns:ns2="0c419eb1-d34a-4269-8e90-a2253869e389" xmlns:ns3="d5ceb017-6e82-4ddd-9255-98c1b64c9452" targetNamespace="http://schemas.microsoft.com/office/2006/metadata/properties" ma:root="true" ma:fieldsID="dbe600ad31e4b9984b1d4b2ada9c6eec" ns2:_="" ns3:_="">
    <xsd:import namespace="0c419eb1-d34a-4269-8e90-a2253869e389"/>
    <xsd:import namespace="d5ceb017-6e82-4ddd-9255-98c1b64c94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19eb1-d34a-4269-8e90-a2253869e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67dbc0a-9d37-42f7-aaa6-833d5800b5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eb017-6e82-4ddd-9255-98c1b64c945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8f477-ba25-483e-91d8-0719587fb310}" ma:internalName="TaxCatchAll" ma:showField="CatchAllData" ma:web="d5ceb017-6e82-4ddd-9255-98c1b64c94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419eb1-d34a-4269-8e90-a2253869e389">
      <Terms xmlns="http://schemas.microsoft.com/office/infopath/2007/PartnerControls"/>
    </lcf76f155ced4ddcb4097134ff3c332f>
    <TaxCatchAll xmlns="d5ceb017-6e82-4ddd-9255-98c1b64c9452" xsi:nil="true"/>
  </documentManagement>
</p:properties>
</file>

<file path=customXml/itemProps1.xml><?xml version="1.0" encoding="utf-8"?>
<ds:datastoreItem xmlns:ds="http://schemas.openxmlformats.org/officeDocument/2006/customXml" ds:itemID="{E3DB1955-18E4-4F81-97F3-5C3F7A980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419eb1-d34a-4269-8e90-a2253869e389"/>
    <ds:schemaRef ds:uri="d5ceb017-6e82-4ddd-9255-98c1b64c9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4FC3CB-8875-4B8A-8084-1A44AEC2D7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602A5D-9235-41F2-AF33-6E8062AD3C1F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0c419eb1-d34a-4269-8e90-a2253869e389"/>
    <ds:schemaRef ds:uri="http://schemas.microsoft.com/office/2006/metadata/properties"/>
    <ds:schemaRef ds:uri="http://schemas.openxmlformats.org/package/2006/metadata/core-properties"/>
    <ds:schemaRef ds:uri="d5ceb017-6e82-4ddd-9255-98c1b64c94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503</Words>
  <Application>Microsoft Macintosh PowerPoint</Application>
  <PresentationFormat>On-screen Show (16:9)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Jura</vt:lpstr>
      <vt:lpstr>Arial</vt:lpstr>
      <vt:lpstr>Muli</vt:lpstr>
      <vt:lpstr>Simple Light</vt:lpstr>
      <vt:lpstr>Simple Light</vt:lpstr>
      <vt:lpstr>From BEM to SLEMs</vt:lpstr>
      <vt:lpstr>Overview</vt:lpstr>
      <vt:lpstr>International Energy Agency: GO-P2P</vt:lpstr>
      <vt:lpstr>Concepts: Market Pathways</vt:lpstr>
      <vt:lpstr>Concepts: Future-Proofing</vt:lpstr>
      <vt:lpstr>Concepts – Local Energy Markets</vt:lpstr>
      <vt:lpstr>PowerPoint Presentation</vt:lpstr>
      <vt:lpstr>Homes and people need help</vt:lpstr>
      <vt:lpstr>Case Study</vt:lpstr>
      <vt:lpstr>Smart transition is good for the grid</vt:lpstr>
      <vt:lpstr>Policy Barriers</vt:lpstr>
      <vt:lpstr>Policy Solutions </vt:lpstr>
      <vt:lpstr>BEM Needs</vt:lpstr>
      <vt:lpstr>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BEM to SLEMs</dc:title>
  <cp:lastModifiedBy>Carrie Hillen</cp:lastModifiedBy>
  <cp:revision>3</cp:revision>
  <dcterms:modified xsi:type="dcterms:W3CDTF">2023-01-10T20:53:34Z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0x0101009BEA07B93F4ACC41BDF2C3F4FCE6ED7C</vt:lpwstr>
  </property>
  <property fmtid="{D5CDD505-2E9C-101B-9397-08002B2CF9AE}" pid="3" name="MediaServiceImageTags">
    <vt:lpwstr/>
  </property>
</Properties>
</file>