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autoCompressPictures="0">
  <p:sldMasterIdLst>
    <p:sldMasterId id="2147483648" r:id="rId4"/>
  </p:sldMasterIdLst>
  <p:notesMasterIdLst>
    <p:notesMasterId r:id="rId36"/>
  </p:notesMasterIdLst>
  <p:sldIdLst>
    <p:sldId id="270" r:id="rId5"/>
    <p:sldId id="271" r:id="rId6"/>
    <p:sldId id="279" r:id="rId7"/>
    <p:sldId id="278" r:id="rId8"/>
    <p:sldId id="319" r:id="rId9"/>
    <p:sldId id="313" r:id="rId10"/>
    <p:sldId id="314" r:id="rId11"/>
    <p:sldId id="335" r:id="rId12"/>
    <p:sldId id="285" r:id="rId13"/>
    <p:sldId id="286" r:id="rId14"/>
    <p:sldId id="288" r:id="rId15"/>
    <p:sldId id="289" r:id="rId16"/>
    <p:sldId id="317" r:id="rId17"/>
    <p:sldId id="318" r:id="rId18"/>
    <p:sldId id="349" r:id="rId19"/>
    <p:sldId id="294" r:id="rId20"/>
    <p:sldId id="321" r:id="rId21"/>
    <p:sldId id="322" r:id="rId22"/>
    <p:sldId id="338" r:id="rId23"/>
    <p:sldId id="339" r:id="rId24"/>
    <p:sldId id="344" r:id="rId25"/>
    <p:sldId id="345" r:id="rId26"/>
    <p:sldId id="346" r:id="rId27"/>
    <p:sldId id="342" r:id="rId28"/>
    <p:sldId id="343" r:id="rId29"/>
    <p:sldId id="347" r:id="rId30"/>
    <p:sldId id="350" r:id="rId31"/>
    <p:sldId id="351" r:id="rId32"/>
    <p:sldId id="352" r:id="rId33"/>
    <p:sldId id="353" r:id="rId34"/>
    <p:sldId id="337" r:id="rId35"/>
  </p:sldIdLst>
  <p:sldSz cx="12192000" cy="6858000"/>
  <p:notesSz cx="6858000" cy="9144000"/>
  <p:embeddedFontLst>
    <p:embeddedFont>
      <p:font typeface="Barlow Light" panose="020F0302020204030204" pitchFamily="34" charset="0"/>
      <p:regular r:id="rId37"/>
      <p:italic r:id="rId38"/>
    </p:embeddedFont>
    <p:embeddedFont>
      <p:font typeface="Calibri" panose="020F0502020204030204" pitchFamily="34" charset="0"/>
      <p:regular r:id="rId39"/>
      <p:bold r:id="rId40"/>
      <p:italic r:id="rId41"/>
      <p:boldItalic r:id="rId42"/>
    </p:embeddedFont>
    <p:embeddedFont>
      <p:font typeface="Diplomacy Office Bold" pitchFamily="2" charset="0"/>
      <p:bold r:id="rId43"/>
    </p:embeddedFont>
    <p:embeddedFont>
      <p:font typeface="Noto Sans" panose="020B0502040504020204" pitchFamily="34" charset="0"/>
      <p:regular r:id="rId44"/>
      <p:bold r:id="rId45"/>
      <p:italic r:id="rId46"/>
      <p:boldItalic r:id="rId47"/>
    </p:embeddedFont>
    <p:embeddedFont>
      <p:font typeface="Segoe UI" panose="020B0502040204020203" pitchFamily="34" charset="0"/>
      <p:regular r:id="rId48"/>
      <p:bold r:id="rId49"/>
      <p:italic r:id="rId50"/>
      <p:boldItalic r:id="rId51"/>
    </p:embeddedFont>
    <p:embeddedFont>
      <p:font typeface="Segoe UI Semilight" panose="020B0402040204020203" pitchFamily="34" charset="0"/>
      <p:regular r:id="rId52"/>
      <p:italic r:id="rId5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D7970"/>
    <a:srgbClr val="FF5252"/>
    <a:srgbClr val="E520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emlayout 2 - Marker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Lyst layout 1 - Markering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56359"/>
  </p:normalViewPr>
  <p:slideViewPr>
    <p:cSldViewPr snapToGrid="0">
      <p:cViewPr varScale="1">
        <p:scale>
          <a:sx n="58" d="100"/>
          <a:sy n="58" d="100"/>
        </p:scale>
        <p:origin x="1456" y="1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3.fntdata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font" Target="fonts/font6.fntdata"/><Relationship Id="rId47" Type="http://schemas.openxmlformats.org/officeDocument/2006/relationships/font" Target="fonts/font11.fntdata"/><Relationship Id="rId50" Type="http://schemas.openxmlformats.org/officeDocument/2006/relationships/font" Target="fonts/font14.fntdata"/><Relationship Id="rId55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3" Type="http://schemas.openxmlformats.org/officeDocument/2006/relationships/font" Target="fonts/font17.fntdata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font" Target="fonts/font7.fntdata"/><Relationship Id="rId48" Type="http://schemas.openxmlformats.org/officeDocument/2006/relationships/font" Target="fonts/font12.fntdata"/><Relationship Id="rId56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font" Target="fonts/font15.fntdata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font" Target="fonts/font2.fntdata"/><Relationship Id="rId46" Type="http://schemas.openxmlformats.org/officeDocument/2006/relationships/font" Target="fonts/font10.fntdata"/><Relationship Id="rId20" Type="http://schemas.openxmlformats.org/officeDocument/2006/relationships/slide" Target="slides/slide16.xml"/><Relationship Id="rId41" Type="http://schemas.openxmlformats.org/officeDocument/2006/relationships/font" Target="fonts/font5.fntdata"/><Relationship Id="rId54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notesMaster" Target="notesMasters/notesMaster1.xml"/><Relationship Id="rId49" Type="http://schemas.openxmlformats.org/officeDocument/2006/relationships/font" Target="fonts/font13.fntdata"/><Relationship Id="rId57" Type="http://schemas.openxmlformats.org/officeDocument/2006/relationships/tableStyles" Target="tableStyles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font" Target="fonts/font8.fntdata"/><Relationship Id="rId52" Type="http://schemas.openxmlformats.org/officeDocument/2006/relationships/font" Target="fonts/font16.fntdata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prod.sitad.dk\dfs\CU2303\personlige\B060978\L-Mexiko\Presentation\2021%20IEA%20Energy%20Efficiency%20Week\Copy%20of%20figurer2019_-_figures2019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/prod.sitad.dk\dfs\CU2303\enheder2\GR\Eksportenheden\USA\EE%20i%20CA\CA%20Industry%20Electrification%20Study\Energy%20Price%20Model_v7_CEC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/SJCHKTFP01\home\SANRAM\Copy%20of%20DH%20tal%20og%20grafer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/SJCHKTFP01\home\SANRAM\Copy%20of%20DH%20tal%20og%20grafer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/SJCHKTFP01\home\SANRAM\Copy%20of%20DH%20tal%20og%20grafer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/SJCHKTFP01\home\SANRAM\Copy%20of%20DH%20tal%20og%20grafer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/SJCHKTFP01\home\SANRAM\Copy%20of%20DH%20tal%20og%20grafer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/SJCHKTFP01\home\SANRAM\Copy%20of%20DH%20tal%20og%20grafer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Sheet1!$C$1:$AF$1</c:f>
              <c:numCache>
                <c:formatCode>General</c:formatCode>
                <c:ptCount val="30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  <c:pt idx="26">
                  <c:v>2016</c:v>
                </c:pt>
                <c:pt idx="27">
                  <c:v>2017</c:v>
                </c:pt>
                <c:pt idx="28">
                  <c:v>2018</c:v>
                </c:pt>
                <c:pt idx="29">
                  <c:v>2019</c:v>
                </c:pt>
              </c:numCache>
            </c:numRef>
          </c:xVal>
          <c:yVal>
            <c:numRef>
              <c:f>Sheet1!$C$2:$AF$2</c:f>
              <c:numCache>
                <c:formatCode>0</c:formatCode>
                <c:ptCount val="30"/>
                <c:pt idx="0">
                  <c:v>928.51</c:v>
                </c:pt>
                <c:pt idx="1">
                  <c:v>915.56</c:v>
                </c:pt>
                <c:pt idx="2">
                  <c:v>886.85</c:v>
                </c:pt>
                <c:pt idx="3">
                  <c:v>862.68</c:v>
                </c:pt>
                <c:pt idx="4">
                  <c:v>820.51</c:v>
                </c:pt>
                <c:pt idx="5">
                  <c:v>801.32</c:v>
                </c:pt>
                <c:pt idx="6">
                  <c:v>769.13</c:v>
                </c:pt>
                <c:pt idx="7">
                  <c:v>722.61</c:v>
                </c:pt>
                <c:pt idx="8">
                  <c:v>682.46</c:v>
                </c:pt>
                <c:pt idx="9">
                  <c:v>645.02</c:v>
                </c:pt>
                <c:pt idx="10">
                  <c:v>631.71</c:v>
                </c:pt>
                <c:pt idx="11">
                  <c:v>624.57000000000005</c:v>
                </c:pt>
                <c:pt idx="12">
                  <c:v>599.11</c:v>
                </c:pt>
                <c:pt idx="13">
                  <c:v>585.13</c:v>
                </c:pt>
                <c:pt idx="14">
                  <c:v>539.24</c:v>
                </c:pt>
                <c:pt idx="15">
                  <c:v>536.94000000000005</c:v>
                </c:pt>
                <c:pt idx="16">
                  <c:v>563.34</c:v>
                </c:pt>
                <c:pt idx="17">
                  <c:v>574.46</c:v>
                </c:pt>
                <c:pt idx="18">
                  <c:v>570.91</c:v>
                </c:pt>
                <c:pt idx="19">
                  <c:v>565.29</c:v>
                </c:pt>
                <c:pt idx="20">
                  <c:v>505.18</c:v>
                </c:pt>
                <c:pt idx="21">
                  <c:v>474.61</c:v>
                </c:pt>
                <c:pt idx="22">
                  <c:v>472.64</c:v>
                </c:pt>
                <c:pt idx="23">
                  <c:v>436.26</c:v>
                </c:pt>
                <c:pt idx="24">
                  <c:v>388.98</c:v>
                </c:pt>
                <c:pt idx="25">
                  <c:v>348.18</c:v>
                </c:pt>
                <c:pt idx="26">
                  <c:v>368.68</c:v>
                </c:pt>
                <c:pt idx="27">
                  <c:v>289.77999999999997</c:v>
                </c:pt>
                <c:pt idx="28">
                  <c:v>304.74</c:v>
                </c:pt>
                <c:pt idx="29">
                  <c:v>226.12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2272-433F-8218-5C7AC296EC44}"/>
            </c:ext>
          </c:extLst>
        </c:ser>
        <c:ser>
          <c:idx val="1"/>
          <c:order val="1"/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xVal>
            <c:numRef>
              <c:f>Sheet1!$C$1:$AF$1</c:f>
              <c:numCache>
                <c:formatCode>General</c:formatCode>
                <c:ptCount val="30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  <c:pt idx="26">
                  <c:v>2016</c:v>
                </c:pt>
                <c:pt idx="27">
                  <c:v>2017</c:v>
                </c:pt>
                <c:pt idx="28">
                  <c:v>2018</c:v>
                </c:pt>
                <c:pt idx="29">
                  <c:v>2019</c:v>
                </c:pt>
              </c:numCache>
            </c:numRef>
          </c:xVal>
          <c:yVal>
            <c:numRef>
              <c:f>Sheet1!$B$2</c:f>
              <c:numCache>
                <c:formatCode>General</c:formatCode>
                <c:ptCount val="1"/>
                <c:pt idx="0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2272-433F-8218-5C7AC296EC4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15444704"/>
        <c:axId val="515440440"/>
      </c:scatterChart>
      <c:valAx>
        <c:axId val="515444704"/>
        <c:scaling>
          <c:orientation val="minMax"/>
          <c:max val="2020"/>
          <c:min val="199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15440440"/>
        <c:crosses val="autoZero"/>
        <c:crossBetween val="midCat"/>
      </c:valAx>
      <c:valAx>
        <c:axId val="5154404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CO2-emissions electricity [g/kWh]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15444704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8047014495278246"/>
          <c:y val="4.2186638884485012E-2"/>
          <c:w val="0.7548480198722578"/>
          <c:h val="0.87351678632633489"/>
        </c:manualLayout>
      </c:layout>
      <c:scatterChart>
        <c:scatterStyle val="lineMarker"/>
        <c:varyColors val="0"/>
        <c:ser>
          <c:idx val="0"/>
          <c:order val="0"/>
          <c:tx>
            <c:strRef>
              <c:f>'Price Evaluation_DK'!$A$32</c:f>
              <c:strCache>
                <c:ptCount val="1"/>
                <c:pt idx="0">
                  <c:v>Price Ratio</c:v>
                </c:pt>
              </c:strCache>
            </c:strRef>
          </c:tx>
          <c:spPr>
            <a:ln w="3492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xVal>
            <c:numRef>
              <c:f>'Price Evaluation_DK'!$E$14:$O$14</c:f>
              <c:numCache>
                <c:formatCode>General</c:formatCode>
                <c:ptCount val="11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  <c:pt idx="6">
                  <c:v>2026</c:v>
                </c:pt>
                <c:pt idx="7">
                  <c:v>2027</c:v>
                </c:pt>
                <c:pt idx="8">
                  <c:v>2028</c:v>
                </c:pt>
                <c:pt idx="9">
                  <c:v>2029</c:v>
                </c:pt>
                <c:pt idx="10">
                  <c:v>2030</c:v>
                </c:pt>
              </c:numCache>
            </c:numRef>
          </c:xVal>
          <c:yVal>
            <c:numRef>
              <c:f>'Price Evaluation_DK'!$E$32:$O$32</c:f>
              <c:numCache>
                <c:formatCode>0.00</c:formatCode>
                <c:ptCount val="11"/>
                <c:pt idx="0">
                  <c:v>1.893095637911042</c:v>
                </c:pt>
                <c:pt idx="1">
                  <c:v>2.1732402730695837</c:v>
                </c:pt>
                <c:pt idx="2">
                  <c:v>2.1840675148064816</c:v>
                </c:pt>
                <c:pt idx="3">
                  <c:v>2.2803231597048663</c:v>
                </c:pt>
                <c:pt idx="4">
                  <c:v>2.3111891938966012</c:v>
                </c:pt>
                <c:pt idx="5">
                  <c:v>2.3046504400562164</c:v>
                </c:pt>
                <c:pt idx="6">
                  <c:v>2.24683795051833</c:v>
                </c:pt>
                <c:pt idx="7">
                  <c:v>2.2048950263099463</c:v>
                </c:pt>
                <c:pt idx="8">
                  <c:v>2.1435765235188251</c:v>
                </c:pt>
                <c:pt idx="9">
                  <c:v>2.1089263122656972</c:v>
                </c:pt>
                <c:pt idx="10">
                  <c:v>2.0642310734826488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AABC-400D-9597-3359E7359AF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33937168"/>
        <c:axId val="533938152"/>
      </c:scatterChart>
      <c:valAx>
        <c:axId val="533937168"/>
        <c:scaling>
          <c:orientation val="minMax"/>
          <c:max val="2030"/>
          <c:min val="202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33938152"/>
        <c:crosses val="autoZero"/>
        <c:crossBetween val="midCat"/>
      </c:valAx>
      <c:valAx>
        <c:axId val="5339381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Price Ratio:</a:t>
                </a:r>
                <a:r>
                  <a:rPr lang="en-US" baseline="0"/>
                  <a:t> Electricity to Natural Gas</a:t>
                </a:r>
                <a:endParaRPr 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33937168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32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da-DK"/>
              <a:t>District heating energy mix (1975-2020)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32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3832157250119534"/>
          <c:y val="8.6155632984901281E-2"/>
          <c:w val="0.84236203157048517"/>
          <c:h val="0.62685469194399479"/>
        </c:manualLayout>
      </c:layout>
      <c:areaChart>
        <c:grouping val="stacked"/>
        <c:varyColors val="0"/>
        <c:ser>
          <c:idx val="1"/>
          <c:order val="1"/>
          <c:tx>
            <c:strRef>
              <c:f>'Brændsel fjernvarme'!$AG$29</c:f>
              <c:strCache>
                <c:ptCount val="1"/>
                <c:pt idx="0">
                  <c:v>Oil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cat>
            <c:numRef>
              <c:f>'Brændsel fjernvarme'!$AL$26:$CE$26</c:f>
              <c:numCache>
                <c:formatCode>0</c:formatCode>
                <c:ptCount val="46"/>
                <c:pt idx="0">
                  <c:v>1975</c:v>
                </c:pt>
                <c:pt idx="1">
                  <c:v>1976</c:v>
                </c:pt>
                <c:pt idx="2">
                  <c:v>1977</c:v>
                </c:pt>
                <c:pt idx="3">
                  <c:v>1978</c:v>
                </c:pt>
                <c:pt idx="4">
                  <c:v>1979</c:v>
                </c:pt>
                <c:pt idx="5">
                  <c:v>1980</c:v>
                </c:pt>
                <c:pt idx="6">
                  <c:v>1981</c:v>
                </c:pt>
                <c:pt idx="7">
                  <c:v>1982</c:v>
                </c:pt>
                <c:pt idx="8">
                  <c:v>1983</c:v>
                </c:pt>
                <c:pt idx="9">
                  <c:v>1984</c:v>
                </c:pt>
                <c:pt idx="10">
                  <c:v>1985</c:v>
                </c:pt>
                <c:pt idx="11">
                  <c:v>1986</c:v>
                </c:pt>
                <c:pt idx="12">
                  <c:v>1987</c:v>
                </c:pt>
                <c:pt idx="13">
                  <c:v>1988</c:v>
                </c:pt>
                <c:pt idx="14">
                  <c:v>1989</c:v>
                </c:pt>
                <c:pt idx="15">
                  <c:v>1990</c:v>
                </c:pt>
                <c:pt idx="16">
                  <c:v>1991</c:v>
                </c:pt>
                <c:pt idx="17">
                  <c:v>1992</c:v>
                </c:pt>
                <c:pt idx="18">
                  <c:v>1993</c:v>
                </c:pt>
                <c:pt idx="19">
                  <c:v>1994</c:v>
                </c:pt>
                <c:pt idx="20">
                  <c:v>1995</c:v>
                </c:pt>
                <c:pt idx="21">
                  <c:v>1996</c:v>
                </c:pt>
                <c:pt idx="22">
                  <c:v>1997</c:v>
                </c:pt>
                <c:pt idx="23">
                  <c:v>1998</c:v>
                </c:pt>
                <c:pt idx="24">
                  <c:v>1999</c:v>
                </c:pt>
                <c:pt idx="25">
                  <c:v>2000</c:v>
                </c:pt>
                <c:pt idx="26">
                  <c:v>2001</c:v>
                </c:pt>
                <c:pt idx="27">
                  <c:v>2002</c:v>
                </c:pt>
                <c:pt idx="28">
                  <c:v>2003</c:v>
                </c:pt>
                <c:pt idx="29">
                  <c:v>2004</c:v>
                </c:pt>
                <c:pt idx="30">
                  <c:v>2005</c:v>
                </c:pt>
                <c:pt idx="31">
                  <c:v>2006</c:v>
                </c:pt>
                <c:pt idx="32">
                  <c:v>2007</c:v>
                </c:pt>
                <c:pt idx="33">
                  <c:v>2008</c:v>
                </c:pt>
                <c:pt idx="34">
                  <c:v>2009</c:v>
                </c:pt>
                <c:pt idx="35">
                  <c:v>2010</c:v>
                </c:pt>
                <c:pt idx="36">
                  <c:v>2011</c:v>
                </c:pt>
                <c:pt idx="37">
                  <c:v>2012</c:v>
                </c:pt>
                <c:pt idx="38">
                  <c:v>2013</c:v>
                </c:pt>
                <c:pt idx="39">
                  <c:v>2014</c:v>
                </c:pt>
                <c:pt idx="40">
                  <c:v>2015</c:v>
                </c:pt>
                <c:pt idx="41">
                  <c:v>2016</c:v>
                </c:pt>
                <c:pt idx="42">
                  <c:v>2017</c:v>
                </c:pt>
                <c:pt idx="43">
                  <c:v>2018</c:v>
                </c:pt>
                <c:pt idx="44">
                  <c:v>2019</c:v>
                </c:pt>
                <c:pt idx="45">
                  <c:v>2020</c:v>
                </c:pt>
              </c:numCache>
            </c:numRef>
          </c:cat>
          <c:val>
            <c:numRef>
              <c:f>'Brændsel fjernvarme'!$AL$29:$CE$29</c:f>
              <c:numCache>
                <c:formatCode>#\ ##0;[Red]\-#\ ##0;\-</c:formatCode>
                <c:ptCount val="46"/>
                <c:pt idx="0">
                  <c:v>56181</c:v>
                </c:pt>
                <c:pt idx="1">
                  <c:v>59044</c:v>
                </c:pt>
                <c:pt idx="2">
                  <c:v>59048</c:v>
                </c:pt>
                <c:pt idx="3">
                  <c:v>58242</c:v>
                </c:pt>
                <c:pt idx="4">
                  <c:v>59130</c:v>
                </c:pt>
                <c:pt idx="5">
                  <c:v>51304</c:v>
                </c:pt>
                <c:pt idx="6">
                  <c:v>45658</c:v>
                </c:pt>
                <c:pt idx="7">
                  <c:v>42455</c:v>
                </c:pt>
                <c:pt idx="8">
                  <c:v>35881</c:v>
                </c:pt>
                <c:pt idx="9">
                  <c:v>31089</c:v>
                </c:pt>
                <c:pt idx="10">
                  <c:v>27051</c:v>
                </c:pt>
                <c:pt idx="11">
                  <c:v>17407</c:v>
                </c:pt>
                <c:pt idx="12">
                  <c:v>13335</c:v>
                </c:pt>
                <c:pt idx="13">
                  <c:v>7447</c:v>
                </c:pt>
                <c:pt idx="14">
                  <c:v>7052</c:v>
                </c:pt>
                <c:pt idx="15">
                  <c:v>4766</c:v>
                </c:pt>
                <c:pt idx="16">
                  <c:v>4052</c:v>
                </c:pt>
                <c:pt idx="17">
                  <c:v>3065</c:v>
                </c:pt>
                <c:pt idx="18">
                  <c:v>3075</c:v>
                </c:pt>
                <c:pt idx="19">
                  <c:v>6845.01</c:v>
                </c:pt>
                <c:pt idx="20">
                  <c:v>5075.62</c:v>
                </c:pt>
                <c:pt idx="21">
                  <c:v>6421.05</c:v>
                </c:pt>
                <c:pt idx="22">
                  <c:v>4821.53</c:v>
                </c:pt>
                <c:pt idx="23">
                  <c:v>5237.8500000000004</c:v>
                </c:pt>
                <c:pt idx="24">
                  <c:v>4050.21</c:v>
                </c:pt>
                <c:pt idx="25">
                  <c:v>3725.64</c:v>
                </c:pt>
                <c:pt idx="26">
                  <c:v>5052.72</c:v>
                </c:pt>
                <c:pt idx="27">
                  <c:v>4674.8599999999997</c:v>
                </c:pt>
                <c:pt idx="28">
                  <c:v>5337.7</c:v>
                </c:pt>
                <c:pt idx="29">
                  <c:v>4082.89</c:v>
                </c:pt>
                <c:pt idx="30">
                  <c:v>4322.07</c:v>
                </c:pt>
                <c:pt idx="31">
                  <c:v>4042.84</c:v>
                </c:pt>
                <c:pt idx="32">
                  <c:v>3309.91</c:v>
                </c:pt>
                <c:pt idx="33">
                  <c:v>3229.68</c:v>
                </c:pt>
                <c:pt idx="34">
                  <c:v>4224.63</c:v>
                </c:pt>
                <c:pt idx="35">
                  <c:v>4554.16</c:v>
                </c:pt>
                <c:pt idx="36">
                  <c:v>2558.5700000000002</c:v>
                </c:pt>
                <c:pt idx="37">
                  <c:v>2461.96</c:v>
                </c:pt>
                <c:pt idx="38">
                  <c:v>2147.3200000000002</c:v>
                </c:pt>
                <c:pt idx="39">
                  <c:v>1050.1600000000001</c:v>
                </c:pt>
                <c:pt idx="40">
                  <c:v>1039.5</c:v>
                </c:pt>
                <c:pt idx="41">
                  <c:v>1153.46</c:v>
                </c:pt>
                <c:pt idx="42">
                  <c:v>1052.3499999999999</c:v>
                </c:pt>
                <c:pt idx="43">
                  <c:v>1142.1400000000001</c:v>
                </c:pt>
                <c:pt idx="44">
                  <c:v>866.83</c:v>
                </c:pt>
                <c:pt idx="45">
                  <c:v>713.61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51E-45B6-992E-3C35226799F0}"/>
            </c:ext>
          </c:extLst>
        </c:ser>
        <c:ser>
          <c:idx val="2"/>
          <c:order val="2"/>
          <c:tx>
            <c:strRef>
              <c:f>'Brændsel fjernvarme'!$AG$30</c:f>
              <c:strCache>
                <c:ptCount val="1"/>
                <c:pt idx="0">
                  <c:v>Natural gas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cat>
            <c:numRef>
              <c:f>'Brændsel fjernvarme'!$AL$26:$CE$26</c:f>
              <c:numCache>
                <c:formatCode>0</c:formatCode>
                <c:ptCount val="46"/>
                <c:pt idx="0">
                  <c:v>1975</c:v>
                </c:pt>
                <c:pt idx="1">
                  <c:v>1976</c:v>
                </c:pt>
                <c:pt idx="2">
                  <c:v>1977</c:v>
                </c:pt>
                <c:pt idx="3">
                  <c:v>1978</c:v>
                </c:pt>
                <c:pt idx="4">
                  <c:v>1979</c:v>
                </c:pt>
                <c:pt idx="5">
                  <c:v>1980</c:v>
                </c:pt>
                <c:pt idx="6">
                  <c:v>1981</c:v>
                </c:pt>
                <c:pt idx="7">
                  <c:v>1982</c:v>
                </c:pt>
                <c:pt idx="8">
                  <c:v>1983</c:v>
                </c:pt>
                <c:pt idx="9">
                  <c:v>1984</c:v>
                </c:pt>
                <c:pt idx="10">
                  <c:v>1985</c:v>
                </c:pt>
                <c:pt idx="11">
                  <c:v>1986</c:v>
                </c:pt>
                <c:pt idx="12">
                  <c:v>1987</c:v>
                </c:pt>
                <c:pt idx="13">
                  <c:v>1988</c:v>
                </c:pt>
                <c:pt idx="14">
                  <c:v>1989</c:v>
                </c:pt>
                <c:pt idx="15">
                  <c:v>1990</c:v>
                </c:pt>
                <c:pt idx="16">
                  <c:v>1991</c:v>
                </c:pt>
                <c:pt idx="17">
                  <c:v>1992</c:v>
                </c:pt>
                <c:pt idx="18">
                  <c:v>1993</c:v>
                </c:pt>
                <c:pt idx="19">
                  <c:v>1994</c:v>
                </c:pt>
                <c:pt idx="20">
                  <c:v>1995</c:v>
                </c:pt>
                <c:pt idx="21">
                  <c:v>1996</c:v>
                </c:pt>
                <c:pt idx="22">
                  <c:v>1997</c:v>
                </c:pt>
                <c:pt idx="23">
                  <c:v>1998</c:v>
                </c:pt>
                <c:pt idx="24">
                  <c:v>1999</c:v>
                </c:pt>
                <c:pt idx="25">
                  <c:v>2000</c:v>
                </c:pt>
                <c:pt idx="26">
                  <c:v>2001</c:v>
                </c:pt>
                <c:pt idx="27">
                  <c:v>2002</c:v>
                </c:pt>
                <c:pt idx="28">
                  <c:v>2003</c:v>
                </c:pt>
                <c:pt idx="29">
                  <c:v>2004</c:v>
                </c:pt>
                <c:pt idx="30">
                  <c:v>2005</c:v>
                </c:pt>
                <c:pt idx="31">
                  <c:v>2006</c:v>
                </c:pt>
                <c:pt idx="32">
                  <c:v>2007</c:v>
                </c:pt>
                <c:pt idx="33">
                  <c:v>2008</c:v>
                </c:pt>
                <c:pt idx="34">
                  <c:v>2009</c:v>
                </c:pt>
                <c:pt idx="35">
                  <c:v>2010</c:v>
                </c:pt>
                <c:pt idx="36">
                  <c:v>2011</c:v>
                </c:pt>
                <c:pt idx="37">
                  <c:v>2012</c:v>
                </c:pt>
                <c:pt idx="38">
                  <c:v>2013</c:v>
                </c:pt>
                <c:pt idx="39">
                  <c:v>2014</c:v>
                </c:pt>
                <c:pt idx="40">
                  <c:v>2015</c:v>
                </c:pt>
                <c:pt idx="41">
                  <c:v>2016</c:v>
                </c:pt>
                <c:pt idx="42">
                  <c:v>2017</c:v>
                </c:pt>
                <c:pt idx="43">
                  <c:v>2018</c:v>
                </c:pt>
                <c:pt idx="44">
                  <c:v>2019</c:v>
                </c:pt>
                <c:pt idx="45">
                  <c:v>2020</c:v>
                </c:pt>
              </c:numCache>
            </c:numRef>
          </c:cat>
          <c:val>
            <c:numRef>
              <c:f>'Brændsel fjernvarme'!$AL$30:$CE$30</c:f>
              <c:numCache>
                <c:formatCode>#\ ##0;[Red]\-#\ ##0;\-</c:formatCode>
                <c:ptCount val="46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296</c:v>
                </c:pt>
                <c:pt idx="9">
                  <c:v>1647</c:v>
                </c:pt>
                <c:pt idx="10">
                  <c:v>6383</c:v>
                </c:pt>
                <c:pt idx="11">
                  <c:v>12866</c:v>
                </c:pt>
                <c:pt idx="12">
                  <c:v>15449</c:v>
                </c:pt>
                <c:pt idx="13">
                  <c:v>14648</c:v>
                </c:pt>
                <c:pt idx="14">
                  <c:v>12331</c:v>
                </c:pt>
                <c:pt idx="15">
                  <c:v>12131</c:v>
                </c:pt>
                <c:pt idx="16">
                  <c:v>14840</c:v>
                </c:pt>
                <c:pt idx="17">
                  <c:v>14338</c:v>
                </c:pt>
                <c:pt idx="18">
                  <c:v>14632</c:v>
                </c:pt>
                <c:pt idx="19">
                  <c:v>17720.48</c:v>
                </c:pt>
                <c:pt idx="20">
                  <c:v>18882.68</c:v>
                </c:pt>
                <c:pt idx="21">
                  <c:v>20553.61</c:v>
                </c:pt>
                <c:pt idx="22">
                  <c:v>19142.66</c:v>
                </c:pt>
                <c:pt idx="23">
                  <c:v>20459.43</c:v>
                </c:pt>
                <c:pt idx="24">
                  <c:v>20913.98</c:v>
                </c:pt>
                <c:pt idx="25">
                  <c:v>22203.26</c:v>
                </c:pt>
                <c:pt idx="26">
                  <c:v>23303.33</c:v>
                </c:pt>
                <c:pt idx="27">
                  <c:v>23594.2</c:v>
                </c:pt>
                <c:pt idx="28">
                  <c:v>22620.01</c:v>
                </c:pt>
                <c:pt idx="29">
                  <c:v>21917.65</c:v>
                </c:pt>
                <c:pt idx="30">
                  <c:v>22043.57</c:v>
                </c:pt>
                <c:pt idx="31">
                  <c:v>21690.32</c:v>
                </c:pt>
                <c:pt idx="32">
                  <c:v>21210.83</c:v>
                </c:pt>
                <c:pt idx="33">
                  <c:v>22033.05</c:v>
                </c:pt>
                <c:pt idx="34">
                  <c:v>23320.03</c:v>
                </c:pt>
                <c:pt idx="35">
                  <c:v>28454.31</c:v>
                </c:pt>
                <c:pt idx="36">
                  <c:v>22036.26</c:v>
                </c:pt>
                <c:pt idx="37">
                  <c:v>23571.43</c:v>
                </c:pt>
                <c:pt idx="38">
                  <c:v>21512.83</c:v>
                </c:pt>
                <c:pt idx="39">
                  <c:v>19446.03</c:v>
                </c:pt>
                <c:pt idx="40">
                  <c:v>20134.46</c:v>
                </c:pt>
                <c:pt idx="41">
                  <c:v>20988.76</c:v>
                </c:pt>
                <c:pt idx="42">
                  <c:v>16903.11</c:v>
                </c:pt>
                <c:pt idx="43">
                  <c:v>16845.34</c:v>
                </c:pt>
                <c:pt idx="44">
                  <c:v>13416.85</c:v>
                </c:pt>
                <c:pt idx="45">
                  <c:v>10296.98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51E-45B6-992E-3C35226799F0}"/>
            </c:ext>
          </c:extLst>
        </c:ser>
        <c:ser>
          <c:idx val="3"/>
          <c:order val="3"/>
          <c:tx>
            <c:strRef>
              <c:f>'Brændsel fjernvarme'!$AG$31</c:f>
              <c:strCache>
                <c:ptCount val="1"/>
                <c:pt idx="0">
                  <c:v>Coal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cat>
            <c:numRef>
              <c:f>'Brændsel fjernvarme'!$AL$26:$CE$26</c:f>
              <c:numCache>
                <c:formatCode>0</c:formatCode>
                <c:ptCount val="46"/>
                <c:pt idx="0">
                  <c:v>1975</c:v>
                </c:pt>
                <c:pt idx="1">
                  <c:v>1976</c:v>
                </c:pt>
                <c:pt idx="2">
                  <c:v>1977</c:v>
                </c:pt>
                <c:pt idx="3">
                  <c:v>1978</c:v>
                </c:pt>
                <c:pt idx="4">
                  <c:v>1979</c:v>
                </c:pt>
                <c:pt idx="5">
                  <c:v>1980</c:v>
                </c:pt>
                <c:pt idx="6">
                  <c:v>1981</c:v>
                </c:pt>
                <c:pt idx="7">
                  <c:v>1982</c:v>
                </c:pt>
                <c:pt idx="8">
                  <c:v>1983</c:v>
                </c:pt>
                <c:pt idx="9">
                  <c:v>1984</c:v>
                </c:pt>
                <c:pt idx="10">
                  <c:v>1985</c:v>
                </c:pt>
                <c:pt idx="11">
                  <c:v>1986</c:v>
                </c:pt>
                <c:pt idx="12">
                  <c:v>1987</c:v>
                </c:pt>
                <c:pt idx="13">
                  <c:v>1988</c:v>
                </c:pt>
                <c:pt idx="14">
                  <c:v>1989</c:v>
                </c:pt>
                <c:pt idx="15">
                  <c:v>1990</c:v>
                </c:pt>
                <c:pt idx="16">
                  <c:v>1991</c:v>
                </c:pt>
                <c:pt idx="17">
                  <c:v>1992</c:v>
                </c:pt>
                <c:pt idx="18">
                  <c:v>1993</c:v>
                </c:pt>
                <c:pt idx="19">
                  <c:v>1994</c:v>
                </c:pt>
                <c:pt idx="20">
                  <c:v>1995</c:v>
                </c:pt>
                <c:pt idx="21">
                  <c:v>1996</c:v>
                </c:pt>
                <c:pt idx="22">
                  <c:v>1997</c:v>
                </c:pt>
                <c:pt idx="23">
                  <c:v>1998</c:v>
                </c:pt>
                <c:pt idx="24">
                  <c:v>1999</c:v>
                </c:pt>
                <c:pt idx="25">
                  <c:v>2000</c:v>
                </c:pt>
                <c:pt idx="26">
                  <c:v>2001</c:v>
                </c:pt>
                <c:pt idx="27">
                  <c:v>2002</c:v>
                </c:pt>
                <c:pt idx="28">
                  <c:v>2003</c:v>
                </c:pt>
                <c:pt idx="29">
                  <c:v>2004</c:v>
                </c:pt>
                <c:pt idx="30">
                  <c:v>2005</c:v>
                </c:pt>
                <c:pt idx="31">
                  <c:v>2006</c:v>
                </c:pt>
                <c:pt idx="32">
                  <c:v>2007</c:v>
                </c:pt>
                <c:pt idx="33">
                  <c:v>2008</c:v>
                </c:pt>
                <c:pt idx="34">
                  <c:v>2009</c:v>
                </c:pt>
                <c:pt idx="35">
                  <c:v>2010</c:v>
                </c:pt>
                <c:pt idx="36">
                  <c:v>2011</c:v>
                </c:pt>
                <c:pt idx="37">
                  <c:v>2012</c:v>
                </c:pt>
                <c:pt idx="38">
                  <c:v>2013</c:v>
                </c:pt>
                <c:pt idx="39">
                  <c:v>2014</c:v>
                </c:pt>
                <c:pt idx="40">
                  <c:v>2015</c:v>
                </c:pt>
                <c:pt idx="41">
                  <c:v>2016</c:v>
                </c:pt>
                <c:pt idx="42">
                  <c:v>2017</c:v>
                </c:pt>
                <c:pt idx="43">
                  <c:v>2018</c:v>
                </c:pt>
                <c:pt idx="44">
                  <c:v>2019</c:v>
                </c:pt>
                <c:pt idx="45">
                  <c:v>2020</c:v>
                </c:pt>
              </c:numCache>
            </c:numRef>
          </c:cat>
          <c:val>
            <c:numRef>
              <c:f>'Brændsel fjernvarme'!$AL$31:$CE$31</c:f>
              <c:numCache>
                <c:formatCode>#\ ##0;[Red]\-#\ ##0;\-</c:formatCode>
                <c:ptCount val="46"/>
                <c:pt idx="0">
                  <c:v>3448</c:v>
                </c:pt>
                <c:pt idx="1">
                  <c:v>5668</c:v>
                </c:pt>
                <c:pt idx="2">
                  <c:v>6745</c:v>
                </c:pt>
                <c:pt idx="3">
                  <c:v>9362</c:v>
                </c:pt>
                <c:pt idx="4">
                  <c:v>11444</c:v>
                </c:pt>
                <c:pt idx="5">
                  <c:v>13527</c:v>
                </c:pt>
                <c:pt idx="6">
                  <c:v>15846</c:v>
                </c:pt>
                <c:pt idx="7">
                  <c:v>18383</c:v>
                </c:pt>
                <c:pt idx="8">
                  <c:v>23293</c:v>
                </c:pt>
                <c:pt idx="9">
                  <c:v>27514</c:v>
                </c:pt>
                <c:pt idx="10">
                  <c:v>33669</c:v>
                </c:pt>
                <c:pt idx="11">
                  <c:v>33785</c:v>
                </c:pt>
                <c:pt idx="12">
                  <c:v>34181</c:v>
                </c:pt>
                <c:pt idx="13">
                  <c:v>33084</c:v>
                </c:pt>
                <c:pt idx="14">
                  <c:v>30164</c:v>
                </c:pt>
                <c:pt idx="15">
                  <c:v>30898</c:v>
                </c:pt>
                <c:pt idx="16">
                  <c:v>35128</c:v>
                </c:pt>
                <c:pt idx="17">
                  <c:v>33329</c:v>
                </c:pt>
                <c:pt idx="18">
                  <c:v>34395</c:v>
                </c:pt>
                <c:pt idx="19">
                  <c:v>29225.81</c:v>
                </c:pt>
                <c:pt idx="20">
                  <c:v>28701.03</c:v>
                </c:pt>
                <c:pt idx="21">
                  <c:v>29618.94</c:v>
                </c:pt>
                <c:pt idx="22">
                  <c:v>26621.75</c:v>
                </c:pt>
                <c:pt idx="23">
                  <c:v>25642.76</c:v>
                </c:pt>
                <c:pt idx="24">
                  <c:v>23245.53</c:v>
                </c:pt>
                <c:pt idx="25">
                  <c:v>19458.55</c:v>
                </c:pt>
                <c:pt idx="26">
                  <c:v>21047.61</c:v>
                </c:pt>
                <c:pt idx="27">
                  <c:v>18773.38</c:v>
                </c:pt>
                <c:pt idx="28">
                  <c:v>18486.16</c:v>
                </c:pt>
                <c:pt idx="29">
                  <c:v>18238.3</c:v>
                </c:pt>
                <c:pt idx="30">
                  <c:v>17121.349999999999</c:v>
                </c:pt>
                <c:pt idx="31">
                  <c:v>17287.599999999999</c:v>
                </c:pt>
                <c:pt idx="32">
                  <c:v>16517.53</c:v>
                </c:pt>
                <c:pt idx="33">
                  <c:v>16546.98</c:v>
                </c:pt>
                <c:pt idx="34">
                  <c:v>17126.169999999998</c:v>
                </c:pt>
                <c:pt idx="35">
                  <c:v>18244.990000000002</c:v>
                </c:pt>
                <c:pt idx="36">
                  <c:v>15575.7</c:v>
                </c:pt>
                <c:pt idx="37">
                  <c:v>16183.36</c:v>
                </c:pt>
                <c:pt idx="38">
                  <c:v>16224.57</c:v>
                </c:pt>
                <c:pt idx="39">
                  <c:v>12367.14</c:v>
                </c:pt>
                <c:pt idx="40">
                  <c:v>13116.52</c:v>
                </c:pt>
                <c:pt idx="41">
                  <c:v>12499.82</c:v>
                </c:pt>
                <c:pt idx="42">
                  <c:v>9679.2999999999993</c:v>
                </c:pt>
                <c:pt idx="43">
                  <c:v>8337.52</c:v>
                </c:pt>
                <c:pt idx="44">
                  <c:v>7620.89</c:v>
                </c:pt>
                <c:pt idx="45">
                  <c:v>3665.21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51E-45B6-992E-3C35226799F0}"/>
            </c:ext>
          </c:extLst>
        </c:ser>
        <c:ser>
          <c:idx val="4"/>
          <c:order val="4"/>
          <c:tx>
            <c:strRef>
              <c:f>'Brændsel fjernvarme'!$AG$32</c:f>
              <c:strCache>
                <c:ptCount val="1"/>
                <c:pt idx="0">
                  <c:v>Waste, non biodegradable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cat>
            <c:numRef>
              <c:f>'Brændsel fjernvarme'!$AL$26:$CE$26</c:f>
              <c:numCache>
                <c:formatCode>0</c:formatCode>
                <c:ptCount val="46"/>
                <c:pt idx="0">
                  <c:v>1975</c:v>
                </c:pt>
                <c:pt idx="1">
                  <c:v>1976</c:v>
                </c:pt>
                <c:pt idx="2">
                  <c:v>1977</c:v>
                </c:pt>
                <c:pt idx="3">
                  <c:v>1978</c:v>
                </c:pt>
                <c:pt idx="4">
                  <c:v>1979</c:v>
                </c:pt>
                <c:pt idx="5">
                  <c:v>1980</c:v>
                </c:pt>
                <c:pt idx="6">
                  <c:v>1981</c:v>
                </c:pt>
                <c:pt idx="7">
                  <c:v>1982</c:v>
                </c:pt>
                <c:pt idx="8">
                  <c:v>1983</c:v>
                </c:pt>
                <c:pt idx="9">
                  <c:v>1984</c:v>
                </c:pt>
                <c:pt idx="10">
                  <c:v>1985</c:v>
                </c:pt>
                <c:pt idx="11">
                  <c:v>1986</c:v>
                </c:pt>
                <c:pt idx="12">
                  <c:v>1987</c:v>
                </c:pt>
                <c:pt idx="13">
                  <c:v>1988</c:v>
                </c:pt>
                <c:pt idx="14">
                  <c:v>1989</c:v>
                </c:pt>
                <c:pt idx="15">
                  <c:v>1990</c:v>
                </c:pt>
                <c:pt idx="16">
                  <c:v>1991</c:v>
                </c:pt>
                <c:pt idx="17">
                  <c:v>1992</c:v>
                </c:pt>
                <c:pt idx="18">
                  <c:v>1993</c:v>
                </c:pt>
                <c:pt idx="19">
                  <c:v>1994</c:v>
                </c:pt>
                <c:pt idx="20">
                  <c:v>1995</c:v>
                </c:pt>
                <c:pt idx="21">
                  <c:v>1996</c:v>
                </c:pt>
                <c:pt idx="22">
                  <c:v>1997</c:v>
                </c:pt>
                <c:pt idx="23">
                  <c:v>1998</c:v>
                </c:pt>
                <c:pt idx="24">
                  <c:v>1999</c:v>
                </c:pt>
                <c:pt idx="25">
                  <c:v>2000</c:v>
                </c:pt>
                <c:pt idx="26">
                  <c:v>2001</c:v>
                </c:pt>
                <c:pt idx="27">
                  <c:v>2002</c:v>
                </c:pt>
                <c:pt idx="28">
                  <c:v>2003</c:v>
                </c:pt>
                <c:pt idx="29">
                  <c:v>2004</c:v>
                </c:pt>
                <c:pt idx="30">
                  <c:v>2005</c:v>
                </c:pt>
                <c:pt idx="31">
                  <c:v>2006</c:v>
                </c:pt>
                <c:pt idx="32">
                  <c:v>2007</c:v>
                </c:pt>
                <c:pt idx="33">
                  <c:v>2008</c:v>
                </c:pt>
                <c:pt idx="34">
                  <c:v>2009</c:v>
                </c:pt>
                <c:pt idx="35">
                  <c:v>2010</c:v>
                </c:pt>
                <c:pt idx="36">
                  <c:v>2011</c:v>
                </c:pt>
                <c:pt idx="37">
                  <c:v>2012</c:v>
                </c:pt>
                <c:pt idx="38">
                  <c:v>2013</c:v>
                </c:pt>
                <c:pt idx="39">
                  <c:v>2014</c:v>
                </c:pt>
                <c:pt idx="40">
                  <c:v>2015</c:v>
                </c:pt>
                <c:pt idx="41">
                  <c:v>2016</c:v>
                </c:pt>
                <c:pt idx="42">
                  <c:v>2017</c:v>
                </c:pt>
                <c:pt idx="43">
                  <c:v>2018</c:v>
                </c:pt>
                <c:pt idx="44">
                  <c:v>2019</c:v>
                </c:pt>
                <c:pt idx="45">
                  <c:v>2020</c:v>
                </c:pt>
              </c:numCache>
            </c:numRef>
          </c:cat>
          <c:val>
            <c:numRef>
              <c:f>'Brændsel fjernvarme'!$AL$32:$CE$32</c:f>
              <c:numCache>
                <c:formatCode>#\ ##0;[Red]\-#\ ##0;\-</c:formatCode>
                <c:ptCount val="46"/>
                <c:pt idx="0">
                  <c:v>3921.75</c:v>
                </c:pt>
                <c:pt idx="1">
                  <c:v>4278.1499999999996</c:v>
                </c:pt>
                <c:pt idx="2">
                  <c:v>4278.1499999999996</c:v>
                </c:pt>
                <c:pt idx="3">
                  <c:v>4278.1499999999996</c:v>
                </c:pt>
                <c:pt idx="4">
                  <c:v>4492.3500000000004</c:v>
                </c:pt>
                <c:pt idx="5">
                  <c:v>4492.3500000000004</c:v>
                </c:pt>
                <c:pt idx="6">
                  <c:v>4756.05</c:v>
                </c:pt>
                <c:pt idx="7">
                  <c:v>5011.6499999999996</c:v>
                </c:pt>
                <c:pt idx="8">
                  <c:v>5304.6</c:v>
                </c:pt>
                <c:pt idx="9">
                  <c:v>5535</c:v>
                </c:pt>
                <c:pt idx="10">
                  <c:v>5844.6</c:v>
                </c:pt>
                <c:pt idx="11">
                  <c:v>6070.95</c:v>
                </c:pt>
                <c:pt idx="12">
                  <c:v>6070.95</c:v>
                </c:pt>
                <c:pt idx="13">
                  <c:v>6034.95</c:v>
                </c:pt>
                <c:pt idx="14">
                  <c:v>6294.6</c:v>
                </c:pt>
                <c:pt idx="15">
                  <c:v>6288.75</c:v>
                </c:pt>
                <c:pt idx="16">
                  <c:v>6304.5</c:v>
                </c:pt>
                <c:pt idx="17">
                  <c:v>6157.8</c:v>
                </c:pt>
                <c:pt idx="18">
                  <c:v>6086.7</c:v>
                </c:pt>
                <c:pt idx="19">
                  <c:v>6163.23</c:v>
                </c:pt>
                <c:pt idx="20">
                  <c:v>6777.71</c:v>
                </c:pt>
                <c:pt idx="21">
                  <c:v>6874.79</c:v>
                </c:pt>
                <c:pt idx="22">
                  <c:v>7372.19</c:v>
                </c:pt>
                <c:pt idx="23">
                  <c:v>7495.17</c:v>
                </c:pt>
                <c:pt idx="24">
                  <c:v>7594.04</c:v>
                </c:pt>
                <c:pt idx="25">
                  <c:v>7674.77</c:v>
                </c:pt>
                <c:pt idx="26">
                  <c:v>7922.32</c:v>
                </c:pt>
                <c:pt idx="27">
                  <c:v>8120.85</c:v>
                </c:pt>
                <c:pt idx="28">
                  <c:v>8619.44</c:v>
                </c:pt>
                <c:pt idx="29">
                  <c:v>9050.5</c:v>
                </c:pt>
                <c:pt idx="30">
                  <c:v>8137.6</c:v>
                </c:pt>
                <c:pt idx="31">
                  <c:v>6375.12</c:v>
                </c:pt>
                <c:pt idx="32">
                  <c:v>7216.73</c:v>
                </c:pt>
                <c:pt idx="33">
                  <c:v>7641.38</c:v>
                </c:pt>
                <c:pt idx="34">
                  <c:v>7268.59</c:v>
                </c:pt>
                <c:pt idx="35">
                  <c:v>7121.96</c:v>
                </c:pt>
                <c:pt idx="36">
                  <c:v>7062.57</c:v>
                </c:pt>
                <c:pt idx="37">
                  <c:v>6954.8</c:v>
                </c:pt>
                <c:pt idx="38">
                  <c:v>7160.16</c:v>
                </c:pt>
                <c:pt idx="39">
                  <c:v>7139.2</c:v>
                </c:pt>
                <c:pt idx="40">
                  <c:v>7649.22</c:v>
                </c:pt>
                <c:pt idx="41">
                  <c:v>7607.63</c:v>
                </c:pt>
                <c:pt idx="42">
                  <c:v>8378.85</c:v>
                </c:pt>
                <c:pt idx="43">
                  <c:v>8348.75</c:v>
                </c:pt>
                <c:pt idx="44">
                  <c:v>8421.57</c:v>
                </c:pt>
                <c:pt idx="45">
                  <c:v>8136.31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251E-45B6-992E-3C35226799F0}"/>
            </c:ext>
          </c:extLst>
        </c:ser>
        <c:ser>
          <c:idx val="5"/>
          <c:order val="5"/>
          <c:tx>
            <c:strRef>
              <c:f>'Brændsel fjernvarme'!$AG$28</c:f>
              <c:strCache>
                <c:ptCount val="1"/>
                <c:pt idx="0">
                  <c:v>Renewable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cat>
            <c:numRef>
              <c:f>'Brændsel fjernvarme'!$AL$26:$CE$26</c:f>
              <c:numCache>
                <c:formatCode>0</c:formatCode>
                <c:ptCount val="46"/>
                <c:pt idx="0">
                  <c:v>1975</c:v>
                </c:pt>
                <c:pt idx="1">
                  <c:v>1976</c:v>
                </c:pt>
                <c:pt idx="2">
                  <c:v>1977</c:v>
                </c:pt>
                <c:pt idx="3">
                  <c:v>1978</c:v>
                </c:pt>
                <c:pt idx="4">
                  <c:v>1979</c:v>
                </c:pt>
                <c:pt idx="5">
                  <c:v>1980</c:v>
                </c:pt>
                <c:pt idx="6">
                  <c:v>1981</c:v>
                </c:pt>
                <c:pt idx="7">
                  <c:v>1982</c:v>
                </c:pt>
                <c:pt idx="8">
                  <c:v>1983</c:v>
                </c:pt>
                <c:pt idx="9">
                  <c:v>1984</c:v>
                </c:pt>
                <c:pt idx="10">
                  <c:v>1985</c:v>
                </c:pt>
                <c:pt idx="11">
                  <c:v>1986</c:v>
                </c:pt>
                <c:pt idx="12">
                  <c:v>1987</c:v>
                </c:pt>
                <c:pt idx="13">
                  <c:v>1988</c:v>
                </c:pt>
                <c:pt idx="14">
                  <c:v>1989</c:v>
                </c:pt>
                <c:pt idx="15">
                  <c:v>1990</c:v>
                </c:pt>
                <c:pt idx="16">
                  <c:v>1991</c:v>
                </c:pt>
                <c:pt idx="17">
                  <c:v>1992</c:v>
                </c:pt>
                <c:pt idx="18">
                  <c:v>1993</c:v>
                </c:pt>
                <c:pt idx="19">
                  <c:v>1994</c:v>
                </c:pt>
                <c:pt idx="20">
                  <c:v>1995</c:v>
                </c:pt>
                <c:pt idx="21">
                  <c:v>1996</c:v>
                </c:pt>
                <c:pt idx="22">
                  <c:v>1997</c:v>
                </c:pt>
                <c:pt idx="23">
                  <c:v>1998</c:v>
                </c:pt>
                <c:pt idx="24">
                  <c:v>1999</c:v>
                </c:pt>
                <c:pt idx="25">
                  <c:v>2000</c:v>
                </c:pt>
                <c:pt idx="26">
                  <c:v>2001</c:v>
                </c:pt>
                <c:pt idx="27">
                  <c:v>2002</c:v>
                </c:pt>
                <c:pt idx="28">
                  <c:v>2003</c:v>
                </c:pt>
                <c:pt idx="29">
                  <c:v>2004</c:v>
                </c:pt>
                <c:pt idx="30">
                  <c:v>2005</c:v>
                </c:pt>
                <c:pt idx="31">
                  <c:v>2006</c:v>
                </c:pt>
                <c:pt idx="32">
                  <c:v>2007</c:v>
                </c:pt>
                <c:pt idx="33">
                  <c:v>2008</c:v>
                </c:pt>
                <c:pt idx="34">
                  <c:v>2009</c:v>
                </c:pt>
                <c:pt idx="35">
                  <c:v>2010</c:v>
                </c:pt>
                <c:pt idx="36">
                  <c:v>2011</c:v>
                </c:pt>
                <c:pt idx="37">
                  <c:v>2012</c:v>
                </c:pt>
                <c:pt idx="38">
                  <c:v>2013</c:v>
                </c:pt>
                <c:pt idx="39">
                  <c:v>2014</c:v>
                </c:pt>
                <c:pt idx="40">
                  <c:v>2015</c:v>
                </c:pt>
                <c:pt idx="41">
                  <c:v>2016</c:v>
                </c:pt>
                <c:pt idx="42">
                  <c:v>2017</c:v>
                </c:pt>
                <c:pt idx="43">
                  <c:v>2018</c:v>
                </c:pt>
                <c:pt idx="44">
                  <c:v>2019</c:v>
                </c:pt>
                <c:pt idx="45">
                  <c:v>2020</c:v>
                </c:pt>
              </c:numCache>
            </c:numRef>
          </c:cat>
          <c:val>
            <c:numRef>
              <c:f>'Brændsel fjernvarme'!$AL$28:$CE$28</c:f>
              <c:numCache>
                <c:formatCode>#\ ##0;[Red]\-#\ ##0;\-</c:formatCode>
                <c:ptCount val="46"/>
                <c:pt idx="0">
                  <c:v>4947.25</c:v>
                </c:pt>
                <c:pt idx="1">
                  <c:v>5428.85</c:v>
                </c:pt>
                <c:pt idx="2">
                  <c:v>5475.85</c:v>
                </c:pt>
                <c:pt idx="3">
                  <c:v>5521.85</c:v>
                </c:pt>
                <c:pt idx="4">
                  <c:v>5928.65</c:v>
                </c:pt>
                <c:pt idx="5">
                  <c:v>6119.65</c:v>
                </c:pt>
                <c:pt idx="6">
                  <c:v>6441.95</c:v>
                </c:pt>
                <c:pt idx="7">
                  <c:v>6768.35</c:v>
                </c:pt>
                <c:pt idx="8">
                  <c:v>7374.4</c:v>
                </c:pt>
                <c:pt idx="9">
                  <c:v>8111</c:v>
                </c:pt>
                <c:pt idx="10">
                  <c:v>8946.4</c:v>
                </c:pt>
                <c:pt idx="11">
                  <c:v>10849.05</c:v>
                </c:pt>
                <c:pt idx="12">
                  <c:v>13749.05</c:v>
                </c:pt>
                <c:pt idx="13">
                  <c:v>14335.05</c:v>
                </c:pt>
                <c:pt idx="14">
                  <c:v>15280.4</c:v>
                </c:pt>
                <c:pt idx="15">
                  <c:v>15749.25</c:v>
                </c:pt>
                <c:pt idx="16">
                  <c:v>16651.5</c:v>
                </c:pt>
                <c:pt idx="17">
                  <c:v>17299.2</c:v>
                </c:pt>
                <c:pt idx="18">
                  <c:v>17023.3</c:v>
                </c:pt>
                <c:pt idx="19">
                  <c:v>16828.68</c:v>
                </c:pt>
                <c:pt idx="20">
                  <c:v>18322.84</c:v>
                </c:pt>
                <c:pt idx="21">
                  <c:v>19195.330000000002</c:v>
                </c:pt>
                <c:pt idx="22">
                  <c:v>19627.07</c:v>
                </c:pt>
                <c:pt idx="23">
                  <c:v>19853.59</c:v>
                </c:pt>
                <c:pt idx="24">
                  <c:v>19963.55</c:v>
                </c:pt>
                <c:pt idx="25">
                  <c:v>20111.759999999998</c:v>
                </c:pt>
                <c:pt idx="26">
                  <c:v>21080.720000000001</c:v>
                </c:pt>
                <c:pt idx="27">
                  <c:v>22225.21</c:v>
                </c:pt>
                <c:pt idx="28">
                  <c:v>24794.76</c:v>
                </c:pt>
                <c:pt idx="29">
                  <c:v>26551.41</c:v>
                </c:pt>
                <c:pt idx="30">
                  <c:v>27062.76</c:v>
                </c:pt>
                <c:pt idx="31">
                  <c:v>25003.84</c:v>
                </c:pt>
                <c:pt idx="32">
                  <c:v>27027.15</c:v>
                </c:pt>
                <c:pt idx="33">
                  <c:v>28993.18</c:v>
                </c:pt>
                <c:pt idx="34">
                  <c:v>30533.360000000001</c:v>
                </c:pt>
                <c:pt idx="35">
                  <c:v>37364.18</c:v>
                </c:pt>
                <c:pt idx="36">
                  <c:v>36315.660000000003</c:v>
                </c:pt>
                <c:pt idx="37">
                  <c:v>39680.15</c:v>
                </c:pt>
                <c:pt idx="38">
                  <c:v>40718.61</c:v>
                </c:pt>
                <c:pt idx="39">
                  <c:v>41257.1</c:v>
                </c:pt>
                <c:pt idx="40">
                  <c:v>44296.23</c:v>
                </c:pt>
                <c:pt idx="41">
                  <c:v>47293.01</c:v>
                </c:pt>
                <c:pt idx="42">
                  <c:v>53182.13</c:v>
                </c:pt>
                <c:pt idx="43">
                  <c:v>54857.09</c:v>
                </c:pt>
                <c:pt idx="44">
                  <c:v>56591.97</c:v>
                </c:pt>
                <c:pt idx="45">
                  <c:v>58687.44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51E-45B6-992E-3C35226799F0}"/>
            </c:ext>
          </c:extLst>
        </c:ser>
        <c:ser>
          <c:idx val="6"/>
          <c:order val="6"/>
          <c:tx>
            <c:strRef>
              <c:f>'Brændsel fjernvarme'!$AG$33</c:f>
              <c:strCache>
                <c:ptCount val="1"/>
                <c:pt idx="0">
                  <c:v>Electric, heat pumps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cat>
            <c:numRef>
              <c:f>'Brændsel fjernvarme'!$AL$26:$CE$26</c:f>
              <c:numCache>
                <c:formatCode>0</c:formatCode>
                <c:ptCount val="46"/>
                <c:pt idx="0">
                  <c:v>1975</c:v>
                </c:pt>
                <c:pt idx="1">
                  <c:v>1976</c:v>
                </c:pt>
                <c:pt idx="2">
                  <c:v>1977</c:v>
                </c:pt>
                <c:pt idx="3">
                  <c:v>1978</c:v>
                </c:pt>
                <c:pt idx="4">
                  <c:v>1979</c:v>
                </c:pt>
                <c:pt idx="5">
                  <c:v>1980</c:v>
                </c:pt>
                <c:pt idx="6">
                  <c:v>1981</c:v>
                </c:pt>
                <c:pt idx="7">
                  <c:v>1982</c:v>
                </c:pt>
                <c:pt idx="8">
                  <c:v>1983</c:v>
                </c:pt>
                <c:pt idx="9">
                  <c:v>1984</c:v>
                </c:pt>
                <c:pt idx="10">
                  <c:v>1985</c:v>
                </c:pt>
                <c:pt idx="11">
                  <c:v>1986</c:v>
                </c:pt>
                <c:pt idx="12">
                  <c:v>1987</c:v>
                </c:pt>
                <c:pt idx="13">
                  <c:v>1988</c:v>
                </c:pt>
                <c:pt idx="14">
                  <c:v>1989</c:v>
                </c:pt>
                <c:pt idx="15">
                  <c:v>1990</c:v>
                </c:pt>
                <c:pt idx="16">
                  <c:v>1991</c:v>
                </c:pt>
                <c:pt idx="17">
                  <c:v>1992</c:v>
                </c:pt>
                <c:pt idx="18">
                  <c:v>1993</c:v>
                </c:pt>
                <c:pt idx="19">
                  <c:v>1994</c:v>
                </c:pt>
                <c:pt idx="20">
                  <c:v>1995</c:v>
                </c:pt>
                <c:pt idx="21">
                  <c:v>1996</c:v>
                </c:pt>
                <c:pt idx="22">
                  <c:v>1997</c:v>
                </c:pt>
                <c:pt idx="23">
                  <c:v>1998</c:v>
                </c:pt>
                <c:pt idx="24">
                  <c:v>1999</c:v>
                </c:pt>
                <c:pt idx="25">
                  <c:v>2000</c:v>
                </c:pt>
                <c:pt idx="26">
                  <c:v>2001</c:v>
                </c:pt>
                <c:pt idx="27">
                  <c:v>2002</c:v>
                </c:pt>
                <c:pt idx="28">
                  <c:v>2003</c:v>
                </c:pt>
                <c:pt idx="29">
                  <c:v>2004</c:v>
                </c:pt>
                <c:pt idx="30">
                  <c:v>2005</c:v>
                </c:pt>
                <c:pt idx="31">
                  <c:v>2006</c:v>
                </c:pt>
                <c:pt idx="32">
                  <c:v>2007</c:v>
                </c:pt>
                <c:pt idx="33">
                  <c:v>2008</c:v>
                </c:pt>
                <c:pt idx="34">
                  <c:v>2009</c:v>
                </c:pt>
                <c:pt idx="35">
                  <c:v>2010</c:v>
                </c:pt>
                <c:pt idx="36">
                  <c:v>2011</c:v>
                </c:pt>
                <c:pt idx="37">
                  <c:v>2012</c:v>
                </c:pt>
                <c:pt idx="38">
                  <c:v>2013</c:v>
                </c:pt>
                <c:pt idx="39">
                  <c:v>2014</c:v>
                </c:pt>
                <c:pt idx="40">
                  <c:v>2015</c:v>
                </c:pt>
                <c:pt idx="41">
                  <c:v>2016</c:v>
                </c:pt>
                <c:pt idx="42">
                  <c:v>2017</c:v>
                </c:pt>
                <c:pt idx="43">
                  <c:v>2018</c:v>
                </c:pt>
                <c:pt idx="44">
                  <c:v>2019</c:v>
                </c:pt>
                <c:pt idx="45">
                  <c:v>2020</c:v>
                </c:pt>
              </c:numCache>
            </c:numRef>
          </c:cat>
          <c:val>
            <c:numRef>
              <c:f>'Brændsel fjernvarme'!$AL$33:$CE$33</c:f>
              <c:numCache>
                <c:formatCode>#\ ##0;[Red]\-#\ ##0;\-</c:formatCode>
                <c:ptCount val="46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63.22</c:v>
                </c:pt>
                <c:pt idx="20">
                  <c:v>57.48</c:v>
                </c:pt>
                <c:pt idx="21">
                  <c:v>69.84</c:v>
                </c:pt>
                <c:pt idx="22">
                  <c:v>54.6</c:v>
                </c:pt>
                <c:pt idx="23">
                  <c:v>22.2</c:v>
                </c:pt>
                <c:pt idx="24">
                  <c:v>45.42</c:v>
                </c:pt>
                <c:pt idx="25">
                  <c:v>75.08</c:v>
                </c:pt>
                <c:pt idx="26">
                  <c:v>69.19</c:v>
                </c:pt>
                <c:pt idx="27">
                  <c:v>57.03</c:v>
                </c:pt>
                <c:pt idx="28">
                  <c:v>60.18</c:v>
                </c:pt>
                <c:pt idx="29">
                  <c:v>79.75</c:v>
                </c:pt>
                <c:pt idx="30">
                  <c:v>76.34</c:v>
                </c:pt>
                <c:pt idx="31">
                  <c:v>79.56</c:v>
                </c:pt>
                <c:pt idx="32">
                  <c:v>87.47</c:v>
                </c:pt>
                <c:pt idx="33">
                  <c:v>63.34</c:v>
                </c:pt>
                <c:pt idx="34">
                  <c:v>77.47</c:v>
                </c:pt>
                <c:pt idx="35">
                  <c:v>149.41</c:v>
                </c:pt>
                <c:pt idx="36">
                  <c:v>259.14999999999998</c:v>
                </c:pt>
                <c:pt idx="37">
                  <c:v>690.57</c:v>
                </c:pt>
                <c:pt idx="38">
                  <c:v>558.41</c:v>
                </c:pt>
                <c:pt idx="39">
                  <c:v>453.36</c:v>
                </c:pt>
                <c:pt idx="40">
                  <c:v>1121.3</c:v>
                </c:pt>
                <c:pt idx="41">
                  <c:v>788.64</c:v>
                </c:pt>
                <c:pt idx="42">
                  <c:v>1089.96</c:v>
                </c:pt>
                <c:pt idx="43">
                  <c:v>1247.3499999999999</c:v>
                </c:pt>
                <c:pt idx="44">
                  <c:v>1626.48</c:v>
                </c:pt>
                <c:pt idx="45">
                  <c:v>3234.25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251E-45B6-992E-3C35226799F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16699968"/>
        <c:axId val="516698328"/>
        <c:extLst>
          <c:ext xmlns:c15="http://schemas.microsoft.com/office/drawing/2012/chart" uri="{02D57815-91ED-43cb-92C2-25804820EDAC}">
            <c15:filteredArea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'Brændsel fjernvarme'!$AG$27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solidFill>
                    <a:schemeClr val="accent1"/>
                  </a:solidFill>
                  <a:ln>
                    <a:noFill/>
                  </a:ln>
                  <a:effectLst/>
                </c:spPr>
                <c:cat>
                  <c:numRef>
                    <c:extLst>
                      <c:ext uri="{02D57815-91ED-43cb-92C2-25804820EDAC}">
                        <c15:formulaRef>
                          <c15:sqref>'Brændsel fjernvarme'!$AL$26:$CE$26</c15:sqref>
                        </c15:formulaRef>
                      </c:ext>
                    </c:extLst>
                    <c:numCache>
                      <c:formatCode>0</c:formatCode>
                      <c:ptCount val="46"/>
                      <c:pt idx="0">
                        <c:v>1975</c:v>
                      </c:pt>
                      <c:pt idx="1">
                        <c:v>1976</c:v>
                      </c:pt>
                      <c:pt idx="2">
                        <c:v>1977</c:v>
                      </c:pt>
                      <c:pt idx="3">
                        <c:v>1978</c:v>
                      </c:pt>
                      <c:pt idx="4">
                        <c:v>1979</c:v>
                      </c:pt>
                      <c:pt idx="5">
                        <c:v>1980</c:v>
                      </c:pt>
                      <c:pt idx="6">
                        <c:v>1981</c:v>
                      </c:pt>
                      <c:pt idx="7">
                        <c:v>1982</c:v>
                      </c:pt>
                      <c:pt idx="8">
                        <c:v>1983</c:v>
                      </c:pt>
                      <c:pt idx="9">
                        <c:v>1984</c:v>
                      </c:pt>
                      <c:pt idx="10">
                        <c:v>1985</c:v>
                      </c:pt>
                      <c:pt idx="11">
                        <c:v>1986</c:v>
                      </c:pt>
                      <c:pt idx="12">
                        <c:v>1987</c:v>
                      </c:pt>
                      <c:pt idx="13">
                        <c:v>1988</c:v>
                      </c:pt>
                      <c:pt idx="14">
                        <c:v>1989</c:v>
                      </c:pt>
                      <c:pt idx="15">
                        <c:v>1990</c:v>
                      </c:pt>
                      <c:pt idx="16">
                        <c:v>1991</c:v>
                      </c:pt>
                      <c:pt idx="17">
                        <c:v>1992</c:v>
                      </c:pt>
                      <c:pt idx="18">
                        <c:v>1993</c:v>
                      </c:pt>
                      <c:pt idx="19">
                        <c:v>1994</c:v>
                      </c:pt>
                      <c:pt idx="20">
                        <c:v>1995</c:v>
                      </c:pt>
                      <c:pt idx="21">
                        <c:v>1996</c:v>
                      </c:pt>
                      <c:pt idx="22">
                        <c:v>1997</c:v>
                      </c:pt>
                      <c:pt idx="23">
                        <c:v>1998</c:v>
                      </c:pt>
                      <c:pt idx="24">
                        <c:v>1999</c:v>
                      </c:pt>
                      <c:pt idx="25">
                        <c:v>2000</c:v>
                      </c:pt>
                      <c:pt idx="26">
                        <c:v>2001</c:v>
                      </c:pt>
                      <c:pt idx="27">
                        <c:v>2002</c:v>
                      </c:pt>
                      <c:pt idx="28">
                        <c:v>2003</c:v>
                      </c:pt>
                      <c:pt idx="29">
                        <c:v>2004</c:v>
                      </c:pt>
                      <c:pt idx="30">
                        <c:v>2005</c:v>
                      </c:pt>
                      <c:pt idx="31">
                        <c:v>2006</c:v>
                      </c:pt>
                      <c:pt idx="32">
                        <c:v>2007</c:v>
                      </c:pt>
                      <c:pt idx="33">
                        <c:v>2008</c:v>
                      </c:pt>
                      <c:pt idx="34">
                        <c:v>2009</c:v>
                      </c:pt>
                      <c:pt idx="35">
                        <c:v>2010</c:v>
                      </c:pt>
                      <c:pt idx="36">
                        <c:v>2011</c:v>
                      </c:pt>
                      <c:pt idx="37">
                        <c:v>2012</c:v>
                      </c:pt>
                      <c:pt idx="38">
                        <c:v>2013</c:v>
                      </c:pt>
                      <c:pt idx="39">
                        <c:v>2014</c:v>
                      </c:pt>
                      <c:pt idx="40">
                        <c:v>2015</c:v>
                      </c:pt>
                      <c:pt idx="41">
                        <c:v>2016</c:v>
                      </c:pt>
                      <c:pt idx="42">
                        <c:v>2017</c:v>
                      </c:pt>
                      <c:pt idx="43">
                        <c:v>2018</c:v>
                      </c:pt>
                      <c:pt idx="44">
                        <c:v>2019</c:v>
                      </c:pt>
                      <c:pt idx="45">
                        <c:v>2020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'Brændsel fjernvarme'!$AL$27:$CE$27</c15:sqref>
                        </c15:formulaRef>
                      </c:ext>
                    </c:extLst>
                    <c:numCache>
                      <c:formatCode>General</c:formatCode>
                      <c:ptCount val="46"/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6-251E-45B6-992E-3C35226799F0}"/>
                  </c:ext>
                </c:extLst>
              </c15:ser>
            </c15:filteredAreaSeries>
          </c:ext>
        </c:extLst>
      </c:areaChart>
      <c:catAx>
        <c:axId val="516699968"/>
        <c:scaling>
          <c:orientation val="minMax"/>
        </c:scaling>
        <c:delete val="0"/>
        <c:axPos val="b"/>
        <c:numFmt formatCode="0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16698328"/>
        <c:crosses val="autoZero"/>
        <c:auto val="1"/>
        <c:lblAlgn val="ctr"/>
        <c:lblOffset val="100"/>
        <c:noMultiLvlLbl val="0"/>
      </c:catAx>
      <c:valAx>
        <c:axId val="5166983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Energy consumption in district heating (PJ)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\ ##0;[Red]\-#\ ##0;\-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16699968"/>
        <c:crosses val="autoZero"/>
        <c:crossBetween val="midCat"/>
        <c:dispUnits>
          <c:builtInUnit val="thousands"/>
        </c:dispUnits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6.5926210649051659E-2"/>
          <c:y val="0.84009039340180724"/>
          <c:w val="0.9246907882120009"/>
          <c:h val="0.1117769393232774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 sz="1100"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403195924038907"/>
          <c:y val="0.18988594065677222"/>
          <c:w val="0.70952879884803666"/>
          <c:h val="0.74555377862941474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00B0F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70BE-438A-A7DC-2CEB8EC19458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70BE-438A-A7DC-2CEB8EC19458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70BE-438A-A7DC-2CEB8EC19458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70BE-438A-A7DC-2CEB8EC19458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70BE-438A-A7DC-2CEB8EC19458}"/>
              </c:ext>
            </c:extLst>
          </c:dPt>
          <c:dPt>
            <c:idx val="5"/>
            <c:bubble3D val="0"/>
            <c:spPr>
              <a:solidFill>
                <a:schemeClr val="tx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70BE-438A-A7DC-2CEB8EC19458}"/>
              </c:ext>
            </c:extLst>
          </c:dPt>
          <c:dLbls>
            <c:spPr>
              <a:solidFill>
                <a:sysClr val="window" lastClr="FFFFFF"/>
              </a:solidFill>
              <a:ln>
                <a:solidFill>
                  <a:sysClr val="windowText" lastClr="000000">
                    <a:lumMod val="25000"/>
                    <a:lumOff val="75000"/>
                  </a:sysClr>
                </a:solidFill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'Brændsel fjernvarme'!$AG$28:$AG$33</c:f>
              <c:strCache>
                <c:ptCount val="6"/>
                <c:pt idx="0">
                  <c:v>Renewable</c:v>
                </c:pt>
                <c:pt idx="1">
                  <c:v>Oil</c:v>
                </c:pt>
                <c:pt idx="2">
                  <c:v>Natural gas</c:v>
                </c:pt>
                <c:pt idx="3">
                  <c:v>Coal</c:v>
                </c:pt>
                <c:pt idx="4">
                  <c:v>Waste, non biodegradable</c:v>
                </c:pt>
                <c:pt idx="5">
                  <c:v>Electric, heat pumps</c:v>
                </c:pt>
              </c:strCache>
            </c:strRef>
          </c:cat>
          <c:val>
            <c:numRef>
              <c:f>'Brændsel fjernvarme'!$CE$28:$CE$33</c:f>
              <c:numCache>
                <c:formatCode>#\ ##0;[Red]\-#\ ##0;\-</c:formatCode>
                <c:ptCount val="6"/>
                <c:pt idx="0">
                  <c:v>58687.44</c:v>
                </c:pt>
                <c:pt idx="1">
                  <c:v>713.61</c:v>
                </c:pt>
                <c:pt idx="2">
                  <c:v>10296.98</c:v>
                </c:pt>
                <c:pt idx="3">
                  <c:v>3665.21</c:v>
                </c:pt>
                <c:pt idx="4">
                  <c:v>8136.31</c:v>
                </c:pt>
                <c:pt idx="5">
                  <c:v>3234.25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70BE-438A-A7DC-2CEB8EC1945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50"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l">
              <a:defRPr sz="14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GB" sz="1400"/>
              <a:t>Expected capitalized value of energy labels, </a:t>
            </a:r>
            <a:br>
              <a:rPr lang="en-GB" sz="1400"/>
            </a:br>
            <a:r>
              <a:rPr lang="en-GB" sz="1400"/>
              <a:t>compared to a G-labelled house </a:t>
            </a:r>
          </a:p>
        </c:rich>
      </c:tx>
      <c:layout>
        <c:manualLayout>
          <c:xMode val="edge"/>
          <c:yMode val="edge"/>
          <c:x val="0.12226377952755908"/>
          <c:y val="3.240740740740740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l">
            <a:defRPr sz="14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6565048118985126"/>
          <c:y val="0.22037037037037038"/>
          <c:w val="0.80379396325459318"/>
          <c:h val="0.64915135608048991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'Property value energy label'!$G$5</c:f>
              <c:strCache>
                <c:ptCount val="1"/>
              </c:strCache>
            </c:strRef>
          </c:tx>
          <c:spPr>
            <a:solidFill>
              <a:schemeClr val="accent1">
                <a:tint val="65000"/>
                <a:alpha val="85000"/>
              </a:schemeClr>
            </a:solidFill>
            <a:ln w="9525" cap="flat" cmpd="sng" algn="ctr">
              <a:solidFill>
                <a:schemeClr val="bg1"/>
              </a:solidFill>
              <a:round/>
            </a:ln>
            <a:effectLst/>
          </c:spPr>
          <c:invertIfNegative val="0"/>
          <c:dPt>
            <c:idx val="2"/>
            <c:invertIfNegative val="0"/>
            <c:bubble3D val="0"/>
            <c:spPr>
              <a:solidFill>
                <a:srgbClr val="FBBA00">
                  <a:alpha val="84706"/>
                </a:srgbClr>
              </a:solidFill>
              <a:ln w="9525" cap="flat" cmpd="sng" algn="ctr">
                <a:solidFill>
                  <a:schemeClr val="bg1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1-AE2A-4AFF-BB20-E163D2D0E70D}"/>
              </c:ext>
            </c:extLst>
          </c:dPt>
          <c:dPt>
            <c:idx val="3"/>
            <c:invertIfNegative val="0"/>
            <c:bubble3D val="0"/>
            <c:spPr>
              <a:solidFill>
                <a:srgbClr val="FFED00">
                  <a:alpha val="84706"/>
                </a:srgbClr>
              </a:solidFill>
              <a:ln w="9525" cap="flat" cmpd="sng" algn="ctr">
                <a:solidFill>
                  <a:schemeClr val="bg1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3-AE2A-4AFF-BB20-E163D2D0E70D}"/>
              </c:ext>
            </c:extLst>
          </c:dPt>
          <c:dPt>
            <c:idx val="4"/>
            <c:invertIfNegative val="0"/>
            <c:bubble3D val="0"/>
            <c:spPr>
              <a:solidFill>
                <a:srgbClr val="C8D400">
                  <a:alpha val="84706"/>
                </a:srgbClr>
              </a:solidFill>
              <a:ln w="9525" cap="flat" cmpd="sng" algn="ctr">
                <a:solidFill>
                  <a:schemeClr val="bg1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5-AE2A-4AFF-BB20-E163D2D0E70D}"/>
              </c:ext>
            </c:extLst>
          </c:dPt>
          <c:dPt>
            <c:idx val="5"/>
            <c:invertIfNegative val="0"/>
            <c:bubble3D val="0"/>
            <c:spPr>
              <a:solidFill>
                <a:srgbClr val="52AE32">
                  <a:alpha val="85000"/>
                </a:srgbClr>
              </a:solidFill>
              <a:ln w="9525" cap="flat" cmpd="sng" algn="ctr">
                <a:solidFill>
                  <a:schemeClr val="bg1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7-AE2A-4AFF-BB20-E163D2D0E70D}"/>
              </c:ext>
            </c:extLst>
          </c:dPt>
          <c:dPt>
            <c:idx val="6"/>
            <c:invertIfNegative val="0"/>
            <c:bubble3D val="0"/>
            <c:spPr>
              <a:solidFill>
                <a:srgbClr val="009640">
                  <a:alpha val="85000"/>
                </a:srgbClr>
              </a:solidFill>
              <a:ln w="9525" cap="flat" cmpd="sng" algn="ctr">
                <a:solidFill>
                  <a:schemeClr val="bg1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9-AE2A-4AFF-BB20-E163D2D0E70D}"/>
              </c:ext>
            </c:extLst>
          </c:dPt>
          <c:cat>
            <c:strRef>
              <c:f>'Property value energy label'!$F$6:$F$12</c:f>
              <c:strCache>
                <c:ptCount val="7"/>
                <c:pt idx="0">
                  <c:v>G</c:v>
                </c:pt>
                <c:pt idx="1">
                  <c:v>F</c:v>
                </c:pt>
                <c:pt idx="2">
                  <c:v>E</c:v>
                </c:pt>
                <c:pt idx="3">
                  <c:v>D</c:v>
                </c:pt>
                <c:pt idx="4">
                  <c:v>C</c:v>
                </c:pt>
                <c:pt idx="5">
                  <c:v>B</c:v>
                </c:pt>
                <c:pt idx="6">
                  <c:v>A</c:v>
                </c:pt>
              </c:strCache>
            </c:strRef>
          </c:cat>
          <c:val>
            <c:numRef>
              <c:f>'Property value energy label'!$G$6:$G$12</c:f>
              <c:numCache>
                <c:formatCode>General</c:formatCode>
                <c:ptCount val="7"/>
                <c:pt idx="0">
                  <c:v>0</c:v>
                </c:pt>
                <c:pt idx="1">
                  <c:v>0</c:v>
                </c:pt>
                <c:pt idx="2">
                  <c:v>15600</c:v>
                </c:pt>
                <c:pt idx="3">
                  <c:v>30000</c:v>
                </c:pt>
                <c:pt idx="4">
                  <c:v>42600</c:v>
                </c:pt>
                <c:pt idx="5">
                  <c:v>55350</c:v>
                </c:pt>
                <c:pt idx="6">
                  <c:v>64650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AE2A-4AFF-BB20-E163D2D0E70D}"/>
            </c:ext>
          </c:extLst>
        </c:ser>
        <c:ser>
          <c:idx val="1"/>
          <c:order val="1"/>
          <c:tx>
            <c:strRef>
              <c:f>'Property value energy label'!$H$5</c:f>
              <c:strCache>
                <c:ptCount val="1"/>
                <c:pt idx="0">
                  <c:v>Compared to next lower label</c:v>
                </c:pt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bg1"/>
              </a:solidFill>
              <a:round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EC6608"/>
              </a:solidFill>
              <a:ln w="9525" cap="flat" cmpd="sng" algn="ctr">
                <a:solidFill>
                  <a:schemeClr val="bg1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C-AE2A-4AFF-BB20-E163D2D0E70D}"/>
              </c:ext>
            </c:extLst>
          </c:dPt>
          <c:dPt>
            <c:idx val="2"/>
            <c:invertIfNegative val="0"/>
            <c:bubble3D val="0"/>
            <c:spPr>
              <a:solidFill>
                <a:srgbClr val="FBBA00"/>
              </a:solidFill>
              <a:ln w="9525" cap="flat" cmpd="sng" algn="ctr">
                <a:solidFill>
                  <a:schemeClr val="bg1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E-AE2A-4AFF-BB20-E163D2D0E70D}"/>
              </c:ext>
            </c:extLst>
          </c:dPt>
          <c:dPt>
            <c:idx val="3"/>
            <c:invertIfNegative val="0"/>
            <c:bubble3D val="0"/>
            <c:spPr>
              <a:solidFill>
                <a:srgbClr val="FFED00"/>
              </a:solidFill>
              <a:ln w="9525" cap="flat" cmpd="sng" algn="ctr">
                <a:solidFill>
                  <a:schemeClr val="bg1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10-AE2A-4AFF-BB20-E163D2D0E70D}"/>
              </c:ext>
            </c:extLst>
          </c:dPt>
          <c:dPt>
            <c:idx val="4"/>
            <c:invertIfNegative val="0"/>
            <c:bubble3D val="0"/>
            <c:spPr>
              <a:solidFill>
                <a:srgbClr val="C8D400"/>
              </a:solidFill>
              <a:ln w="9525" cap="flat" cmpd="sng" algn="ctr">
                <a:solidFill>
                  <a:schemeClr val="bg1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12-AE2A-4AFF-BB20-E163D2D0E70D}"/>
              </c:ext>
            </c:extLst>
          </c:dPt>
          <c:dPt>
            <c:idx val="5"/>
            <c:invertIfNegative val="0"/>
            <c:bubble3D val="0"/>
            <c:spPr>
              <a:solidFill>
                <a:srgbClr val="52AE32"/>
              </a:solidFill>
              <a:ln w="9525" cap="flat" cmpd="sng" algn="ctr">
                <a:solidFill>
                  <a:schemeClr val="bg1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14-AE2A-4AFF-BB20-E163D2D0E70D}"/>
              </c:ext>
            </c:extLst>
          </c:dPt>
          <c:dPt>
            <c:idx val="6"/>
            <c:invertIfNegative val="0"/>
            <c:bubble3D val="0"/>
            <c:spPr>
              <a:solidFill>
                <a:srgbClr val="009640"/>
              </a:solidFill>
              <a:ln w="9525" cap="flat" cmpd="sng" algn="ctr">
                <a:solidFill>
                  <a:schemeClr val="bg1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16-AE2A-4AFF-BB20-E163D2D0E70D}"/>
              </c:ext>
            </c:extLst>
          </c:dPt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AE2A-4AFF-BB20-E163D2D0E70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'Property value energy label'!$F$6:$F$12</c:f>
              <c:strCache>
                <c:ptCount val="7"/>
                <c:pt idx="0">
                  <c:v>G</c:v>
                </c:pt>
                <c:pt idx="1">
                  <c:v>F</c:v>
                </c:pt>
                <c:pt idx="2">
                  <c:v>E</c:v>
                </c:pt>
                <c:pt idx="3">
                  <c:v>D</c:v>
                </c:pt>
                <c:pt idx="4">
                  <c:v>C</c:v>
                </c:pt>
                <c:pt idx="5">
                  <c:v>B</c:v>
                </c:pt>
                <c:pt idx="6">
                  <c:v>A</c:v>
                </c:pt>
              </c:strCache>
            </c:strRef>
          </c:cat>
          <c:val>
            <c:numRef>
              <c:f>'Property value energy label'!$H$6:$H$12</c:f>
              <c:numCache>
                <c:formatCode>General</c:formatCode>
                <c:ptCount val="7"/>
                <c:pt idx="0">
                  <c:v>0</c:v>
                </c:pt>
                <c:pt idx="1">
                  <c:v>15600</c:v>
                </c:pt>
                <c:pt idx="2">
                  <c:v>14400</c:v>
                </c:pt>
                <c:pt idx="3">
                  <c:v>12600</c:v>
                </c:pt>
                <c:pt idx="4">
                  <c:v>12750</c:v>
                </c:pt>
                <c:pt idx="5">
                  <c:v>9300</c:v>
                </c:pt>
                <c:pt idx="6">
                  <c:v>6600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8-AE2A-4AFF-BB20-E163D2D0E70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overlap val="100"/>
        <c:axId val="297529464"/>
        <c:axId val="297536024"/>
      </c:barChart>
      <c:lineChart>
        <c:grouping val="standard"/>
        <c:varyColors val="0"/>
        <c:ser>
          <c:idx val="2"/>
          <c:order val="2"/>
          <c:tx>
            <c:v>Total</c:v>
          </c:tx>
          <c:spPr>
            <a:ln w="31750" cap="rnd">
              <a:noFill/>
              <a:round/>
            </a:ln>
            <a:effectLst/>
          </c:spPr>
          <c:marker>
            <c:symbol val="none"/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AE2A-4AFF-BB20-E163D2D0E70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'Property value energy label'!$F$6:$F$12</c:f>
              <c:strCache>
                <c:ptCount val="7"/>
                <c:pt idx="0">
                  <c:v>G</c:v>
                </c:pt>
                <c:pt idx="1">
                  <c:v>F</c:v>
                </c:pt>
                <c:pt idx="2">
                  <c:v>E</c:v>
                </c:pt>
                <c:pt idx="3">
                  <c:v>D</c:v>
                </c:pt>
                <c:pt idx="4">
                  <c:v>C</c:v>
                </c:pt>
                <c:pt idx="5">
                  <c:v>B</c:v>
                </c:pt>
                <c:pt idx="6">
                  <c:v>A</c:v>
                </c:pt>
              </c:strCache>
            </c:strRef>
          </c:cat>
          <c:val>
            <c:numRef>
              <c:f>'Property value energy label'!$I$6:$I$12</c:f>
              <c:numCache>
                <c:formatCode>General</c:formatCode>
                <c:ptCount val="7"/>
                <c:pt idx="0">
                  <c:v>0</c:v>
                </c:pt>
                <c:pt idx="1">
                  <c:v>15600</c:v>
                </c:pt>
                <c:pt idx="2">
                  <c:v>30000</c:v>
                </c:pt>
                <c:pt idx="3">
                  <c:v>42600</c:v>
                </c:pt>
                <c:pt idx="4">
                  <c:v>55350</c:v>
                </c:pt>
                <c:pt idx="5">
                  <c:v>64650</c:v>
                </c:pt>
                <c:pt idx="6">
                  <c:v>71250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A-AE2A-4AFF-BB20-E163D2D0E70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97529464"/>
        <c:axId val="297536024"/>
      </c:lineChart>
      <c:catAx>
        <c:axId val="29752946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GB"/>
                  <a:t>Energy label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297536024"/>
        <c:crosses val="autoZero"/>
        <c:auto val="1"/>
        <c:lblAlgn val="ctr"/>
        <c:lblOffset val="100"/>
        <c:noMultiLvlLbl val="0"/>
      </c:catAx>
      <c:valAx>
        <c:axId val="297536024"/>
        <c:scaling>
          <c:orientation val="minMax"/>
        </c:scaling>
        <c:delete val="0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GB"/>
                  <a:t>Additional value ($)</a:t>
                </a:r>
              </a:p>
            </c:rich>
          </c:tx>
          <c:layout>
            <c:manualLayout>
              <c:xMode val="edge"/>
              <c:yMode val="edge"/>
              <c:x val="3.4252933456847309E-2"/>
              <c:y val="0.3791918882071256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2975294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GB" sz="1600"/>
              <a:t>Heating source of Danish households (2020)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8964376804422171"/>
          <c:y val="0.27687840965026767"/>
          <c:w val="0.43391863117075657"/>
          <c:h val="0.39845340617517466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B0B7-4CAD-BCDA-6A7B41E65D6C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B0B7-4CAD-BCDA-6A7B41E65D6C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B0B7-4CAD-BCDA-6A7B41E65D6C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B0B7-4CAD-BCDA-6A7B41E65D6C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B0B7-4CAD-BCDA-6A7B41E65D6C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B0B7-4CAD-BCDA-6A7B41E65D6C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B0B7-4CAD-BCDA-6A7B41E65D6C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B0B7-4CAD-BCDA-6A7B41E65D6C}"/>
              </c:ext>
            </c:extLst>
          </c:dPt>
          <c:dLbls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B0B7-4CAD-BCDA-6A7B41E65D6C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B0B7-4CAD-BCDA-6A7B41E65D6C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B0B7-4CAD-BCDA-6A7B41E65D6C}"/>
                </c:ext>
              </c:extLst>
            </c:dLbl>
            <c:spPr>
              <a:solidFill>
                <a:sysClr val="window" lastClr="FFFFFF"/>
              </a:solidFill>
              <a:ln>
                <a:solidFill>
                  <a:sysClr val="windowText" lastClr="000000">
                    <a:lumMod val="25000"/>
                    <a:lumOff val="75000"/>
                  </a:sysClr>
                </a:solidFill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'Forbrug Husholdninger'!$F$8:$F$15</c:f>
              <c:strCache>
                <c:ptCount val="8"/>
                <c:pt idx="0">
                  <c:v>Oil</c:v>
                </c:pt>
                <c:pt idx="1">
                  <c:v>Natural Gas</c:v>
                </c:pt>
                <c:pt idx="2">
                  <c:v>Coal and Coke</c:v>
                </c:pt>
                <c:pt idx="3">
                  <c:v>Waste, Non-renewable</c:v>
                </c:pt>
                <c:pt idx="4">
                  <c:v>Renewable Energy</c:v>
                </c:pt>
                <c:pt idx="5">
                  <c:v>Electricity</c:v>
                </c:pt>
                <c:pt idx="6">
                  <c:v>District Heating</c:v>
                </c:pt>
                <c:pt idx="7">
                  <c:v>Gas Works Gas</c:v>
                </c:pt>
              </c:strCache>
            </c:strRef>
          </c:cat>
          <c:val>
            <c:numRef>
              <c:f>'Forbrug Husholdninger'!$BB$8:$BB$15</c:f>
              <c:numCache>
                <c:formatCode>#\ ###\ ##0;\-#\ ###\ ##0;\-</c:formatCode>
                <c:ptCount val="8"/>
                <c:pt idx="0">
                  <c:v>8211.51</c:v>
                </c:pt>
                <c:pt idx="1">
                  <c:v>28872.69</c:v>
                </c:pt>
                <c:pt idx="2">
                  <c:v>0</c:v>
                </c:pt>
                <c:pt idx="3">
                  <c:v>270.01</c:v>
                </c:pt>
                <c:pt idx="4">
                  <c:v>53875.81</c:v>
                </c:pt>
                <c:pt idx="5">
                  <c:v>7124.42</c:v>
                </c:pt>
                <c:pt idx="6">
                  <c:v>103195.66</c:v>
                </c:pt>
                <c:pt idx="7">
                  <c:v>279.66000000000003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B0B7-4CAD-BCDA-6A7B41E65D6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b"/>
      <c:legendEntry>
        <c:idx val="2"/>
        <c:delete val="1"/>
      </c:legendEntry>
      <c:legendEntry>
        <c:idx val="3"/>
        <c:delete val="1"/>
      </c:legendEntry>
      <c:legendEntry>
        <c:idx val="7"/>
        <c:delete val="1"/>
      </c:legendEntry>
      <c:layout>
        <c:manualLayout>
          <c:xMode val="edge"/>
          <c:yMode val="edge"/>
          <c:x val="3.2433487015720783E-2"/>
          <c:y val="0.78514052456786421"/>
          <c:w val="0.96516640637018591"/>
          <c:h val="0.1509014749329965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rtl="0"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GB" sz="1600"/>
              <a:t>Heating source of Danish households (2020)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8964376804422171"/>
          <c:y val="0.27687840965026767"/>
          <c:w val="0.43391863117075657"/>
          <c:h val="0.39845340617517466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B0B7-4CAD-BCDA-6A7B41E65D6C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B0B7-4CAD-BCDA-6A7B41E65D6C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B0B7-4CAD-BCDA-6A7B41E65D6C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B0B7-4CAD-BCDA-6A7B41E65D6C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B0B7-4CAD-BCDA-6A7B41E65D6C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B0B7-4CAD-BCDA-6A7B41E65D6C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B0B7-4CAD-BCDA-6A7B41E65D6C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B0B7-4CAD-BCDA-6A7B41E65D6C}"/>
              </c:ext>
            </c:extLst>
          </c:dPt>
          <c:dLbls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B0B7-4CAD-BCDA-6A7B41E65D6C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B0B7-4CAD-BCDA-6A7B41E65D6C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B0B7-4CAD-BCDA-6A7B41E65D6C}"/>
                </c:ext>
              </c:extLst>
            </c:dLbl>
            <c:spPr>
              <a:solidFill>
                <a:sysClr val="window" lastClr="FFFFFF"/>
              </a:solidFill>
              <a:ln>
                <a:solidFill>
                  <a:sysClr val="windowText" lastClr="000000">
                    <a:lumMod val="25000"/>
                    <a:lumOff val="75000"/>
                  </a:sysClr>
                </a:solidFill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'Forbrug Husholdninger'!$F$8:$F$15</c:f>
              <c:strCache>
                <c:ptCount val="8"/>
                <c:pt idx="0">
                  <c:v>Oil</c:v>
                </c:pt>
                <c:pt idx="1">
                  <c:v>Natural Gas</c:v>
                </c:pt>
                <c:pt idx="2">
                  <c:v>Coal and Coke</c:v>
                </c:pt>
                <c:pt idx="3">
                  <c:v>Waste, Non-renewable</c:v>
                </c:pt>
                <c:pt idx="4">
                  <c:v>Renewable Energy</c:v>
                </c:pt>
                <c:pt idx="5">
                  <c:v>Electricity</c:v>
                </c:pt>
                <c:pt idx="6">
                  <c:v>District Heating</c:v>
                </c:pt>
                <c:pt idx="7">
                  <c:v>Gas Works Gas</c:v>
                </c:pt>
              </c:strCache>
            </c:strRef>
          </c:cat>
          <c:val>
            <c:numRef>
              <c:f>'Forbrug Husholdninger'!$BB$8:$BB$15</c:f>
              <c:numCache>
                <c:formatCode>#\ ###\ ##0;\-#\ ###\ ##0;\-</c:formatCode>
                <c:ptCount val="8"/>
                <c:pt idx="0">
                  <c:v>8211.51</c:v>
                </c:pt>
                <c:pt idx="1">
                  <c:v>28872.69</c:v>
                </c:pt>
                <c:pt idx="2">
                  <c:v>0</c:v>
                </c:pt>
                <c:pt idx="3">
                  <c:v>270.01</c:v>
                </c:pt>
                <c:pt idx="4">
                  <c:v>53875.81</c:v>
                </c:pt>
                <c:pt idx="5">
                  <c:v>7124.42</c:v>
                </c:pt>
                <c:pt idx="6">
                  <c:v>103195.66</c:v>
                </c:pt>
                <c:pt idx="7">
                  <c:v>279.66000000000003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B0B7-4CAD-BCDA-6A7B41E65D6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b"/>
      <c:legendEntry>
        <c:idx val="2"/>
        <c:delete val="1"/>
      </c:legendEntry>
      <c:legendEntry>
        <c:idx val="3"/>
        <c:delete val="1"/>
      </c:legendEntry>
      <c:legendEntry>
        <c:idx val="7"/>
        <c:delete val="1"/>
      </c:legendEntry>
      <c:layout>
        <c:manualLayout>
          <c:xMode val="edge"/>
          <c:yMode val="edge"/>
          <c:x val="3.2433487015720783E-2"/>
          <c:y val="0.78514052456786421"/>
          <c:w val="0.96516640637018591"/>
          <c:h val="0.1509014749329965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rtl="0"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GB" sz="1600"/>
              <a:t>Heating source of Danish households (2020)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8964376804422171"/>
          <c:y val="0.27687840965026767"/>
          <c:w val="0.43391863117075657"/>
          <c:h val="0.39845340617517466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B0B7-4CAD-BCDA-6A7B41E65D6C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B0B7-4CAD-BCDA-6A7B41E65D6C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B0B7-4CAD-BCDA-6A7B41E65D6C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B0B7-4CAD-BCDA-6A7B41E65D6C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B0B7-4CAD-BCDA-6A7B41E65D6C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B0B7-4CAD-BCDA-6A7B41E65D6C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B0B7-4CAD-BCDA-6A7B41E65D6C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B0B7-4CAD-BCDA-6A7B41E65D6C}"/>
              </c:ext>
            </c:extLst>
          </c:dPt>
          <c:dLbls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B0B7-4CAD-BCDA-6A7B41E65D6C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B0B7-4CAD-BCDA-6A7B41E65D6C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B0B7-4CAD-BCDA-6A7B41E65D6C}"/>
                </c:ext>
              </c:extLst>
            </c:dLbl>
            <c:spPr>
              <a:solidFill>
                <a:sysClr val="window" lastClr="FFFFFF"/>
              </a:solidFill>
              <a:ln>
                <a:solidFill>
                  <a:sysClr val="windowText" lastClr="000000">
                    <a:lumMod val="25000"/>
                    <a:lumOff val="75000"/>
                  </a:sysClr>
                </a:solidFill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'Forbrug Husholdninger'!$F$8:$F$15</c:f>
              <c:strCache>
                <c:ptCount val="8"/>
                <c:pt idx="0">
                  <c:v>Oil</c:v>
                </c:pt>
                <c:pt idx="1">
                  <c:v>Natural Gas</c:v>
                </c:pt>
                <c:pt idx="2">
                  <c:v>Coal and Coke</c:v>
                </c:pt>
                <c:pt idx="3">
                  <c:v>Waste, Non-renewable</c:v>
                </c:pt>
                <c:pt idx="4">
                  <c:v>Renewable Energy</c:v>
                </c:pt>
                <c:pt idx="5">
                  <c:v>Electricity</c:v>
                </c:pt>
                <c:pt idx="6">
                  <c:v>District Heating</c:v>
                </c:pt>
                <c:pt idx="7">
                  <c:v>Gas Works Gas</c:v>
                </c:pt>
              </c:strCache>
            </c:strRef>
          </c:cat>
          <c:val>
            <c:numRef>
              <c:f>'Forbrug Husholdninger'!$BB$8:$BB$15</c:f>
              <c:numCache>
                <c:formatCode>#\ ###\ ##0;\-#\ ###\ ##0;\-</c:formatCode>
                <c:ptCount val="8"/>
                <c:pt idx="0">
                  <c:v>8211.51</c:v>
                </c:pt>
                <c:pt idx="1">
                  <c:v>28872.69</c:v>
                </c:pt>
                <c:pt idx="2">
                  <c:v>0</c:v>
                </c:pt>
                <c:pt idx="3">
                  <c:v>270.01</c:v>
                </c:pt>
                <c:pt idx="4">
                  <c:v>53875.81</c:v>
                </c:pt>
                <c:pt idx="5">
                  <c:v>7124.42</c:v>
                </c:pt>
                <c:pt idx="6">
                  <c:v>103195.66</c:v>
                </c:pt>
                <c:pt idx="7">
                  <c:v>279.66000000000003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B0B7-4CAD-BCDA-6A7B41E65D6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b"/>
      <c:legendEntry>
        <c:idx val="2"/>
        <c:delete val="1"/>
      </c:legendEntry>
      <c:legendEntry>
        <c:idx val="3"/>
        <c:delete val="1"/>
      </c:legendEntry>
      <c:legendEntry>
        <c:idx val="7"/>
        <c:delete val="1"/>
      </c:legendEntry>
      <c:layout>
        <c:manualLayout>
          <c:xMode val="edge"/>
          <c:yMode val="edge"/>
          <c:x val="3.2433487015720783E-2"/>
          <c:y val="0.78514052456786421"/>
          <c:w val="0.96516640637018591"/>
          <c:h val="0.1509014749329965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rtl="0"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withinLinearReversed" id="21">
  <a:schemeClr val="accent1"/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300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3F90DC-1ECC-4ED6-B611-58526502A771}" type="datetimeFigureOut">
              <a:rPr lang="da-DK" smtClean="0"/>
              <a:t>10.01.2023</a:t>
            </a:fld>
            <a:endParaRPr lang="da-DK"/>
          </a:p>
        </p:txBody>
      </p:sp>
      <p:sp>
        <p:nvSpPr>
          <p:cNvPr id="4" name="Pladsholder til dias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D407F0-5BCE-4A7C-8BFD-B7CCA190522D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689058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74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201E17-9508-4F75-8DF4-D058B0EAC3C9}" type="slidenum">
              <a:rPr kumimoji="0" lang="da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742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da-D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82998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5A6264-6460-5D4E-A631-F7953DBFDEF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12376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201E17-9508-4F75-8DF4-D058B0EAC3C9}" type="slidenum">
              <a:rPr lang="da-DK" smtClean="0"/>
              <a:t>28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804927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5A6264-6460-5D4E-A631-F7953DBFDEF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70148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5A6264-6460-5D4E-A631-F7953DBFDEF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22255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201E17-9508-4F75-8DF4-D058B0EAC3C9}" type="slidenum">
              <a:rPr lang="da-DK" smtClean="0"/>
              <a:t>31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2106393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D407F0-5BCE-4A7C-8BFD-B7CCA190522D}" type="slidenum">
              <a:rPr lang="da-DK" smtClean="0"/>
              <a:t>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990557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5A6264-6460-5D4E-A631-F7953DBFDEF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6688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74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201E17-9508-4F75-8DF4-D058B0EAC3C9}" type="slidenum">
              <a:rPr kumimoji="0" lang="da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742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da-D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78970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74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201E17-9508-4F75-8DF4-D058B0EAC3C9}" type="slidenum">
              <a:rPr kumimoji="0" lang="da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742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da-D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36483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5A6264-6460-5D4E-A631-F7953DBFDEF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48829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5A6264-6460-5D4E-A631-F7953DBFDEF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2897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5A6264-6460-5D4E-A631-F7953DBFDEF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54743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201E17-9508-4F75-8DF4-D058B0EAC3C9}" type="slidenum">
              <a:rPr lang="da-DK" smtClean="0"/>
              <a:t>16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836276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1800" y="3881013"/>
            <a:ext cx="8966200" cy="786237"/>
          </a:xfrm>
        </p:spPr>
        <p:txBody>
          <a:bodyPr>
            <a:normAutofit/>
          </a:bodyPr>
          <a:lstStyle>
            <a:lvl1pPr marL="0" indent="0" algn="l">
              <a:buNone/>
              <a:defRPr sz="4000" b="1">
                <a:solidFill>
                  <a:schemeClr val="accent3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da-DK"/>
          </a:p>
        </p:txBody>
      </p:sp>
      <p:sp>
        <p:nvSpPr>
          <p:cNvPr id="9" name="Pladsholder til tekst 8"/>
          <p:cNvSpPr>
            <a:spLocks noGrp="1"/>
          </p:cNvSpPr>
          <p:nvPr>
            <p:ph type="body" sz="quarter" idx="13" hasCustomPrompt="1"/>
          </p:nvPr>
        </p:nvSpPr>
        <p:spPr>
          <a:xfrm>
            <a:off x="1701800" y="5911850"/>
            <a:ext cx="8966200" cy="431800"/>
          </a:xfrm>
        </p:spPr>
        <p:txBody>
          <a:bodyPr anchor="b" anchorCtr="0"/>
          <a:lstStyle>
            <a:lvl1pPr marL="0" indent="0">
              <a:buNone/>
              <a:defRPr sz="13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a-DK" err="1"/>
              <a:t>Name</a:t>
            </a:r>
            <a:r>
              <a:rPr lang="da-DK"/>
              <a:t> and date</a:t>
            </a:r>
          </a:p>
        </p:txBody>
      </p:sp>
      <p:sp>
        <p:nvSpPr>
          <p:cNvPr id="7" name="Pladsholder til tekst 6"/>
          <p:cNvSpPr>
            <a:spLocks noGrp="1"/>
          </p:cNvSpPr>
          <p:nvPr>
            <p:ph type="body" sz="quarter" idx="15" hasCustomPrompt="1"/>
          </p:nvPr>
        </p:nvSpPr>
        <p:spPr>
          <a:xfrm>
            <a:off x="1701800" y="1568450"/>
            <a:ext cx="8966200" cy="2312988"/>
          </a:xfrm>
        </p:spPr>
        <p:txBody>
          <a:bodyPr anchor="b" anchorCtr="0">
            <a:norm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14000">
                <a:solidFill>
                  <a:schemeClr val="bg1"/>
                </a:solidFill>
                <a:latin typeface="+mj-lt"/>
              </a:defRPr>
            </a:lvl1pPr>
            <a:lvl2pPr marL="266700" indent="0">
              <a:buNone/>
              <a:defRPr/>
            </a:lvl2pPr>
            <a:lvl3pPr marL="520700" indent="0">
              <a:buNone/>
              <a:defRPr/>
            </a:lvl3pPr>
            <a:lvl4pPr marL="774700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da-DK" err="1"/>
              <a:t>text</a:t>
            </a:r>
            <a:endParaRPr lang="da-DK"/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16" hasCustomPrompt="1"/>
          </p:nvPr>
        </p:nvSpPr>
        <p:spPr>
          <a:xfrm>
            <a:off x="463550" y="349250"/>
            <a:ext cx="5981700" cy="1028700"/>
          </a:xfrm>
        </p:spPr>
        <p:txBody>
          <a:bodyPr/>
          <a:lstStyle>
            <a:lvl1pPr marL="0" indent="0" algn="ctr">
              <a:buNone/>
              <a:defRPr sz="1000" baseline="0">
                <a:solidFill>
                  <a:schemeClr val="bg1"/>
                </a:solidFill>
              </a:defRPr>
            </a:lvl1pPr>
          </a:lstStyle>
          <a:p>
            <a:r>
              <a:rPr lang="da-DK"/>
              <a:t>Download logo from visualidentity.um.dk and </a:t>
            </a:r>
            <a:r>
              <a:rPr lang="da-DK" err="1"/>
              <a:t>insert</a:t>
            </a:r>
            <a:r>
              <a:rPr lang="da-DK"/>
              <a:t> </a:t>
            </a:r>
            <a:r>
              <a:rPr lang="da-DK" err="1"/>
              <a:t>here</a:t>
            </a:r>
            <a:r>
              <a:rPr lang="da-DK"/>
              <a:t> by </a:t>
            </a:r>
            <a:r>
              <a:rPr lang="da-DK" err="1"/>
              <a:t>clicking</a:t>
            </a:r>
            <a:r>
              <a:rPr lang="da-DK"/>
              <a:t> the image </a:t>
            </a:r>
            <a:r>
              <a:rPr lang="da-DK" err="1"/>
              <a:t>icon</a:t>
            </a:r>
            <a:r>
              <a:rPr lang="da-DK"/>
              <a:t> </a:t>
            </a:r>
            <a:r>
              <a:rPr lang="da-DK" err="1"/>
              <a:t>below</a:t>
            </a:r>
            <a:r>
              <a:rPr lang="da-DK"/>
              <a:t>, or </a:t>
            </a:r>
            <a:r>
              <a:rPr lang="da-DK" err="1"/>
              <a:t>draging</a:t>
            </a:r>
            <a:r>
              <a:rPr lang="da-DK"/>
              <a:t> the file to </a:t>
            </a:r>
            <a:r>
              <a:rPr lang="da-DK" err="1"/>
              <a:t>this</a:t>
            </a:r>
            <a:r>
              <a:rPr lang="da-DK"/>
              <a:t> placeholder. Be sure to </a:t>
            </a:r>
            <a:r>
              <a:rPr lang="da-DK" err="1"/>
              <a:t>align</a:t>
            </a:r>
            <a:r>
              <a:rPr lang="da-DK"/>
              <a:t> the logo with the </a:t>
            </a:r>
            <a:r>
              <a:rPr lang="da-DK" err="1"/>
              <a:t>yellow</a:t>
            </a:r>
            <a:r>
              <a:rPr lang="da-DK"/>
              <a:t> guides.</a:t>
            </a:r>
          </a:p>
        </p:txBody>
      </p:sp>
    </p:spTree>
    <p:extLst>
      <p:ext uri="{BB962C8B-B14F-4D97-AF65-F5344CB8AC3E}">
        <p14:creationId xmlns:p14="http://schemas.microsoft.com/office/powerpoint/2010/main" val="46727920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dsholder til billede 7"/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2000" cy="6858000"/>
          </a:xfrm>
        </p:spPr>
        <p:txBody>
          <a:bodyPr tIns="2988000"/>
          <a:lstStyle>
            <a:lvl1pPr marL="0" indent="0" algn="ctr">
              <a:buNone/>
              <a:defRPr sz="1000" baseline="0"/>
            </a:lvl1pPr>
          </a:lstStyle>
          <a:p>
            <a:r>
              <a:rPr lang="da-DK" err="1"/>
              <a:t>Insert</a:t>
            </a:r>
            <a:r>
              <a:rPr lang="da-DK"/>
              <a:t> </a:t>
            </a:r>
            <a:r>
              <a:rPr lang="da-DK" err="1"/>
              <a:t>full</a:t>
            </a:r>
            <a:r>
              <a:rPr lang="da-DK"/>
              <a:t> page </a:t>
            </a:r>
            <a:r>
              <a:rPr lang="da-DK" err="1"/>
              <a:t>picture</a:t>
            </a:r>
            <a:r>
              <a:rPr lang="da-DK"/>
              <a:t> by </a:t>
            </a:r>
            <a:br>
              <a:rPr lang="da-DK"/>
            </a:br>
            <a:r>
              <a:rPr lang="da-DK" err="1"/>
              <a:t>clicking</a:t>
            </a:r>
            <a:r>
              <a:rPr lang="da-DK"/>
              <a:t> the </a:t>
            </a:r>
            <a:r>
              <a:rPr lang="da-DK" err="1"/>
              <a:t>icon</a:t>
            </a:r>
            <a:r>
              <a:rPr lang="da-DK"/>
              <a:t> </a:t>
            </a:r>
            <a:r>
              <a:rPr lang="da-DK" err="1"/>
              <a:t>below</a:t>
            </a:r>
            <a:r>
              <a:rPr lang="da-DK"/>
              <a:t>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2050" y="342901"/>
            <a:ext cx="4167450" cy="6197600"/>
          </a:xfrm>
          <a:solidFill>
            <a:schemeClr val="bg1"/>
          </a:solidFill>
        </p:spPr>
        <p:txBody>
          <a:bodyPr lIns="360000" tIns="1188000" rIns="360000" bIns="324000" anchor="b" anchorCtr="0"/>
          <a:lstStyle>
            <a:lvl1pPr>
              <a:defRPr>
                <a:solidFill>
                  <a:schemeClr val="accent5"/>
                </a:solidFill>
              </a:defRPr>
            </a:lvl1pPr>
            <a:lvl2pPr>
              <a:defRPr>
                <a:solidFill>
                  <a:schemeClr val="accent5"/>
                </a:solidFill>
              </a:defRPr>
            </a:lvl2pPr>
            <a:lvl3pPr>
              <a:defRPr>
                <a:solidFill>
                  <a:schemeClr val="accent5"/>
                </a:solidFill>
              </a:defRPr>
            </a:lvl3pPr>
            <a:lvl4pPr>
              <a:defRPr>
                <a:solidFill>
                  <a:schemeClr val="accent5"/>
                </a:solidFill>
              </a:defRPr>
            </a:lvl4pPr>
            <a:lvl5pPr>
              <a:defRPr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8550" y="698500"/>
            <a:ext cx="3505200" cy="692149"/>
          </a:xfrm>
        </p:spPr>
        <p:txBody>
          <a:bodyPr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0665657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A5623-8BC0-894C-8341-F8320F82FFC8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87540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Slide 1-Whit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dsholder til tekst 8"/>
          <p:cNvSpPr>
            <a:spLocks noGrp="1"/>
          </p:cNvSpPr>
          <p:nvPr>
            <p:ph type="body" sz="quarter" idx="13" hasCustomPrompt="1"/>
          </p:nvPr>
        </p:nvSpPr>
        <p:spPr>
          <a:xfrm>
            <a:off x="1701800" y="5911850"/>
            <a:ext cx="4540250" cy="431800"/>
          </a:xfrm>
        </p:spPr>
        <p:txBody>
          <a:bodyPr anchor="b" anchorCtr="0"/>
          <a:lstStyle>
            <a:lvl1pPr marL="0" indent="0">
              <a:buNone/>
              <a:defRPr sz="13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a-DK"/>
              <a:t>Name and date</a:t>
            </a:r>
          </a:p>
        </p:txBody>
      </p:sp>
      <p:sp>
        <p:nvSpPr>
          <p:cNvPr id="8" name="Pladsholder til billede 7"/>
          <p:cNvSpPr>
            <a:spLocks noGrp="1"/>
          </p:cNvSpPr>
          <p:nvPr>
            <p:ph type="pic" sz="quarter" idx="15" hasCustomPrompt="1"/>
          </p:nvPr>
        </p:nvSpPr>
        <p:spPr>
          <a:xfrm>
            <a:off x="6375400" y="0"/>
            <a:ext cx="5816600" cy="6858000"/>
          </a:xfrm>
        </p:spPr>
        <p:txBody>
          <a:bodyPr tIns="432000"/>
          <a:lstStyle>
            <a:lvl1pPr marL="0" indent="0" algn="ctr">
              <a:buNone/>
              <a:defRPr sz="1000"/>
            </a:lvl1pPr>
          </a:lstStyle>
          <a:p>
            <a:r>
              <a:rPr lang="da-DK" err="1"/>
              <a:t>Insert</a:t>
            </a:r>
            <a:r>
              <a:rPr lang="da-DK"/>
              <a:t> </a:t>
            </a:r>
            <a:r>
              <a:rPr lang="da-DK" err="1"/>
              <a:t>picture</a:t>
            </a:r>
            <a:r>
              <a:rPr lang="da-DK"/>
              <a:t> by </a:t>
            </a:r>
            <a:r>
              <a:rPr lang="da-DK" err="1"/>
              <a:t>clicking</a:t>
            </a:r>
            <a:r>
              <a:rPr lang="da-DK"/>
              <a:t> the </a:t>
            </a:r>
            <a:r>
              <a:rPr lang="da-DK" err="1"/>
              <a:t>icon</a:t>
            </a:r>
            <a:r>
              <a:rPr lang="da-DK"/>
              <a:t> </a:t>
            </a:r>
            <a:r>
              <a:rPr lang="da-DK" err="1"/>
              <a:t>below</a:t>
            </a:r>
            <a:r>
              <a:rPr lang="da-DK"/>
              <a:t>:</a:t>
            </a:r>
          </a:p>
        </p:txBody>
      </p:sp>
      <p:sp>
        <p:nvSpPr>
          <p:cNvPr id="11" name="Pladsholder til tekst 3"/>
          <p:cNvSpPr>
            <a:spLocks noGrp="1"/>
          </p:cNvSpPr>
          <p:nvPr>
            <p:ph type="body" sz="quarter" idx="16"/>
          </p:nvPr>
        </p:nvSpPr>
        <p:spPr>
          <a:xfrm>
            <a:off x="1701800" y="1814088"/>
            <a:ext cx="4540250" cy="3100812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5500">
                <a:solidFill>
                  <a:schemeClr val="accent3"/>
                </a:solidFill>
                <a:latin typeface="+mj-lt"/>
              </a:defRPr>
            </a:lvl1pPr>
            <a:lvl2pPr marL="266700" indent="0">
              <a:buNone/>
              <a:defRPr sz="6600">
                <a:solidFill>
                  <a:schemeClr val="tx2"/>
                </a:solidFill>
                <a:latin typeface="+mj-lt"/>
              </a:defRPr>
            </a:lvl2pPr>
            <a:lvl3pPr marL="520700" indent="0">
              <a:buNone/>
              <a:defRPr sz="6600">
                <a:solidFill>
                  <a:schemeClr val="tx2"/>
                </a:solidFill>
                <a:latin typeface="+mj-lt"/>
              </a:defRPr>
            </a:lvl3pPr>
            <a:lvl4pPr marL="774700" indent="0">
              <a:buNone/>
              <a:defRPr sz="6600">
                <a:solidFill>
                  <a:schemeClr val="tx2"/>
                </a:solidFill>
                <a:latin typeface="+mj-lt"/>
              </a:defRPr>
            </a:lvl4pPr>
            <a:lvl5pPr marL="1028700" indent="0">
              <a:buNone/>
              <a:defRPr sz="6600">
                <a:solidFill>
                  <a:schemeClr val="tx2"/>
                </a:solidFill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17" hasCustomPrompt="1"/>
          </p:nvPr>
        </p:nvSpPr>
        <p:spPr>
          <a:xfrm>
            <a:off x="463550" y="349250"/>
            <a:ext cx="5981700" cy="1028700"/>
          </a:xfrm>
        </p:spPr>
        <p:txBody>
          <a:bodyPr/>
          <a:lstStyle>
            <a:lvl1pPr marL="0" indent="0" algn="ctr">
              <a:buNone/>
              <a:defRPr sz="1000" baseline="0">
                <a:solidFill>
                  <a:schemeClr val="tx1"/>
                </a:solidFill>
              </a:defRPr>
            </a:lvl1pPr>
          </a:lstStyle>
          <a:p>
            <a:r>
              <a:rPr lang="da-DK"/>
              <a:t>Download logo from visualidentity.um.dk and </a:t>
            </a:r>
            <a:r>
              <a:rPr lang="da-DK" err="1"/>
              <a:t>insert</a:t>
            </a:r>
            <a:r>
              <a:rPr lang="da-DK"/>
              <a:t> </a:t>
            </a:r>
            <a:r>
              <a:rPr lang="da-DK" err="1"/>
              <a:t>here</a:t>
            </a:r>
            <a:r>
              <a:rPr lang="da-DK"/>
              <a:t> by </a:t>
            </a:r>
            <a:r>
              <a:rPr lang="da-DK" err="1"/>
              <a:t>clicking</a:t>
            </a:r>
            <a:r>
              <a:rPr lang="da-DK"/>
              <a:t> the image </a:t>
            </a:r>
            <a:r>
              <a:rPr lang="da-DK" err="1"/>
              <a:t>icon</a:t>
            </a:r>
            <a:r>
              <a:rPr lang="da-DK"/>
              <a:t> </a:t>
            </a:r>
            <a:r>
              <a:rPr lang="da-DK" err="1"/>
              <a:t>below</a:t>
            </a:r>
            <a:r>
              <a:rPr lang="da-DK"/>
              <a:t>, or </a:t>
            </a:r>
            <a:r>
              <a:rPr lang="da-DK" err="1"/>
              <a:t>draging</a:t>
            </a:r>
            <a:r>
              <a:rPr lang="da-DK"/>
              <a:t> the file to </a:t>
            </a:r>
            <a:r>
              <a:rPr lang="da-DK" err="1"/>
              <a:t>this</a:t>
            </a:r>
            <a:r>
              <a:rPr lang="da-DK"/>
              <a:t> placeholder. Be sure to </a:t>
            </a:r>
            <a:r>
              <a:rPr lang="da-DK" err="1"/>
              <a:t>align</a:t>
            </a:r>
            <a:r>
              <a:rPr lang="da-DK"/>
              <a:t> the logo with the </a:t>
            </a:r>
            <a:r>
              <a:rPr lang="da-DK" err="1"/>
              <a:t>yellow</a:t>
            </a:r>
            <a:r>
              <a:rPr lang="da-DK"/>
              <a:t> guides.</a:t>
            </a:r>
          </a:p>
        </p:txBody>
      </p:sp>
    </p:spTree>
    <p:extLst>
      <p:ext uri="{BB962C8B-B14F-4D97-AF65-F5344CB8AC3E}">
        <p14:creationId xmlns:p14="http://schemas.microsoft.com/office/powerpoint/2010/main" val="15955472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Slide 1-Red-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01800" y="1814088"/>
            <a:ext cx="4540250" cy="3100812"/>
          </a:xfrm>
        </p:spPr>
        <p:txBody>
          <a:bodyPr wrap="square" anchor="t" anchorCtr="0">
            <a:normAutofit/>
          </a:bodyPr>
          <a:lstStyle>
            <a:lvl1pPr algn="l">
              <a:defRPr sz="55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9" name="Pladsholder til tekst 8"/>
          <p:cNvSpPr>
            <a:spLocks noGrp="1"/>
          </p:cNvSpPr>
          <p:nvPr>
            <p:ph type="body" sz="quarter" idx="13" hasCustomPrompt="1"/>
          </p:nvPr>
        </p:nvSpPr>
        <p:spPr>
          <a:xfrm>
            <a:off x="1701800" y="5911850"/>
            <a:ext cx="4540250" cy="431800"/>
          </a:xfrm>
        </p:spPr>
        <p:txBody>
          <a:bodyPr anchor="b" anchorCtr="0"/>
          <a:lstStyle>
            <a:lvl1pPr marL="0" indent="0">
              <a:buNone/>
              <a:defRPr sz="13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da-DK"/>
              <a:t>Name and date</a:t>
            </a:r>
          </a:p>
        </p:txBody>
      </p:sp>
      <p:sp>
        <p:nvSpPr>
          <p:cNvPr id="8" name="Pladsholder til billede 7"/>
          <p:cNvSpPr>
            <a:spLocks noGrp="1"/>
          </p:cNvSpPr>
          <p:nvPr>
            <p:ph type="pic" sz="quarter" idx="15" hasCustomPrompt="1"/>
          </p:nvPr>
        </p:nvSpPr>
        <p:spPr>
          <a:xfrm>
            <a:off x="6375400" y="0"/>
            <a:ext cx="5816600" cy="6858000"/>
          </a:xfrm>
        </p:spPr>
        <p:txBody>
          <a:bodyPr tIns="432000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da-DK" err="1"/>
              <a:t>Insert</a:t>
            </a:r>
            <a:r>
              <a:rPr lang="da-DK"/>
              <a:t> </a:t>
            </a:r>
            <a:r>
              <a:rPr lang="da-DK" err="1"/>
              <a:t>picture</a:t>
            </a:r>
            <a:r>
              <a:rPr lang="da-DK"/>
              <a:t> by </a:t>
            </a:r>
            <a:r>
              <a:rPr lang="da-DK" err="1"/>
              <a:t>clicking</a:t>
            </a:r>
            <a:r>
              <a:rPr lang="da-DK"/>
              <a:t> the </a:t>
            </a:r>
            <a:r>
              <a:rPr lang="da-DK" err="1"/>
              <a:t>icon</a:t>
            </a:r>
            <a:r>
              <a:rPr lang="da-DK"/>
              <a:t> </a:t>
            </a:r>
            <a:r>
              <a:rPr lang="da-DK" err="1"/>
              <a:t>below</a:t>
            </a:r>
            <a:r>
              <a:rPr lang="da-DK"/>
              <a:t>: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16" hasCustomPrompt="1"/>
          </p:nvPr>
        </p:nvSpPr>
        <p:spPr>
          <a:xfrm>
            <a:off x="463550" y="349250"/>
            <a:ext cx="5981700" cy="1028700"/>
          </a:xfrm>
        </p:spPr>
        <p:txBody>
          <a:bodyPr/>
          <a:lstStyle>
            <a:lvl1pPr marL="0" indent="0" algn="ctr">
              <a:buNone/>
              <a:defRPr sz="1000" baseline="0">
                <a:solidFill>
                  <a:schemeClr val="bg1"/>
                </a:solidFill>
              </a:defRPr>
            </a:lvl1pPr>
          </a:lstStyle>
          <a:p>
            <a:r>
              <a:rPr lang="da-DK"/>
              <a:t>Download logo from visualidentity.um.dk and </a:t>
            </a:r>
            <a:r>
              <a:rPr lang="da-DK" err="1"/>
              <a:t>insert</a:t>
            </a:r>
            <a:r>
              <a:rPr lang="da-DK"/>
              <a:t> </a:t>
            </a:r>
            <a:r>
              <a:rPr lang="da-DK" err="1"/>
              <a:t>here</a:t>
            </a:r>
            <a:r>
              <a:rPr lang="da-DK"/>
              <a:t> by </a:t>
            </a:r>
            <a:r>
              <a:rPr lang="da-DK" err="1"/>
              <a:t>clicking</a:t>
            </a:r>
            <a:r>
              <a:rPr lang="da-DK"/>
              <a:t> the image </a:t>
            </a:r>
            <a:r>
              <a:rPr lang="da-DK" err="1"/>
              <a:t>icon</a:t>
            </a:r>
            <a:r>
              <a:rPr lang="da-DK"/>
              <a:t> </a:t>
            </a:r>
            <a:r>
              <a:rPr lang="da-DK" err="1"/>
              <a:t>below</a:t>
            </a:r>
            <a:r>
              <a:rPr lang="da-DK"/>
              <a:t>, or </a:t>
            </a:r>
            <a:r>
              <a:rPr lang="da-DK" err="1"/>
              <a:t>draging</a:t>
            </a:r>
            <a:r>
              <a:rPr lang="da-DK"/>
              <a:t> the file to </a:t>
            </a:r>
            <a:r>
              <a:rPr lang="da-DK" err="1"/>
              <a:t>this</a:t>
            </a:r>
            <a:r>
              <a:rPr lang="da-DK"/>
              <a:t> placeholder. Be sure to </a:t>
            </a:r>
            <a:r>
              <a:rPr lang="da-DK" err="1"/>
              <a:t>align</a:t>
            </a:r>
            <a:r>
              <a:rPr lang="da-DK"/>
              <a:t> the logo with the </a:t>
            </a:r>
            <a:r>
              <a:rPr lang="da-DK" err="1"/>
              <a:t>yellow</a:t>
            </a:r>
            <a:r>
              <a:rPr lang="da-DK"/>
              <a:t> guides.</a:t>
            </a:r>
          </a:p>
        </p:txBody>
      </p:sp>
    </p:spTree>
    <p:extLst>
      <p:ext uri="{BB962C8B-B14F-4D97-AF65-F5344CB8AC3E}">
        <p14:creationId xmlns:p14="http://schemas.microsoft.com/office/powerpoint/2010/main" val="6471801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Slide 1-Red-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dsholder til tekst 8"/>
          <p:cNvSpPr>
            <a:spLocks noGrp="1"/>
          </p:cNvSpPr>
          <p:nvPr>
            <p:ph type="body" sz="quarter" idx="13" hasCustomPrompt="1"/>
          </p:nvPr>
        </p:nvSpPr>
        <p:spPr>
          <a:xfrm>
            <a:off x="1701800" y="5911850"/>
            <a:ext cx="4540250" cy="431800"/>
          </a:xfrm>
        </p:spPr>
        <p:txBody>
          <a:bodyPr anchor="b" anchorCtr="0"/>
          <a:lstStyle>
            <a:lvl1pPr marL="0" indent="0">
              <a:buNone/>
              <a:defRPr sz="13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a-DK"/>
              <a:t>Name and date</a:t>
            </a:r>
          </a:p>
        </p:txBody>
      </p:sp>
      <p:sp>
        <p:nvSpPr>
          <p:cNvPr id="8" name="Pladsholder til billede 7"/>
          <p:cNvSpPr>
            <a:spLocks noGrp="1"/>
          </p:cNvSpPr>
          <p:nvPr>
            <p:ph type="pic" sz="quarter" idx="15" hasCustomPrompt="1"/>
          </p:nvPr>
        </p:nvSpPr>
        <p:spPr>
          <a:xfrm>
            <a:off x="6375400" y="0"/>
            <a:ext cx="5816600" cy="6858000"/>
          </a:xfrm>
        </p:spPr>
        <p:txBody>
          <a:bodyPr tIns="432000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da-DK" err="1"/>
              <a:t>Insert</a:t>
            </a:r>
            <a:r>
              <a:rPr lang="da-DK"/>
              <a:t> </a:t>
            </a:r>
            <a:r>
              <a:rPr lang="da-DK" err="1"/>
              <a:t>picture</a:t>
            </a:r>
            <a:r>
              <a:rPr lang="da-DK"/>
              <a:t> by </a:t>
            </a:r>
            <a:r>
              <a:rPr lang="da-DK" err="1"/>
              <a:t>clicking</a:t>
            </a:r>
            <a:r>
              <a:rPr lang="da-DK"/>
              <a:t> the </a:t>
            </a:r>
            <a:r>
              <a:rPr lang="da-DK" err="1"/>
              <a:t>icon</a:t>
            </a:r>
            <a:r>
              <a:rPr lang="da-DK"/>
              <a:t> </a:t>
            </a:r>
            <a:r>
              <a:rPr lang="da-DK" err="1"/>
              <a:t>below</a:t>
            </a:r>
            <a:r>
              <a:rPr lang="da-DK"/>
              <a:t>:</a:t>
            </a:r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1701800" y="1814088"/>
            <a:ext cx="4540250" cy="3100812"/>
          </a:xfrm>
        </p:spPr>
        <p:txBody>
          <a:bodyPr wrap="square" anchor="t" anchorCtr="0">
            <a:normAutofit/>
          </a:bodyPr>
          <a:lstStyle>
            <a:lvl1pPr algn="l">
              <a:defRPr sz="55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7" name="Pladsholder til indhold 5"/>
          <p:cNvSpPr>
            <a:spLocks noGrp="1"/>
          </p:cNvSpPr>
          <p:nvPr>
            <p:ph sz="quarter" idx="16" hasCustomPrompt="1"/>
          </p:nvPr>
        </p:nvSpPr>
        <p:spPr>
          <a:xfrm>
            <a:off x="463550" y="349250"/>
            <a:ext cx="5981700" cy="1028700"/>
          </a:xfrm>
        </p:spPr>
        <p:txBody>
          <a:bodyPr/>
          <a:lstStyle>
            <a:lvl1pPr marL="0" indent="0" algn="ctr">
              <a:buNone/>
              <a:defRPr sz="1000" baseline="0">
                <a:solidFill>
                  <a:schemeClr val="bg1"/>
                </a:solidFill>
              </a:defRPr>
            </a:lvl1pPr>
          </a:lstStyle>
          <a:p>
            <a:r>
              <a:rPr lang="da-DK"/>
              <a:t>Download logo from visualidentity.um.dk and </a:t>
            </a:r>
            <a:r>
              <a:rPr lang="da-DK" err="1"/>
              <a:t>insert</a:t>
            </a:r>
            <a:r>
              <a:rPr lang="da-DK"/>
              <a:t> </a:t>
            </a:r>
            <a:r>
              <a:rPr lang="da-DK" err="1"/>
              <a:t>here</a:t>
            </a:r>
            <a:r>
              <a:rPr lang="da-DK"/>
              <a:t> by </a:t>
            </a:r>
            <a:r>
              <a:rPr lang="da-DK" err="1"/>
              <a:t>clicking</a:t>
            </a:r>
            <a:r>
              <a:rPr lang="da-DK"/>
              <a:t> the image </a:t>
            </a:r>
            <a:r>
              <a:rPr lang="da-DK" err="1"/>
              <a:t>icon</a:t>
            </a:r>
            <a:r>
              <a:rPr lang="da-DK"/>
              <a:t> </a:t>
            </a:r>
            <a:r>
              <a:rPr lang="da-DK" err="1"/>
              <a:t>below</a:t>
            </a:r>
            <a:r>
              <a:rPr lang="da-DK"/>
              <a:t>, or </a:t>
            </a:r>
            <a:r>
              <a:rPr lang="da-DK" err="1"/>
              <a:t>draging</a:t>
            </a:r>
            <a:r>
              <a:rPr lang="da-DK"/>
              <a:t> the file to </a:t>
            </a:r>
            <a:r>
              <a:rPr lang="da-DK" err="1"/>
              <a:t>this</a:t>
            </a:r>
            <a:r>
              <a:rPr lang="da-DK"/>
              <a:t> placeholder. Be sure to </a:t>
            </a:r>
            <a:r>
              <a:rPr lang="da-DK" err="1"/>
              <a:t>align</a:t>
            </a:r>
            <a:r>
              <a:rPr lang="da-DK"/>
              <a:t> the logo with the </a:t>
            </a:r>
            <a:r>
              <a:rPr lang="da-DK" err="1"/>
              <a:t>yellow</a:t>
            </a:r>
            <a:r>
              <a:rPr lang="da-DK"/>
              <a:t> guides.</a:t>
            </a:r>
          </a:p>
        </p:txBody>
      </p:sp>
    </p:spTree>
    <p:extLst>
      <p:ext uri="{BB962C8B-B14F-4D97-AF65-F5344CB8AC3E}">
        <p14:creationId xmlns:p14="http://schemas.microsoft.com/office/powerpoint/2010/main" val="19434302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Slide 1-Red-3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dsholder til tekst 8"/>
          <p:cNvSpPr>
            <a:spLocks noGrp="1"/>
          </p:cNvSpPr>
          <p:nvPr>
            <p:ph type="body" sz="quarter" idx="13" hasCustomPrompt="1"/>
          </p:nvPr>
        </p:nvSpPr>
        <p:spPr>
          <a:xfrm>
            <a:off x="1701800" y="5911850"/>
            <a:ext cx="4540250" cy="431800"/>
          </a:xfrm>
        </p:spPr>
        <p:txBody>
          <a:bodyPr anchor="b" anchorCtr="0"/>
          <a:lstStyle>
            <a:lvl1pPr marL="0" indent="0">
              <a:buNone/>
              <a:defRPr sz="13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a-DK"/>
              <a:t>Name and date</a:t>
            </a:r>
          </a:p>
        </p:txBody>
      </p:sp>
      <p:sp>
        <p:nvSpPr>
          <p:cNvPr id="8" name="Pladsholder til billede 7"/>
          <p:cNvSpPr>
            <a:spLocks noGrp="1"/>
          </p:cNvSpPr>
          <p:nvPr>
            <p:ph type="pic" sz="quarter" idx="15" hasCustomPrompt="1"/>
          </p:nvPr>
        </p:nvSpPr>
        <p:spPr>
          <a:xfrm>
            <a:off x="6375400" y="0"/>
            <a:ext cx="5816600" cy="6858000"/>
          </a:xfrm>
        </p:spPr>
        <p:txBody>
          <a:bodyPr tIns="432000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da-DK" err="1"/>
              <a:t>Insert</a:t>
            </a:r>
            <a:r>
              <a:rPr lang="da-DK"/>
              <a:t> </a:t>
            </a:r>
            <a:r>
              <a:rPr lang="da-DK" err="1"/>
              <a:t>picture</a:t>
            </a:r>
            <a:r>
              <a:rPr lang="da-DK"/>
              <a:t> by </a:t>
            </a:r>
            <a:r>
              <a:rPr lang="da-DK" err="1"/>
              <a:t>clicking</a:t>
            </a:r>
            <a:r>
              <a:rPr lang="da-DK"/>
              <a:t> the </a:t>
            </a:r>
            <a:r>
              <a:rPr lang="da-DK" err="1"/>
              <a:t>icon</a:t>
            </a:r>
            <a:r>
              <a:rPr lang="da-DK"/>
              <a:t> </a:t>
            </a:r>
            <a:r>
              <a:rPr lang="da-DK" err="1"/>
              <a:t>below</a:t>
            </a:r>
            <a:r>
              <a:rPr lang="da-DK"/>
              <a:t>:</a:t>
            </a:r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1701800" y="1814088"/>
            <a:ext cx="4540250" cy="3100812"/>
          </a:xfrm>
        </p:spPr>
        <p:txBody>
          <a:bodyPr wrap="square" anchor="t" anchorCtr="0">
            <a:normAutofit/>
          </a:bodyPr>
          <a:lstStyle>
            <a:lvl1pPr algn="l">
              <a:defRPr sz="55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7" name="Pladsholder til indhold 5"/>
          <p:cNvSpPr>
            <a:spLocks noGrp="1"/>
          </p:cNvSpPr>
          <p:nvPr>
            <p:ph sz="quarter" idx="16" hasCustomPrompt="1"/>
          </p:nvPr>
        </p:nvSpPr>
        <p:spPr>
          <a:xfrm>
            <a:off x="463550" y="349250"/>
            <a:ext cx="5981700" cy="1028700"/>
          </a:xfrm>
        </p:spPr>
        <p:txBody>
          <a:bodyPr/>
          <a:lstStyle>
            <a:lvl1pPr marL="0" indent="0" algn="ctr">
              <a:buNone/>
              <a:defRPr sz="1000" baseline="0">
                <a:solidFill>
                  <a:schemeClr val="bg1"/>
                </a:solidFill>
              </a:defRPr>
            </a:lvl1pPr>
          </a:lstStyle>
          <a:p>
            <a:r>
              <a:rPr lang="da-DK"/>
              <a:t>Download logo from visualidentity.um.dk and </a:t>
            </a:r>
            <a:r>
              <a:rPr lang="da-DK" err="1"/>
              <a:t>insert</a:t>
            </a:r>
            <a:r>
              <a:rPr lang="da-DK"/>
              <a:t> </a:t>
            </a:r>
            <a:r>
              <a:rPr lang="da-DK" err="1"/>
              <a:t>here</a:t>
            </a:r>
            <a:r>
              <a:rPr lang="da-DK"/>
              <a:t> by </a:t>
            </a:r>
            <a:r>
              <a:rPr lang="da-DK" err="1"/>
              <a:t>clicking</a:t>
            </a:r>
            <a:r>
              <a:rPr lang="da-DK"/>
              <a:t> the image </a:t>
            </a:r>
            <a:r>
              <a:rPr lang="da-DK" err="1"/>
              <a:t>icon</a:t>
            </a:r>
            <a:r>
              <a:rPr lang="da-DK"/>
              <a:t> </a:t>
            </a:r>
            <a:r>
              <a:rPr lang="da-DK" err="1"/>
              <a:t>below</a:t>
            </a:r>
            <a:r>
              <a:rPr lang="da-DK"/>
              <a:t>, or </a:t>
            </a:r>
            <a:r>
              <a:rPr lang="da-DK" err="1"/>
              <a:t>draging</a:t>
            </a:r>
            <a:r>
              <a:rPr lang="da-DK"/>
              <a:t> the file to </a:t>
            </a:r>
            <a:r>
              <a:rPr lang="da-DK" err="1"/>
              <a:t>this</a:t>
            </a:r>
            <a:r>
              <a:rPr lang="da-DK"/>
              <a:t> placeholder. Be sure to </a:t>
            </a:r>
            <a:r>
              <a:rPr lang="da-DK" err="1"/>
              <a:t>align</a:t>
            </a:r>
            <a:r>
              <a:rPr lang="da-DK"/>
              <a:t> the logo with the </a:t>
            </a:r>
            <a:r>
              <a:rPr lang="da-DK" err="1"/>
              <a:t>yellow</a:t>
            </a:r>
            <a:r>
              <a:rPr lang="da-DK"/>
              <a:t> guides.</a:t>
            </a:r>
          </a:p>
        </p:txBody>
      </p:sp>
    </p:spTree>
    <p:extLst>
      <p:ext uri="{BB962C8B-B14F-4D97-AF65-F5344CB8AC3E}">
        <p14:creationId xmlns:p14="http://schemas.microsoft.com/office/powerpoint/2010/main" val="41812214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Slide 2-Whit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01800" y="2641600"/>
            <a:ext cx="6350000" cy="2413000"/>
          </a:xfrm>
        </p:spPr>
        <p:txBody>
          <a:bodyPr wrap="square" anchor="t" anchorCtr="0">
            <a:normAutofit/>
          </a:bodyPr>
          <a:lstStyle>
            <a:lvl1pPr algn="l">
              <a:defRPr sz="5500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9" name="Pladsholder til tekst 8"/>
          <p:cNvSpPr>
            <a:spLocks noGrp="1"/>
          </p:cNvSpPr>
          <p:nvPr>
            <p:ph type="body" sz="quarter" idx="13" hasCustomPrompt="1"/>
          </p:nvPr>
        </p:nvSpPr>
        <p:spPr>
          <a:xfrm>
            <a:off x="1701800" y="5911850"/>
            <a:ext cx="6350000" cy="431800"/>
          </a:xfrm>
        </p:spPr>
        <p:txBody>
          <a:bodyPr anchor="b" anchorCtr="0"/>
          <a:lstStyle>
            <a:lvl1pPr marL="0" indent="0">
              <a:buNone/>
              <a:defRPr sz="13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a-DK"/>
              <a:t>Name and date</a:t>
            </a:r>
          </a:p>
        </p:txBody>
      </p:sp>
      <p:sp>
        <p:nvSpPr>
          <p:cNvPr id="8" name="Pladsholder til billede 7"/>
          <p:cNvSpPr>
            <a:spLocks noGrp="1"/>
          </p:cNvSpPr>
          <p:nvPr>
            <p:ph type="pic" sz="quarter" idx="15" hasCustomPrompt="1"/>
          </p:nvPr>
        </p:nvSpPr>
        <p:spPr>
          <a:xfrm>
            <a:off x="8407400" y="0"/>
            <a:ext cx="3784600" cy="6858000"/>
          </a:xfrm>
        </p:spPr>
        <p:txBody>
          <a:bodyPr tIns="432000"/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r>
              <a:rPr lang="da-DK" err="1"/>
              <a:t>Insert</a:t>
            </a:r>
            <a:r>
              <a:rPr lang="da-DK"/>
              <a:t> </a:t>
            </a:r>
            <a:r>
              <a:rPr lang="da-DK" err="1"/>
              <a:t>picture</a:t>
            </a:r>
            <a:r>
              <a:rPr lang="da-DK"/>
              <a:t> by </a:t>
            </a:r>
            <a:r>
              <a:rPr lang="da-DK" err="1"/>
              <a:t>clicking</a:t>
            </a:r>
            <a:r>
              <a:rPr lang="da-DK"/>
              <a:t> the </a:t>
            </a:r>
            <a:r>
              <a:rPr lang="da-DK" err="1"/>
              <a:t>icon</a:t>
            </a:r>
            <a:r>
              <a:rPr lang="da-DK"/>
              <a:t> </a:t>
            </a:r>
            <a:r>
              <a:rPr lang="da-DK" err="1"/>
              <a:t>below</a:t>
            </a:r>
            <a:r>
              <a:rPr lang="da-DK"/>
              <a:t>:</a:t>
            </a:r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1701800" y="2064913"/>
            <a:ext cx="6350000" cy="576687"/>
          </a:xfrm>
        </p:spPr>
        <p:txBody>
          <a:bodyPr>
            <a:normAutofit/>
          </a:bodyPr>
          <a:lstStyle>
            <a:lvl1pPr marL="0" indent="0" algn="l">
              <a:buNone/>
              <a:defRPr sz="2400" b="1">
                <a:solidFill>
                  <a:schemeClr val="accent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da-DK"/>
          </a:p>
        </p:txBody>
      </p:sp>
      <p:sp>
        <p:nvSpPr>
          <p:cNvPr id="7" name="Pladsholder til indhold 5"/>
          <p:cNvSpPr>
            <a:spLocks noGrp="1"/>
          </p:cNvSpPr>
          <p:nvPr>
            <p:ph sz="quarter" idx="16" hasCustomPrompt="1"/>
          </p:nvPr>
        </p:nvSpPr>
        <p:spPr>
          <a:xfrm>
            <a:off x="463550" y="349250"/>
            <a:ext cx="5981700" cy="1028700"/>
          </a:xfrm>
        </p:spPr>
        <p:txBody>
          <a:bodyPr/>
          <a:lstStyle>
            <a:lvl1pPr marL="0" indent="0" algn="ctr">
              <a:buNone/>
              <a:defRPr sz="1000" baseline="0">
                <a:solidFill>
                  <a:schemeClr val="tx1"/>
                </a:solidFill>
              </a:defRPr>
            </a:lvl1pPr>
          </a:lstStyle>
          <a:p>
            <a:r>
              <a:rPr lang="da-DK"/>
              <a:t>Download logo from visualidentity.um.dk and </a:t>
            </a:r>
            <a:r>
              <a:rPr lang="da-DK" err="1"/>
              <a:t>insert</a:t>
            </a:r>
            <a:r>
              <a:rPr lang="da-DK"/>
              <a:t> </a:t>
            </a:r>
            <a:r>
              <a:rPr lang="da-DK" err="1"/>
              <a:t>here</a:t>
            </a:r>
            <a:r>
              <a:rPr lang="da-DK"/>
              <a:t> by </a:t>
            </a:r>
            <a:r>
              <a:rPr lang="da-DK" err="1"/>
              <a:t>clicking</a:t>
            </a:r>
            <a:r>
              <a:rPr lang="da-DK"/>
              <a:t> the image </a:t>
            </a:r>
            <a:r>
              <a:rPr lang="da-DK" err="1"/>
              <a:t>icon</a:t>
            </a:r>
            <a:r>
              <a:rPr lang="da-DK"/>
              <a:t> </a:t>
            </a:r>
            <a:r>
              <a:rPr lang="da-DK" err="1"/>
              <a:t>below</a:t>
            </a:r>
            <a:r>
              <a:rPr lang="da-DK"/>
              <a:t>, or </a:t>
            </a:r>
            <a:r>
              <a:rPr lang="da-DK" err="1"/>
              <a:t>draging</a:t>
            </a:r>
            <a:r>
              <a:rPr lang="da-DK"/>
              <a:t> the file to </a:t>
            </a:r>
            <a:r>
              <a:rPr lang="da-DK" err="1"/>
              <a:t>this</a:t>
            </a:r>
            <a:r>
              <a:rPr lang="da-DK"/>
              <a:t> placeholder. Be sure to </a:t>
            </a:r>
            <a:r>
              <a:rPr lang="da-DK" err="1"/>
              <a:t>align</a:t>
            </a:r>
            <a:r>
              <a:rPr lang="da-DK"/>
              <a:t> the logo with the </a:t>
            </a:r>
            <a:r>
              <a:rPr lang="da-DK" err="1"/>
              <a:t>yellow</a:t>
            </a:r>
            <a:r>
              <a:rPr lang="da-DK"/>
              <a:t> guides.</a:t>
            </a:r>
          </a:p>
        </p:txBody>
      </p:sp>
    </p:spTree>
    <p:extLst>
      <p:ext uri="{BB962C8B-B14F-4D97-AF65-F5344CB8AC3E}">
        <p14:creationId xmlns:p14="http://schemas.microsoft.com/office/powerpoint/2010/main" val="18263885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Slide 2-Red-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01800" y="2641600"/>
            <a:ext cx="6350000" cy="2413000"/>
          </a:xfrm>
        </p:spPr>
        <p:txBody>
          <a:bodyPr wrap="square" anchor="t" anchorCtr="0">
            <a:normAutofit/>
          </a:bodyPr>
          <a:lstStyle>
            <a:lvl1pPr algn="l">
              <a:defRPr sz="55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9" name="Pladsholder til tekst 8"/>
          <p:cNvSpPr>
            <a:spLocks noGrp="1"/>
          </p:cNvSpPr>
          <p:nvPr>
            <p:ph type="body" sz="quarter" idx="13" hasCustomPrompt="1"/>
          </p:nvPr>
        </p:nvSpPr>
        <p:spPr>
          <a:xfrm>
            <a:off x="1701800" y="5911850"/>
            <a:ext cx="6350000" cy="431800"/>
          </a:xfrm>
        </p:spPr>
        <p:txBody>
          <a:bodyPr anchor="b" anchorCtr="0"/>
          <a:lstStyle>
            <a:lvl1pPr marL="0" indent="0">
              <a:buNone/>
              <a:defRPr sz="13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a-DK"/>
              <a:t>Name and date</a:t>
            </a:r>
          </a:p>
        </p:txBody>
      </p:sp>
      <p:sp>
        <p:nvSpPr>
          <p:cNvPr id="8" name="Pladsholder til billede 7"/>
          <p:cNvSpPr>
            <a:spLocks noGrp="1"/>
          </p:cNvSpPr>
          <p:nvPr>
            <p:ph type="pic" sz="quarter" idx="15" hasCustomPrompt="1"/>
          </p:nvPr>
        </p:nvSpPr>
        <p:spPr>
          <a:xfrm>
            <a:off x="8407400" y="0"/>
            <a:ext cx="3784600" cy="6858000"/>
          </a:xfrm>
        </p:spPr>
        <p:txBody>
          <a:bodyPr tIns="432000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da-DK" err="1"/>
              <a:t>Insert</a:t>
            </a:r>
            <a:r>
              <a:rPr lang="da-DK"/>
              <a:t> </a:t>
            </a:r>
            <a:r>
              <a:rPr lang="da-DK" err="1"/>
              <a:t>picture</a:t>
            </a:r>
            <a:r>
              <a:rPr lang="da-DK"/>
              <a:t> by </a:t>
            </a:r>
            <a:r>
              <a:rPr lang="da-DK" err="1"/>
              <a:t>clicking</a:t>
            </a:r>
            <a:r>
              <a:rPr lang="da-DK"/>
              <a:t> the </a:t>
            </a:r>
            <a:r>
              <a:rPr lang="da-DK" err="1"/>
              <a:t>icon</a:t>
            </a:r>
            <a:r>
              <a:rPr lang="da-DK"/>
              <a:t> </a:t>
            </a:r>
            <a:r>
              <a:rPr lang="da-DK" err="1"/>
              <a:t>below</a:t>
            </a:r>
            <a:r>
              <a:rPr lang="da-DK"/>
              <a:t>:</a:t>
            </a:r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1701800" y="2064913"/>
            <a:ext cx="6350000" cy="576687"/>
          </a:xfrm>
        </p:spPr>
        <p:txBody>
          <a:bodyPr>
            <a:normAutofit/>
          </a:bodyPr>
          <a:lstStyle>
            <a:lvl1pPr marL="0" indent="0" algn="l">
              <a:buNone/>
              <a:defRPr sz="2400" b="1">
                <a:solidFill>
                  <a:schemeClr val="accent3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da-DK"/>
          </a:p>
        </p:txBody>
      </p:sp>
      <p:sp>
        <p:nvSpPr>
          <p:cNvPr id="7" name="Pladsholder til indhold 5"/>
          <p:cNvSpPr>
            <a:spLocks noGrp="1"/>
          </p:cNvSpPr>
          <p:nvPr>
            <p:ph sz="quarter" idx="16" hasCustomPrompt="1"/>
          </p:nvPr>
        </p:nvSpPr>
        <p:spPr>
          <a:xfrm>
            <a:off x="463550" y="349250"/>
            <a:ext cx="5981700" cy="1028700"/>
          </a:xfrm>
        </p:spPr>
        <p:txBody>
          <a:bodyPr/>
          <a:lstStyle>
            <a:lvl1pPr marL="0" indent="0" algn="ctr">
              <a:buNone/>
              <a:defRPr sz="1000" baseline="0">
                <a:solidFill>
                  <a:schemeClr val="bg1"/>
                </a:solidFill>
              </a:defRPr>
            </a:lvl1pPr>
          </a:lstStyle>
          <a:p>
            <a:r>
              <a:rPr lang="da-DK"/>
              <a:t>Download logo from visualidentity.um.dk and </a:t>
            </a:r>
            <a:r>
              <a:rPr lang="da-DK" err="1"/>
              <a:t>insert</a:t>
            </a:r>
            <a:r>
              <a:rPr lang="da-DK"/>
              <a:t> </a:t>
            </a:r>
            <a:r>
              <a:rPr lang="da-DK" err="1"/>
              <a:t>here</a:t>
            </a:r>
            <a:r>
              <a:rPr lang="da-DK"/>
              <a:t> by </a:t>
            </a:r>
            <a:r>
              <a:rPr lang="da-DK" err="1"/>
              <a:t>clicking</a:t>
            </a:r>
            <a:r>
              <a:rPr lang="da-DK"/>
              <a:t> the image </a:t>
            </a:r>
            <a:r>
              <a:rPr lang="da-DK" err="1"/>
              <a:t>icon</a:t>
            </a:r>
            <a:r>
              <a:rPr lang="da-DK"/>
              <a:t> </a:t>
            </a:r>
            <a:r>
              <a:rPr lang="da-DK" err="1"/>
              <a:t>below</a:t>
            </a:r>
            <a:r>
              <a:rPr lang="da-DK"/>
              <a:t>, or </a:t>
            </a:r>
            <a:r>
              <a:rPr lang="da-DK" err="1"/>
              <a:t>draging</a:t>
            </a:r>
            <a:r>
              <a:rPr lang="da-DK"/>
              <a:t> the file to </a:t>
            </a:r>
            <a:r>
              <a:rPr lang="da-DK" err="1"/>
              <a:t>this</a:t>
            </a:r>
            <a:r>
              <a:rPr lang="da-DK"/>
              <a:t> placeholder. Be sure to </a:t>
            </a:r>
            <a:r>
              <a:rPr lang="da-DK" err="1"/>
              <a:t>align</a:t>
            </a:r>
            <a:r>
              <a:rPr lang="da-DK"/>
              <a:t> the logo with the </a:t>
            </a:r>
            <a:r>
              <a:rPr lang="da-DK" err="1"/>
              <a:t>yellow</a:t>
            </a:r>
            <a:r>
              <a:rPr lang="da-DK"/>
              <a:t> guides.</a:t>
            </a:r>
          </a:p>
        </p:txBody>
      </p:sp>
    </p:spTree>
    <p:extLst>
      <p:ext uri="{BB962C8B-B14F-4D97-AF65-F5344CB8AC3E}">
        <p14:creationId xmlns:p14="http://schemas.microsoft.com/office/powerpoint/2010/main" val="25651353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Slide 2-Red-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01800" y="2641600"/>
            <a:ext cx="6350000" cy="2413000"/>
          </a:xfrm>
        </p:spPr>
        <p:txBody>
          <a:bodyPr wrap="square" anchor="t" anchorCtr="0">
            <a:normAutofit/>
          </a:bodyPr>
          <a:lstStyle>
            <a:lvl1pPr algn="l">
              <a:defRPr sz="55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9" name="Pladsholder til tekst 8"/>
          <p:cNvSpPr>
            <a:spLocks noGrp="1"/>
          </p:cNvSpPr>
          <p:nvPr>
            <p:ph type="body" sz="quarter" idx="13" hasCustomPrompt="1"/>
          </p:nvPr>
        </p:nvSpPr>
        <p:spPr>
          <a:xfrm>
            <a:off x="1701800" y="5911850"/>
            <a:ext cx="6350000" cy="431800"/>
          </a:xfrm>
        </p:spPr>
        <p:txBody>
          <a:bodyPr anchor="b" anchorCtr="0"/>
          <a:lstStyle>
            <a:lvl1pPr marL="0" indent="0">
              <a:buNone/>
              <a:defRPr sz="13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a-DK"/>
              <a:t>Name and date</a:t>
            </a:r>
          </a:p>
        </p:txBody>
      </p:sp>
      <p:sp>
        <p:nvSpPr>
          <p:cNvPr id="8" name="Pladsholder til billede 7"/>
          <p:cNvSpPr>
            <a:spLocks noGrp="1"/>
          </p:cNvSpPr>
          <p:nvPr>
            <p:ph type="pic" sz="quarter" idx="15" hasCustomPrompt="1"/>
          </p:nvPr>
        </p:nvSpPr>
        <p:spPr>
          <a:xfrm>
            <a:off x="8407400" y="0"/>
            <a:ext cx="3784600" cy="6858000"/>
          </a:xfrm>
        </p:spPr>
        <p:txBody>
          <a:bodyPr tIns="432000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da-DK" err="1"/>
              <a:t>Insert</a:t>
            </a:r>
            <a:r>
              <a:rPr lang="da-DK"/>
              <a:t> </a:t>
            </a:r>
            <a:r>
              <a:rPr lang="da-DK" err="1"/>
              <a:t>picture</a:t>
            </a:r>
            <a:r>
              <a:rPr lang="da-DK"/>
              <a:t> by </a:t>
            </a:r>
            <a:r>
              <a:rPr lang="da-DK" err="1"/>
              <a:t>clicking</a:t>
            </a:r>
            <a:r>
              <a:rPr lang="da-DK"/>
              <a:t> the </a:t>
            </a:r>
            <a:r>
              <a:rPr lang="da-DK" err="1"/>
              <a:t>icon</a:t>
            </a:r>
            <a:r>
              <a:rPr lang="da-DK"/>
              <a:t> </a:t>
            </a:r>
            <a:r>
              <a:rPr lang="da-DK" err="1"/>
              <a:t>below</a:t>
            </a:r>
            <a:r>
              <a:rPr lang="da-DK"/>
              <a:t>:</a:t>
            </a:r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1701800" y="2064913"/>
            <a:ext cx="6350000" cy="576687"/>
          </a:xfrm>
        </p:spPr>
        <p:txBody>
          <a:bodyPr>
            <a:normAutofit/>
          </a:bodyPr>
          <a:lstStyle>
            <a:lvl1pPr marL="0" indent="0" algn="l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da-DK"/>
          </a:p>
        </p:txBody>
      </p:sp>
      <p:sp>
        <p:nvSpPr>
          <p:cNvPr id="7" name="Pladsholder til indhold 5"/>
          <p:cNvSpPr>
            <a:spLocks noGrp="1"/>
          </p:cNvSpPr>
          <p:nvPr>
            <p:ph sz="quarter" idx="16" hasCustomPrompt="1"/>
          </p:nvPr>
        </p:nvSpPr>
        <p:spPr>
          <a:xfrm>
            <a:off x="463550" y="349250"/>
            <a:ext cx="5981700" cy="1028700"/>
          </a:xfrm>
        </p:spPr>
        <p:txBody>
          <a:bodyPr/>
          <a:lstStyle>
            <a:lvl1pPr marL="0" indent="0" algn="ctr">
              <a:buNone/>
              <a:defRPr sz="1000" baseline="0">
                <a:solidFill>
                  <a:schemeClr val="bg1"/>
                </a:solidFill>
              </a:defRPr>
            </a:lvl1pPr>
          </a:lstStyle>
          <a:p>
            <a:r>
              <a:rPr lang="da-DK"/>
              <a:t>Download logo from visualidentity.um.dk and </a:t>
            </a:r>
            <a:r>
              <a:rPr lang="da-DK" err="1"/>
              <a:t>insert</a:t>
            </a:r>
            <a:r>
              <a:rPr lang="da-DK"/>
              <a:t> </a:t>
            </a:r>
            <a:r>
              <a:rPr lang="da-DK" err="1"/>
              <a:t>here</a:t>
            </a:r>
            <a:r>
              <a:rPr lang="da-DK"/>
              <a:t> by </a:t>
            </a:r>
            <a:r>
              <a:rPr lang="da-DK" err="1"/>
              <a:t>clicking</a:t>
            </a:r>
            <a:r>
              <a:rPr lang="da-DK"/>
              <a:t> the image </a:t>
            </a:r>
            <a:r>
              <a:rPr lang="da-DK" err="1"/>
              <a:t>icon</a:t>
            </a:r>
            <a:r>
              <a:rPr lang="da-DK"/>
              <a:t> </a:t>
            </a:r>
            <a:r>
              <a:rPr lang="da-DK" err="1"/>
              <a:t>below</a:t>
            </a:r>
            <a:r>
              <a:rPr lang="da-DK"/>
              <a:t>, or </a:t>
            </a:r>
            <a:r>
              <a:rPr lang="da-DK" err="1"/>
              <a:t>draging</a:t>
            </a:r>
            <a:r>
              <a:rPr lang="da-DK"/>
              <a:t> the file to </a:t>
            </a:r>
            <a:r>
              <a:rPr lang="da-DK" err="1"/>
              <a:t>this</a:t>
            </a:r>
            <a:r>
              <a:rPr lang="da-DK"/>
              <a:t> placeholder. Be sure to </a:t>
            </a:r>
            <a:r>
              <a:rPr lang="da-DK" err="1"/>
              <a:t>align</a:t>
            </a:r>
            <a:r>
              <a:rPr lang="da-DK"/>
              <a:t> the logo with the </a:t>
            </a:r>
            <a:r>
              <a:rPr lang="da-DK" err="1"/>
              <a:t>yellow</a:t>
            </a:r>
            <a:r>
              <a:rPr lang="da-DK"/>
              <a:t> guides.</a:t>
            </a:r>
          </a:p>
        </p:txBody>
      </p:sp>
    </p:spTree>
    <p:extLst>
      <p:ext uri="{BB962C8B-B14F-4D97-AF65-F5344CB8AC3E}">
        <p14:creationId xmlns:p14="http://schemas.microsoft.com/office/powerpoint/2010/main" val="28282243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Slide 2-Red-3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01800" y="2641600"/>
            <a:ext cx="6350000" cy="2413000"/>
          </a:xfrm>
        </p:spPr>
        <p:txBody>
          <a:bodyPr wrap="square" anchor="t" anchorCtr="0">
            <a:normAutofit/>
          </a:bodyPr>
          <a:lstStyle>
            <a:lvl1pPr algn="l">
              <a:defRPr sz="55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9" name="Pladsholder til tekst 8"/>
          <p:cNvSpPr>
            <a:spLocks noGrp="1"/>
          </p:cNvSpPr>
          <p:nvPr>
            <p:ph type="body" sz="quarter" idx="13" hasCustomPrompt="1"/>
          </p:nvPr>
        </p:nvSpPr>
        <p:spPr>
          <a:xfrm>
            <a:off x="1701800" y="5911850"/>
            <a:ext cx="6350000" cy="431800"/>
          </a:xfrm>
        </p:spPr>
        <p:txBody>
          <a:bodyPr anchor="b" anchorCtr="0"/>
          <a:lstStyle>
            <a:lvl1pPr marL="0" indent="0">
              <a:buNone/>
              <a:defRPr sz="13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a-DK"/>
              <a:t>Name and date</a:t>
            </a:r>
          </a:p>
        </p:txBody>
      </p:sp>
      <p:sp>
        <p:nvSpPr>
          <p:cNvPr id="8" name="Pladsholder til billede 7"/>
          <p:cNvSpPr>
            <a:spLocks noGrp="1"/>
          </p:cNvSpPr>
          <p:nvPr>
            <p:ph type="pic" sz="quarter" idx="15" hasCustomPrompt="1"/>
          </p:nvPr>
        </p:nvSpPr>
        <p:spPr>
          <a:xfrm>
            <a:off x="8407400" y="0"/>
            <a:ext cx="3784600" cy="6858000"/>
          </a:xfrm>
        </p:spPr>
        <p:txBody>
          <a:bodyPr tIns="432000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da-DK" err="1"/>
              <a:t>Insert</a:t>
            </a:r>
            <a:r>
              <a:rPr lang="da-DK"/>
              <a:t> </a:t>
            </a:r>
            <a:r>
              <a:rPr lang="da-DK" err="1"/>
              <a:t>picture</a:t>
            </a:r>
            <a:r>
              <a:rPr lang="da-DK"/>
              <a:t> by </a:t>
            </a:r>
            <a:r>
              <a:rPr lang="da-DK" err="1"/>
              <a:t>clicking</a:t>
            </a:r>
            <a:r>
              <a:rPr lang="da-DK"/>
              <a:t> the </a:t>
            </a:r>
            <a:r>
              <a:rPr lang="da-DK" err="1"/>
              <a:t>icon</a:t>
            </a:r>
            <a:r>
              <a:rPr lang="da-DK"/>
              <a:t> </a:t>
            </a:r>
            <a:r>
              <a:rPr lang="da-DK" err="1"/>
              <a:t>below</a:t>
            </a:r>
            <a:r>
              <a:rPr lang="da-DK"/>
              <a:t>:</a:t>
            </a:r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1701800" y="2064913"/>
            <a:ext cx="6350000" cy="576687"/>
          </a:xfrm>
        </p:spPr>
        <p:txBody>
          <a:bodyPr>
            <a:normAutofit/>
          </a:bodyPr>
          <a:lstStyle>
            <a:lvl1pPr marL="0" indent="0" algn="l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da-DK"/>
          </a:p>
        </p:txBody>
      </p:sp>
      <p:sp>
        <p:nvSpPr>
          <p:cNvPr id="7" name="Pladsholder til indhold 5"/>
          <p:cNvSpPr>
            <a:spLocks noGrp="1"/>
          </p:cNvSpPr>
          <p:nvPr>
            <p:ph sz="quarter" idx="16" hasCustomPrompt="1"/>
          </p:nvPr>
        </p:nvSpPr>
        <p:spPr>
          <a:xfrm>
            <a:off x="463550" y="349250"/>
            <a:ext cx="5981700" cy="1028700"/>
          </a:xfrm>
        </p:spPr>
        <p:txBody>
          <a:bodyPr/>
          <a:lstStyle>
            <a:lvl1pPr marL="0" indent="0" algn="ctr">
              <a:buNone/>
              <a:defRPr sz="1000" baseline="0">
                <a:solidFill>
                  <a:schemeClr val="bg1"/>
                </a:solidFill>
              </a:defRPr>
            </a:lvl1pPr>
          </a:lstStyle>
          <a:p>
            <a:r>
              <a:rPr lang="da-DK"/>
              <a:t>Download logo from visualidentity.um.dk and </a:t>
            </a:r>
            <a:r>
              <a:rPr lang="da-DK" err="1"/>
              <a:t>insert</a:t>
            </a:r>
            <a:r>
              <a:rPr lang="da-DK"/>
              <a:t> </a:t>
            </a:r>
            <a:r>
              <a:rPr lang="da-DK" err="1"/>
              <a:t>here</a:t>
            </a:r>
            <a:r>
              <a:rPr lang="da-DK"/>
              <a:t> by </a:t>
            </a:r>
            <a:r>
              <a:rPr lang="da-DK" err="1"/>
              <a:t>clicking</a:t>
            </a:r>
            <a:r>
              <a:rPr lang="da-DK"/>
              <a:t> the image </a:t>
            </a:r>
            <a:r>
              <a:rPr lang="da-DK" err="1"/>
              <a:t>icon</a:t>
            </a:r>
            <a:r>
              <a:rPr lang="da-DK"/>
              <a:t> </a:t>
            </a:r>
            <a:r>
              <a:rPr lang="da-DK" err="1"/>
              <a:t>below</a:t>
            </a:r>
            <a:r>
              <a:rPr lang="da-DK"/>
              <a:t>, or </a:t>
            </a:r>
            <a:r>
              <a:rPr lang="da-DK" err="1"/>
              <a:t>draging</a:t>
            </a:r>
            <a:r>
              <a:rPr lang="da-DK"/>
              <a:t> the file to </a:t>
            </a:r>
            <a:r>
              <a:rPr lang="da-DK" err="1"/>
              <a:t>this</a:t>
            </a:r>
            <a:r>
              <a:rPr lang="da-DK"/>
              <a:t> placeholder. Be sure to </a:t>
            </a:r>
            <a:r>
              <a:rPr lang="da-DK" err="1"/>
              <a:t>align</a:t>
            </a:r>
            <a:r>
              <a:rPr lang="da-DK"/>
              <a:t> the logo with the </a:t>
            </a:r>
            <a:r>
              <a:rPr lang="da-DK" err="1"/>
              <a:t>yellow</a:t>
            </a:r>
            <a:r>
              <a:rPr lang="da-DK"/>
              <a:t> guides.</a:t>
            </a:r>
          </a:p>
        </p:txBody>
      </p:sp>
    </p:spTree>
    <p:extLst>
      <p:ext uri="{BB962C8B-B14F-4D97-AF65-F5344CB8AC3E}">
        <p14:creationId xmlns:p14="http://schemas.microsoft.com/office/powerpoint/2010/main" val="20048838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dsholder til tekst 8"/>
          <p:cNvSpPr>
            <a:spLocks noGrp="1"/>
          </p:cNvSpPr>
          <p:nvPr>
            <p:ph type="body" sz="quarter" idx="13" hasCustomPrompt="1"/>
          </p:nvPr>
        </p:nvSpPr>
        <p:spPr>
          <a:xfrm>
            <a:off x="1701800" y="5911850"/>
            <a:ext cx="8966200" cy="431800"/>
          </a:xfrm>
        </p:spPr>
        <p:txBody>
          <a:bodyPr anchor="b" anchorCtr="0"/>
          <a:lstStyle>
            <a:lvl1pPr marL="0" indent="0">
              <a:buNone/>
              <a:defRPr sz="13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a-DK" err="1"/>
              <a:t>Name</a:t>
            </a:r>
            <a:r>
              <a:rPr lang="da-DK"/>
              <a:t> and date</a:t>
            </a:r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1701800" y="3881013"/>
            <a:ext cx="8966200" cy="786237"/>
          </a:xfrm>
        </p:spPr>
        <p:txBody>
          <a:bodyPr>
            <a:normAutofit/>
          </a:bodyPr>
          <a:lstStyle>
            <a:lvl1pPr marL="0" indent="0" algn="l">
              <a:buNone/>
              <a:defRPr sz="4000" b="1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da-DK"/>
          </a:p>
        </p:txBody>
      </p:sp>
      <p:sp>
        <p:nvSpPr>
          <p:cNvPr id="7" name="Pladsholder til tekst 6"/>
          <p:cNvSpPr>
            <a:spLocks noGrp="1"/>
          </p:cNvSpPr>
          <p:nvPr>
            <p:ph type="body" sz="quarter" idx="15" hasCustomPrompt="1"/>
          </p:nvPr>
        </p:nvSpPr>
        <p:spPr>
          <a:xfrm>
            <a:off x="1701800" y="1568450"/>
            <a:ext cx="8966200" cy="2312988"/>
          </a:xfrm>
        </p:spPr>
        <p:txBody>
          <a:bodyPr anchor="b" anchorCtr="0">
            <a:norm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14000">
                <a:solidFill>
                  <a:schemeClr val="bg1"/>
                </a:solidFill>
                <a:latin typeface="+mj-lt"/>
              </a:defRPr>
            </a:lvl1pPr>
            <a:lvl2pPr marL="266700" indent="0">
              <a:buNone/>
              <a:defRPr/>
            </a:lvl2pPr>
            <a:lvl3pPr marL="520700" indent="0">
              <a:buNone/>
              <a:defRPr/>
            </a:lvl3pPr>
            <a:lvl4pPr marL="774700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da-DK" err="1"/>
              <a:t>text</a:t>
            </a:r>
            <a:endParaRPr lang="da-DK"/>
          </a:p>
        </p:txBody>
      </p:sp>
      <p:sp>
        <p:nvSpPr>
          <p:cNvPr id="8" name="Pladsholder til indhold 5"/>
          <p:cNvSpPr>
            <a:spLocks noGrp="1"/>
          </p:cNvSpPr>
          <p:nvPr>
            <p:ph sz="quarter" idx="16" hasCustomPrompt="1"/>
          </p:nvPr>
        </p:nvSpPr>
        <p:spPr>
          <a:xfrm>
            <a:off x="463550" y="349250"/>
            <a:ext cx="5981700" cy="1028700"/>
          </a:xfrm>
        </p:spPr>
        <p:txBody>
          <a:bodyPr/>
          <a:lstStyle>
            <a:lvl1pPr marL="0" indent="0" algn="ctr">
              <a:buNone/>
              <a:defRPr sz="1000" baseline="0">
                <a:solidFill>
                  <a:schemeClr val="bg1"/>
                </a:solidFill>
              </a:defRPr>
            </a:lvl1pPr>
          </a:lstStyle>
          <a:p>
            <a:r>
              <a:rPr lang="da-DK"/>
              <a:t>Download logo from visualidentity.um.dk and </a:t>
            </a:r>
            <a:r>
              <a:rPr lang="da-DK" err="1"/>
              <a:t>insert</a:t>
            </a:r>
            <a:r>
              <a:rPr lang="da-DK"/>
              <a:t> </a:t>
            </a:r>
            <a:r>
              <a:rPr lang="da-DK" err="1"/>
              <a:t>here</a:t>
            </a:r>
            <a:r>
              <a:rPr lang="da-DK"/>
              <a:t> by </a:t>
            </a:r>
            <a:r>
              <a:rPr lang="da-DK" err="1"/>
              <a:t>clicking</a:t>
            </a:r>
            <a:r>
              <a:rPr lang="da-DK"/>
              <a:t> the image </a:t>
            </a:r>
            <a:r>
              <a:rPr lang="da-DK" err="1"/>
              <a:t>icon</a:t>
            </a:r>
            <a:r>
              <a:rPr lang="da-DK"/>
              <a:t> </a:t>
            </a:r>
            <a:r>
              <a:rPr lang="da-DK" err="1"/>
              <a:t>below</a:t>
            </a:r>
            <a:r>
              <a:rPr lang="da-DK"/>
              <a:t>, or </a:t>
            </a:r>
            <a:r>
              <a:rPr lang="da-DK" err="1"/>
              <a:t>draging</a:t>
            </a:r>
            <a:r>
              <a:rPr lang="da-DK"/>
              <a:t> the file to </a:t>
            </a:r>
            <a:r>
              <a:rPr lang="da-DK" err="1"/>
              <a:t>this</a:t>
            </a:r>
            <a:r>
              <a:rPr lang="da-DK"/>
              <a:t> placeholder. Be sure to </a:t>
            </a:r>
            <a:r>
              <a:rPr lang="da-DK" err="1"/>
              <a:t>align</a:t>
            </a:r>
            <a:r>
              <a:rPr lang="da-DK"/>
              <a:t> the logo with the </a:t>
            </a:r>
            <a:r>
              <a:rPr lang="da-DK" err="1"/>
              <a:t>yellow</a:t>
            </a:r>
            <a:r>
              <a:rPr lang="da-DK"/>
              <a:t> guides.</a:t>
            </a:r>
          </a:p>
        </p:txBody>
      </p:sp>
    </p:spTree>
    <p:extLst>
      <p:ext uri="{BB962C8B-B14F-4D97-AF65-F5344CB8AC3E}">
        <p14:creationId xmlns:p14="http://schemas.microsoft.com/office/powerpoint/2010/main" val="9550825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210" y="818180"/>
            <a:ext cx="6377353" cy="857735"/>
          </a:xfrm>
        </p:spPr>
        <p:txBody>
          <a:bodyPr>
            <a:noAutofit/>
          </a:bodyPr>
          <a:lstStyle>
            <a:lvl1pPr>
              <a:defRPr sz="2800">
                <a:solidFill>
                  <a:srgbClr val="5D797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8211" y="2085490"/>
            <a:ext cx="4793968" cy="4193923"/>
          </a:xfrm>
        </p:spPr>
        <p:txBody>
          <a:bodyPr>
            <a:normAutofit/>
          </a:bodyPr>
          <a:lstStyle>
            <a:lvl1pPr marL="342900" indent="-342900">
              <a:buSzPct val="150000"/>
              <a:buFont typeface="Arial" panose="020B0604020202020204" pitchFamily="34" charset="0"/>
              <a:buChar char="•"/>
              <a:defRPr sz="18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010315" y="6279413"/>
            <a:ext cx="814137" cy="409575"/>
          </a:xfrm>
        </p:spPr>
        <p:txBody>
          <a:bodyPr/>
          <a:lstStyle/>
          <a:p>
            <a:fld id="{BA85DF8E-F37B-4D79-A74F-05B368C5B823}" type="slidenum">
              <a:rPr lang="en-GB" smtClean="0"/>
              <a:t>‹#›</a:t>
            </a:fld>
            <a:endParaRPr lang="en-GB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768995" y="2085238"/>
            <a:ext cx="4648389" cy="4194175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21788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orside 5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dsholder til billede 17"/>
          <p:cNvSpPr>
            <a:spLocks noGrp="1"/>
          </p:cNvSpPr>
          <p:nvPr>
            <p:ph type="pic" sz="quarter" idx="11" hasCustomPrompt="1"/>
          </p:nvPr>
        </p:nvSpPr>
        <p:spPr>
          <a:xfrm>
            <a:off x="164551" y="165099"/>
            <a:ext cx="11856639" cy="6499831"/>
          </a:xfrm>
        </p:spPr>
        <p:txBody>
          <a:bodyPr/>
          <a:lstStyle>
            <a:lvl1pPr>
              <a:defRPr baseline="0"/>
            </a:lvl1pPr>
          </a:lstStyle>
          <a:p>
            <a:r>
              <a:rPr lang="da-DK" err="1"/>
              <a:t>Insert</a:t>
            </a:r>
            <a:r>
              <a:rPr lang="da-DK"/>
              <a:t> </a:t>
            </a:r>
            <a:r>
              <a:rPr lang="da-DK" err="1"/>
              <a:t>background</a:t>
            </a:r>
            <a:r>
              <a:rPr lang="da-DK"/>
              <a:t> </a:t>
            </a:r>
            <a:r>
              <a:rPr lang="da-DK" err="1"/>
              <a:t>picture</a:t>
            </a:r>
            <a:endParaRPr lang="en-US"/>
          </a:p>
        </p:txBody>
      </p:sp>
      <p:sp>
        <p:nvSpPr>
          <p:cNvPr id="14" name="Ellipse 13"/>
          <p:cNvSpPr/>
          <p:nvPr userDrawn="1"/>
        </p:nvSpPr>
        <p:spPr>
          <a:xfrm>
            <a:off x="1583499" y="2775736"/>
            <a:ext cx="1248139" cy="1248139"/>
          </a:xfrm>
          <a:prstGeom prst="ellipse">
            <a:avLst/>
          </a:prstGeom>
          <a:solidFill>
            <a:srgbClr val="FFFFFF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3200" b="1">
              <a:solidFill>
                <a:schemeClr val="bg1"/>
              </a:solidFill>
              <a:latin typeface="Barlow Light" panose="00000400000000000000" pitchFamily="2" charset="0"/>
            </a:endParaRPr>
          </a:p>
        </p:txBody>
      </p:sp>
      <p:sp>
        <p:nvSpPr>
          <p:cNvPr id="21" name="Ellipse 20"/>
          <p:cNvSpPr/>
          <p:nvPr userDrawn="1"/>
        </p:nvSpPr>
        <p:spPr>
          <a:xfrm>
            <a:off x="4050309" y="1362313"/>
            <a:ext cx="4133372" cy="4133372"/>
          </a:xfrm>
          <a:prstGeom prst="ellipse">
            <a:avLst/>
          </a:prstGeom>
          <a:solidFill>
            <a:srgbClr val="FFFFFF">
              <a:alpha val="5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3200" b="1">
              <a:solidFill>
                <a:schemeClr val="bg1"/>
              </a:solidFill>
              <a:latin typeface="Barlow Light" panose="00000400000000000000" pitchFamily="2" charset="0"/>
            </a:endParaRPr>
          </a:p>
        </p:txBody>
      </p:sp>
      <p:sp>
        <p:nvSpPr>
          <p:cNvPr id="22" name="Pladsholder til tekst 16"/>
          <p:cNvSpPr>
            <a:spLocks noGrp="1"/>
          </p:cNvSpPr>
          <p:nvPr>
            <p:ph type="body" sz="quarter" idx="10" hasCustomPrompt="1"/>
          </p:nvPr>
        </p:nvSpPr>
        <p:spPr>
          <a:xfrm>
            <a:off x="4196780" y="1829623"/>
            <a:ext cx="3840427" cy="3198751"/>
          </a:xfrm>
          <a:effectLst>
            <a:softEdge rad="0"/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3200" b="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da-DK"/>
              <a:t>Title of </a:t>
            </a:r>
            <a:r>
              <a:rPr lang="da-DK" err="1"/>
              <a:t>presentation</a:t>
            </a:r>
            <a:endParaRPr lang="da-DK"/>
          </a:p>
        </p:txBody>
      </p:sp>
      <p:sp>
        <p:nvSpPr>
          <p:cNvPr id="16" name="Ellipse 15"/>
          <p:cNvSpPr/>
          <p:nvPr userDrawn="1"/>
        </p:nvSpPr>
        <p:spPr>
          <a:xfrm>
            <a:off x="3399802" y="1181779"/>
            <a:ext cx="1593957" cy="1593957"/>
          </a:xfrm>
          <a:prstGeom prst="ellipse">
            <a:avLst/>
          </a:prstGeom>
          <a:solidFill>
            <a:srgbClr val="FF5252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400"/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B5676031-D34D-6540-AD05-6F4ADDADAFA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11133" y="286612"/>
            <a:ext cx="1653179" cy="715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679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74">
          <p15:clr>
            <a:srgbClr val="FBAE40"/>
          </p15:clr>
        </p15:guide>
        <p15:guide id="2" pos="74">
          <p15:clr>
            <a:srgbClr val="FBAE40"/>
          </p15:clr>
        </p15:guide>
        <p15:guide id="3" orient="horz" pos="3153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ors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dsholder til billede 17"/>
          <p:cNvSpPr>
            <a:spLocks noGrp="1"/>
          </p:cNvSpPr>
          <p:nvPr>
            <p:ph type="pic" sz="quarter" idx="11" hasCustomPrompt="1"/>
          </p:nvPr>
        </p:nvSpPr>
        <p:spPr>
          <a:xfrm>
            <a:off x="164551" y="165099"/>
            <a:ext cx="11856639" cy="6499831"/>
          </a:xfrm>
        </p:spPr>
        <p:txBody>
          <a:bodyPr/>
          <a:lstStyle>
            <a:lvl1pPr>
              <a:defRPr baseline="0"/>
            </a:lvl1pPr>
          </a:lstStyle>
          <a:p>
            <a:r>
              <a:rPr lang="da-DK" err="1"/>
              <a:t>Insert</a:t>
            </a:r>
            <a:r>
              <a:rPr lang="da-DK"/>
              <a:t> </a:t>
            </a:r>
            <a:r>
              <a:rPr lang="da-DK" err="1"/>
              <a:t>background</a:t>
            </a:r>
            <a:r>
              <a:rPr lang="da-DK"/>
              <a:t> </a:t>
            </a:r>
            <a:r>
              <a:rPr lang="da-DK" err="1"/>
              <a:t>picture</a:t>
            </a:r>
            <a:endParaRPr lang="en-US"/>
          </a:p>
        </p:txBody>
      </p:sp>
      <p:sp>
        <p:nvSpPr>
          <p:cNvPr id="14" name="Ellipse 13"/>
          <p:cNvSpPr/>
          <p:nvPr userDrawn="1"/>
        </p:nvSpPr>
        <p:spPr>
          <a:xfrm>
            <a:off x="1583499" y="2775736"/>
            <a:ext cx="1248139" cy="1248139"/>
          </a:xfrm>
          <a:prstGeom prst="ellipse">
            <a:avLst/>
          </a:prstGeom>
          <a:solidFill>
            <a:srgbClr val="FFFFFF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3200" b="1">
              <a:solidFill>
                <a:schemeClr val="bg1"/>
              </a:solidFill>
              <a:latin typeface="Barlow Light" panose="00000400000000000000" pitchFamily="2" charset="0"/>
            </a:endParaRPr>
          </a:p>
        </p:txBody>
      </p:sp>
      <p:pic>
        <p:nvPicPr>
          <p:cNvPr id="15" name="Picture 3" descr="F:\GR\Global Rådgivning - fælles\Kommunikation\Logoer\ENS\Logo filer\ENS_Logo_UK\Png\ENS_RGB_UK.png"/>
          <p:cNvPicPr>
            <a:picLocks noChangeAspect="1" noChangeArrowheads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32438" y="452670"/>
            <a:ext cx="1684833" cy="729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Ellipse 20"/>
          <p:cNvSpPr/>
          <p:nvPr userDrawn="1"/>
        </p:nvSpPr>
        <p:spPr>
          <a:xfrm>
            <a:off x="4050309" y="1362313"/>
            <a:ext cx="4133372" cy="4133372"/>
          </a:xfrm>
          <a:prstGeom prst="ellipse">
            <a:avLst/>
          </a:prstGeom>
          <a:solidFill>
            <a:srgbClr val="FFFFFF">
              <a:alpha val="5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3200" b="1">
              <a:solidFill>
                <a:schemeClr val="bg1"/>
              </a:solidFill>
              <a:latin typeface="Barlow Light" panose="00000400000000000000" pitchFamily="2" charset="0"/>
            </a:endParaRPr>
          </a:p>
        </p:txBody>
      </p:sp>
      <p:sp>
        <p:nvSpPr>
          <p:cNvPr id="22" name="Pladsholder til tekst 16"/>
          <p:cNvSpPr>
            <a:spLocks noGrp="1"/>
          </p:cNvSpPr>
          <p:nvPr>
            <p:ph type="body" sz="quarter" idx="10" hasCustomPrompt="1"/>
          </p:nvPr>
        </p:nvSpPr>
        <p:spPr>
          <a:xfrm>
            <a:off x="4196780" y="1829623"/>
            <a:ext cx="3840427" cy="3198751"/>
          </a:xfrm>
          <a:effectLst>
            <a:softEdge rad="0"/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3200" b="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da-DK"/>
              <a:t>Title of </a:t>
            </a:r>
            <a:r>
              <a:rPr lang="da-DK" err="1"/>
              <a:t>presentation</a:t>
            </a:r>
            <a:endParaRPr lang="da-DK"/>
          </a:p>
        </p:txBody>
      </p:sp>
      <p:sp>
        <p:nvSpPr>
          <p:cNvPr id="16" name="Ellipse 15"/>
          <p:cNvSpPr/>
          <p:nvPr userDrawn="1"/>
        </p:nvSpPr>
        <p:spPr>
          <a:xfrm>
            <a:off x="3399802" y="1181779"/>
            <a:ext cx="1593957" cy="1593957"/>
          </a:xfrm>
          <a:prstGeom prst="ellipse">
            <a:avLst/>
          </a:prstGeom>
          <a:solidFill>
            <a:srgbClr val="FF5252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400"/>
          </a:p>
        </p:txBody>
      </p:sp>
    </p:spTree>
    <p:extLst>
      <p:ext uri="{BB962C8B-B14F-4D97-AF65-F5344CB8AC3E}">
        <p14:creationId xmlns:p14="http://schemas.microsoft.com/office/powerpoint/2010/main" val="20796178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3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dsholder til tekst 8"/>
          <p:cNvSpPr>
            <a:spLocks noGrp="1"/>
          </p:cNvSpPr>
          <p:nvPr>
            <p:ph type="body" sz="quarter" idx="13" hasCustomPrompt="1"/>
          </p:nvPr>
        </p:nvSpPr>
        <p:spPr>
          <a:xfrm>
            <a:off x="1701800" y="5911850"/>
            <a:ext cx="8966200" cy="431800"/>
          </a:xfrm>
        </p:spPr>
        <p:txBody>
          <a:bodyPr anchor="b" anchorCtr="0"/>
          <a:lstStyle>
            <a:lvl1pPr marL="0" indent="0">
              <a:buNone/>
              <a:defRPr sz="13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a-DK"/>
              <a:t>Name and date</a:t>
            </a:r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1701800" y="3881013"/>
            <a:ext cx="8966200" cy="786237"/>
          </a:xfrm>
        </p:spPr>
        <p:txBody>
          <a:bodyPr>
            <a:normAutofit/>
          </a:bodyPr>
          <a:lstStyle>
            <a:lvl1pPr marL="0" indent="0" algn="l">
              <a:buNone/>
              <a:defRPr sz="4000" b="1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da-DK"/>
          </a:p>
        </p:txBody>
      </p:sp>
      <p:sp>
        <p:nvSpPr>
          <p:cNvPr id="7" name="Pladsholder til tekst 6"/>
          <p:cNvSpPr>
            <a:spLocks noGrp="1"/>
          </p:cNvSpPr>
          <p:nvPr>
            <p:ph type="body" sz="quarter" idx="15" hasCustomPrompt="1"/>
          </p:nvPr>
        </p:nvSpPr>
        <p:spPr>
          <a:xfrm>
            <a:off x="1701800" y="1568450"/>
            <a:ext cx="8966200" cy="2312988"/>
          </a:xfrm>
        </p:spPr>
        <p:txBody>
          <a:bodyPr anchor="b" anchorCtr="0">
            <a:norm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14000">
                <a:solidFill>
                  <a:schemeClr val="bg1"/>
                </a:solidFill>
                <a:latin typeface="+mj-lt"/>
              </a:defRPr>
            </a:lvl1pPr>
            <a:lvl2pPr marL="266700" indent="0">
              <a:buNone/>
              <a:defRPr/>
            </a:lvl2pPr>
            <a:lvl3pPr marL="520700" indent="0">
              <a:buNone/>
              <a:defRPr/>
            </a:lvl3pPr>
            <a:lvl4pPr marL="774700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da-DK"/>
              <a:t>text</a:t>
            </a:r>
          </a:p>
        </p:txBody>
      </p:sp>
      <p:sp>
        <p:nvSpPr>
          <p:cNvPr id="11" name="Pladsholder til indhold 5"/>
          <p:cNvSpPr>
            <a:spLocks noGrp="1"/>
          </p:cNvSpPr>
          <p:nvPr>
            <p:ph sz="quarter" idx="16" hasCustomPrompt="1"/>
          </p:nvPr>
        </p:nvSpPr>
        <p:spPr>
          <a:xfrm>
            <a:off x="463550" y="349250"/>
            <a:ext cx="5981700" cy="1028700"/>
          </a:xfrm>
        </p:spPr>
        <p:txBody>
          <a:bodyPr/>
          <a:lstStyle>
            <a:lvl1pPr marL="0" indent="0" algn="ctr">
              <a:buNone/>
              <a:defRPr sz="1000" baseline="0">
                <a:solidFill>
                  <a:schemeClr val="bg1"/>
                </a:solidFill>
              </a:defRPr>
            </a:lvl1pPr>
          </a:lstStyle>
          <a:p>
            <a:r>
              <a:rPr lang="da-DK"/>
              <a:t>Download logo from visualidentity.um.dk and </a:t>
            </a:r>
            <a:r>
              <a:rPr lang="da-DK" err="1"/>
              <a:t>insert</a:t>
            </a:r>
            <a:r>
              <a:rPr lang="da-DK"/>
              <a:t> </a:t>
            </a:r>
            <a:r>
              <a:rPr lang="da-DK" err="1"/>
              <a:t>here</a:t>
            </a:r>
            <a:r>
              <a:rPr lang="da-DK"/>
              <a:t> by </a:t>
            </a:r>
            <a:r>
              <a:rPr lang="da-DK" err="1"/>
              <a:t>clicking</a:t>
            </a:r>
            <a:r>
              <a:rPr lang="da-DK"/>
              <a:t> the image </a:t>
            </a:r>
            <a:r>
              <a:rPr lang="da-DK" err="1"/>
              <a:t>icon</a:t>
            </a:r>
            <a:r>
              <a:rPr lang="da-DK"/>
              <a:t> </a:t>
            </a:r>
            <a:r>
              <a:rPr lang="da-DK" err="1"/>
              <a:t>below</a:t>
            </a:r>
            <a:r>
              <a:rPr lang="da-DK"/>
              <a:t>, or </a:t>
            </a:r>
            <a:r>
              <a:rPr lang="da-DK" err="1"/>
              <a:t>draging</a:t>
            </a:r>
            <a:r>
              <a:rPr lang="da-DK"/>
              <a:t> the file to </a:t>
            </a:r>
            <a:r>
              <a:rPr lang="da-DK" err="1"/>
              <a:t>this</a:t>
            </a:r>
            <a:r>
              <a:rPr lang="da-DK"/>
              <a:t> placeholder. Be sure to </a:t>
            </a:r>
            <a:r>
              <a:rPr lang="da-DK" err="1"/>
              <a:t>align</a:t>
            </a:r>
            <a:r>
              <a:rPr lang="da-DK"/>
              <a:t> the logo with the </a:t>
            </a:r>
            <a:r>
              <a:rPr lang="da-DK" err="1"/>
              <a:t>yellow</a:t>
            </a:r>
            <a:r>
              <a:rPr lang="da-DK"/>
              <a:t> guides.</a:t>
            </a:r>
          </a:p>
        </p:txBody>
      </p:sp>
    </p:spTree>
    <p:extLst>
      <p:ext uri="{BB962C8B-B14F-4D97-AF65-F5344CB8AC3E}">
        <p14:creationId xmlns:p14="http://schemas.microsoft.com/office/powerpoint/2010/main" val="36531838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Sing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A5623-8BC0-894C-8341-F8320F82FFC8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39517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t Dou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6000" y="1440000"/>
            <a:ext cx="5259650" cy="468775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59500" y="1440000"/>
            <a:ext cx="5397500" cy="468775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A5623-8BC0-894C-8341-F8320F82FFC8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078437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t Large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6000" y="1440000"/>
            <a:ext cx="3036995" cy="468775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021873" y="1440000"/>
            <a:ext cx="7535127" cy="4687750"/>
          </a:xfrm>
        </p:spPr>
        <p:txBody>
          <a:bodyPr/>
          <a:lstStyle>
            <a:lvl1pPr marL="0" indent="0" algn="ctr">
              <a:buNone/>
              <a:defRPr sz="1000" baseline="0"/>
            </a:lvl1pPr>
          </a:lstStyle>
          <a:p>
            <a:pPr lvl="0"/>
            <a:r>
              <a:rPr lang="da-DK"/>
              <a:t>Insert image or diagram here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A5623-8BC0-894C-8341-F8320F82FFC8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51970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/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6000" y="576001"/>
            <a:ext cx="5259650" cy="8640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6000" y="1440000"/>
            <a:ext cx="5259650" cy="468775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A5623-8BC0-894C-8341-F8320F82FFC8}" type="slidenum">
              <a:rPr lang="da-DK" smtClean="0"/>
              <a:t>‹#›</a:t>
            </a:fld>
            <a:endParaRPr lang="da-DK"/>
          </a:p>
        </p:txBody>
      </p:sp>
      <p:sp>
        <p:nvSpPr>
          <p:cNvPr id="8" name="Pladsholder til billede 7"/>
          <p:cNvSpPr>
            <a:spLocks noGrp="1"/>
          </p:cNvSpPr>
          <p:nvPr>
            <p:ph type="pic" sz="quarter" idx="15" hasCustomPrompt="1"/>
          </p:nvPr>
        </p:nvSpPr>
        <p:spPr>
          <a:xfrm>
            <a:off x="6375400" y="0"/>
            <a:ext cx="5816600" cy="6858000"/>
          </a:xfrm>
        </p:spPr>
        <p:txBody>
          <a:bodyPr tIns="432000"/>
          <a:lstStyle>
            <a:lvl1pPr marL="0" indent="0" algn="ctr">
              <a:buNone/>
              <a:defRPr sz="1000"/>
            </a:lvl1pPr>
          </a:lstStyle>
          <a:p>
            <a:r>
              <a:rPr lang="da-DK" err="1"/>
              <a:t>Insert</a:t>
            </a:r>
            <a:r>
              <a:rPr lang="da-DK"/>
              <a:t> image by </a:t>
            </a:r>
            <a:r>
              <a:rPr lang="da-DK" err="1"/>
              <a:t>clicking</a:t>
            </a:r>
            <a:r>
              <a:rPr lang="da-DK"/>
              <a:t> the </a:t>
            </a:r>
            <a:r>
              <a:rPr lang="da-DK" err="1"/>
              <a:t>icon</a:t>
            </a:r>
            <a:r>
              <a:rPr lang="da-DK"/>
              <a:t> </a:t>
            </a:r>
            <a:r>
              <a:rPr lang="da-DK" err="1"/>
              <a:t>below</a:t>
            </a:r>
            <a:r>
              <a:rPr lang="da-DK"/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4881722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White Content Singl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A5623-8BC0-894C-8341-F8320F82FFC8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706829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White Content Doubl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6000" y="1440000"/>
            <a:ext cx="5259650" cy="468775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59500" y="1440000"/>
            <a:ext cx="5397500" cy="468775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A5623-8BC0-894C-8341-F8320F82FFC8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936058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76000" y="576001"/>
            <a:ext cx="10981000" cy="864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6000" y="1440000"/>
            <a:ext cx="10981000" cy="46687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107900" y="6356350"/>
            <a:ext cx="30054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76000" y="6356350"/>
            <a:ext cx="640265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16500" y="6356350"/>
            <a:ext cx="12405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541A5623-8BC0-894C-8341-F8320F82FFC8}" type="slidenum">
              <a:rPr lang="da-DK" smtClean="0"/>
              <a:pPr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33805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0" r:id="rId4"/>
    <p:sldLayoutId id="2147483652" r:id="rId5"/>
    <p:sldLayoutId id="2147483672" r:id="rId6"/>
    <p:sldLayoutId id="2147483662" r:id="rId7"/>
    <p:sldLayoutId id="2147483673" r:id="rId8"/>
    <p:sldLayoutId id="2147483674" r:id="rId9"/>
    <p:sldLayoutId id="2147483667" r:id="rId10"/>
    <p:sldLayoutId id="2147483655" r:id="rId11"/>
    <p:sldLayoutId id="2147483660" r:id="rId12"/>
    <p:sldLayoutId id="2147483669" r:id="rId13"/>
    <p:sldLayoutId id="2147483670" r:id="rId14"/>
    <p:sldLayoutId id="2147483671" r:id="rId15"/>
    <p:sldLayoutId id="2147483668" r:id="rId16"/>
    <p:sldLayoutId id="2147483661" r:id="rId17"/>
    <p:sldLayoutId id="2147483664" r:id="rId18"/>
    <p:sldLayoutId id="2147483663" r:id="rId19"/>
    <p:sldLayoutId id="2147483675" r:id="rId20"/>
    <p:sldLayoutId id="2147483677" r:id="rId21"/>
    <p:sldLayoutId id="2147483686" r:id="rId2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850"/>
        </a:spcBef>
        <a:buFont typeface="Wingdings" panose="05000000000000000000" pitchFamily="2" charset="2"/>
        <a:buChar char="§"/>
        <a:defRPr sz="24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95300" indent="-228600" algn="l" defTabSz="914400" rtl="0" eaLnBrk="1" latinLnBrk="0" hangingPunct="1">
        <a:lnSpc>
          <a:spcPct val="90000"/>
        </a:lnSpc>
        <a:spcBef>
          <a:spcPts val="850"/>
        </a:spcBef>
        <a:buFont typeface="Wingdings" panose="05000000000000000000" pitchFamily="2" charset="2"/>
        <a:buChar char="§"/>
        <a:defRPr sz="24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749300" indent="-228600" algn="l" defTabSz="914400" rtl="0" eaLnBrk="1" latinLnBrk="0" hangingPunct="1">
        <a:lnSpc>
          <a:spcPct val="90000"/>
        </a:lnSpc>
        <a:spcBef>
          <a:spcPts val="850"/>
        </a:spcBef>
        <a:buFont typeface="Wingdings" panose="05000000000000000000" pitchFamily="2" charset="2"/>
        <a:buChar char="§"/>
        <a:defRPr sz="24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003300" indent="-228600" algn="l" defTabSz="914400" rtl="0" eaLnBrk="1" latinLnBrk="0" hangingPunct="1">
        <a:lnSpc>
          <a:spcPct val="90000"/>
        </a:lnSpc>
        <a:spcBef>
          <a:spcPts val="850"/>
        </a:spcBef>
        <a:buFont typeface="Wingdings" panose="05000000000000000000" pitchFamily="2" charset="2"/>
        <a:buChar char="§"/>
        <a:defRPr sz="24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257300" indent="-228600" algn="l" defTabSz="914400" rtl="0" eaLnBrk="1" latinLnBrk="0" hangingPunct="1">
        <a:lnSpc>
          <a:spcPct val="90000"/>
        </a:lnSpc>
        <a:spcBef>
          <a:spcPts val="850"/>
        </a:spcBef>
        <a:buFont typeface="Wingdings" panose="05000000000000000000" pitchFamily="2" charset="2"/>
        <a:buChar char="§"/>
        <a:defRPr sz="2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88" userDrawn="1">
          <p15:clr>
            <a:srgbClr val="FDE53C"/>
          </p15:clr>
        </p15:guide>
        <p15:guide id="2" orient="horz" pos="216" userDrawn="1">
          <p15:clr>
            <a:srgbClr val="FDE53C"/>
          </p15:clr>
        </p15:guide>
        <p15:guide id="3" orient="horz" pos="868" userDrawn="1">
          <p15:clr>
            <a:srgbClr val="FDE53C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7.png"/><Relationship Id="rId7" Type="http://schemas.microsoft.com/office/2007/relationships/hdphoto" Target="../media/hdphoto3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0.png"/><Relationship Id="rId5" Type="http://schemas.microsoft.com/office/2007/relationships/hdphoto" Target="../media/hdphoto2.wdp"/><Relationship Id="rId10" Type="http://schemas.openxmlformats.org/officeDocument/2006/relationships/image" Target="../media/image2.png"/><Relationship Id="rId4" Type="http://schemas.openxmlformats.org/officeDocument/2006/relationships/image" Target="../media/image19.png"/><Relationship Id="rId9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0.png"/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4.png"/><Relationship Id="rId11" Type="http://schemas.openxmlformats.org/officeDocument/2006/relationships/image" Target="../media/image28.png"/><Relationship Id="rId5" Type="http://schemas.openxmlformats.org/officeDocument/2006/relationships/image" Target="../media/image17.png"/><Relationship Id="rId10" Type="http://schemas.openxmlformats.org/officeDocument/2006/relationships/image" Target="../media/image27.png"/><Relationship Id="rId4" Type="http://schemas.openxmlformats.org/officeDocument/2006/relationships/image" Target="../media/image23.png"/><Relationship Id="rId9" Type="http://schemas.microsoft.com/office/2007/relationships/hdphoto" Target="../media/hdphoto5.wdp"/><Relationship Id="rId1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4" Type="http://schemas.openxmlformats.org/officeDocument/2006/relationships/chart" Target="../charts/char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ens.dk/sites/ens.dk/files/Globalcooperation/tool_ee_byg_web.pdf" TargetMode="Externa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sparenergi.dk/forbruger/vaerktoejer/find-dit-energimaerke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2.png"/><Relationship Id="rId4" Type="http://schemas.openxmlformats.org/officeDocument/2006/relationships/image" Target="../media/image3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hyperlink" Target="mailto:sanram@um.dk" TargetMode="External"/><Relationship Id="rId3" Type="http://schemas.openxmlformats.org/officeDocument/2006/relationships/image" Target="../media/image44.jpeg"/><Relationship Id="rId7" Type="http://schemas.openxmlformats.org/officeDocument/2006/relationships/hyperlink" Target="https://www.linkedin.com/in/claus-krog-ekman-89253ab7/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1.xml"/><Relationship Id="rId6" Type="http://schemas.openxmlformats.org/officeDocument/2006/relationships/hyperlink" Target="mailto:claekm@um.dk" TargetMode="External"/><Relationship Id="rId11" Type="http://schemas.openxmlformats.org/officeDocument/2006/relationships/image" Target="../media/image46.jpeg"/><Relationship Id="rId5" Type="http://schemas.openxmlformats.org/officeDocument/2006/relationships/image" Target="../media/image2.png"/><Relationship Id="rId10" Type="http://schemas.openxmlformats.org/officeDocument/2006/relationships/image" Target="../media/image45.jpeg"/><Relationship Id="rId4" Type="http://schemas.openxmlformats.org/officeDocument/2006/relationships/image" Target="../media/image35.png"/><Relationship Id="rId9" Type="http://schemas.openxmlformats.org/officeDocument/2006/relationships/hyperlink" Target="https://www.linkedin.com/in/srambelje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8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" y="-12593"/>
            <a:ext cx="12191999" cy="6870593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1800" y="3881013"/>
            <a:ext cx="8966200" cy="906887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da-DK" sz="2000"/>
              <a:t>LEARNINGS IN BUILDING DECARBONIZATION FROM DENMARK</a:t>
            </a:r>
          </a:p>
        </p:txBody>
      </p:sp>
      <p:sp>
        <p:nvSpPr>
          <p:cNvPr id="6" name="Pladsholder til tekst 5"/>
          <p:cNvSpPr>
            <a:spLocks noGrp="1"/>
          </p:cNvSpPr>
          <p:nvPr>
            <p:ph type="body" sz="quarter" idx="13"/>
          </p:nvPr>
        </p:nvSpPr>
        <p:spPr>
          <a:xfrm>
            <a:off x="1105786" y="5911850"/>
            <a:ext cx="6653913" cy="431800"/>
          </a:xfrm>
        </p:spPr>
        <p:txBody>
          <a:bodyPr/>
          <a:lstStyle/>
          <a:p>
            <a:r>
              <a:rPr lang="da-DK"/>
              <a:t>Sander de la Rambelje, </a:t>
            </a:r>
          </a:p>
          <a:p>
            <a:r>
              <a:rPr lang="da-DK"/>
              <a:t>Energy and </a:t>
            </a:r>
            <a:r>
              <a:rPr lang="da-DK" err="1"/>
              <a:t>Climate</a:t>
            </a:r>
            <a:r>
              <a:rPr lang="da-DK"/>
              <a:t> </a:t>
            </a:r>
            <a:r>
              <a:rPr lang="da-DK" err="1"/>
              <a:t>Coordinator</a:t>
            </a:r>
            <a:r>
              <a:rPr lang="da-DK"/>
              <a:t>, </a:t>
            </a:r>
            <a:r>
              <a:rPr lang="da-DK" err="1"/>
              <a:t>Consulate</a:t>
            </a:r>
            <a:r>
              <a:rPr lang="da-DK"/>
              <a:t> General of Denmark in Silicon Valley</a:t>
            </a:r>
          </a:p>
          <a:p>
            <a:r>
              <a:rPr lang="da-DK"/>
              <a:t>November 17, 2022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1593432" y="1496799"/>
            <a:ext cx="8966200" cy="2387600"/>
          </a:xfrm>
        </p:spPr>
        <p:txBody>
          <a:bodyPr anchor="b" anchorCtr="0"/>
          <a:lstStyle/>
          <a:p>
            <a:r>
              <a:rPr lang="da-DK" sz="8000" err="1">
                <a:solidFill>
                  <a:schemeClr val="bg1"/>
                </a:solidFill>
              </a:rPr>
              <a:t>Going</a:t>
            </a:r>
            <a:r>
              <a:rPr lang="da-DK" sz="8000">
                <a:solidFill>
                  <a:schemeClr val="bg1"/>
                </a:solidFill>
              </a:rPr>
              <a:t> green with Denmark</a:t>
            </a:r>
          </a:p>
        </p:txBody>
      </p:sp>
      <p:pic>
        <p:nvPicPr>
          <p:cNvPr id="12" name="Picture 3" descr="F:\GR\Global Rådgivning - fælles\Kommunikation\Logoer\ENS\Logo filer\ENS_Logo_UK\Png\ENS_RGB_UK.png"/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86730" y="252199"/>
            <a:ext cx="1962160" cy="849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913" y="252199"/>
            <a:ext cx="3218694" cy="914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8597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dsholder til tekst 5"/>
          <p:cNvSpPr txBox="1">
            <a:spLocks/>
          </p:cNvSpPr>
          <p:nvPr/>
        </p:nvSpPr>
        <p:spPr>
          <a:xfrm>
            <a:off x="537398" y="505435"/>
            <a:ext cx="6694675" cy="48005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FF5252"/>
              </a:buClr>
              <a:buNone/>
            </a:pPr>
            <a:endParaRPr lang="en-US">
              <a:solidFill>
                <a:srgbClr val="000000"/>
              </a:solidFill>
              <a:latin typeface="+mj-lt"/>
              <a:cs typeface="Segoe UI Semilight" panose="020B0402040204020203" pitchFamily="34" charset="0"/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672341" y="571246"/>
            <a:ext cx="6509076" cy="16903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rgbClr val="5D7970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>
                <a:srgbClr val="FF5252"/>
              </a:buClr>
            </a:pPr>
            <a:endParaRPr lang="en-US" sz="4000">
              <a:cs typeface="Segoe UI Semilight" panose="020B0402040204020203" pitchFamily="34" charset="0"/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427960" y="438815"/>
            <a:ext cx="6509076" cy="137001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rgbClr val="5D7970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>
                <a:srgbClr val="FF5252"/>
              </a:buClr>
            </a:pPr>
            <a:r>
              <a:rPr lang="en-US" sz="4000" b="1">
                <a:solidFill>
                  <a:srgbClr val="000000"/>
                </a:solidFill>
                <a:cs typeface="Segoe UI Semilight" panose="020B0402040204020203" pitchFamily="34" charset="0"/>
              </a:rPr>
              <a:t>THE DANISH ENERGY </a:t>
            </a:r>
            <a:r>
              <a:rPr lang="en-US" sz="4000" b="1">
                <a:cs typeface="Segoe UI Semilight" panose="020B0402040204020203" pitchFamily="34" charset="0"/>
              </a:rPr>
              <a:t>PARTNERSHIPS</a:t>
            </a:r>
          </a:p>
        </p:txBody>
      </p:sp>
      <p:pic>
        <p:nvPicPr>
          <p:cNvPr id="21" name="Picture 2" descr="See the source image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58465" y="282616"/>
            <a:ext cx="2238896" cy="841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ktangel 12">
            <a:extLst>
              <a:ext uri="{FF2B5EF4-FFF2-40B4-BE49-F238E27FC236}">
                <a16:creationId xmlns:a16="http://schemas.microsoft.com/office/drawing/2014/main" id="{915D091C-1497-2C4F-A8AF-D97B920075DC}"/>
              </a:ext>
            </a:extLst>
          </p:cNvPr>
          <p:cNvSpPr/>
          <p:nvPr/>
        </p:nvSpPr>
        <p:spPr>
          <a:xfrm>
            <a:off x="772799" y="4845748"/>
            <a:ext cx="314108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we represent </a:t>
            </a:r>
            <a:r>
              <a:rPr 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0,07 %</a:t>
            </a: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b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of the world’s </a:t>
            </a:r>
            <a:b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population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558235" y="2959460"/>
            <a:ext cx="1578844" cy="1570218"/>
            <a:chOff x="2015674" y="3304869"/>
            <a:chExt cx="1578844" cy="1570218"/>
          </a:xfrm>
        </p:grpSpPr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id="{157AFA34-2E99-5149-840D-1AFC33039B21}"/>
                </a:ext>
              </a:extLst>
            </p:cNvPr>
            <p:cNvSpPr/>
            <p:nvPr/>
          </p:nvSpPr>
          <p:spPr>
            <a:xfrm>
              <a:off x="2024300" y="3304869"/>
              <a:ext cx="1570218" cy="1570218"/>
            </a:xfrm>
            <a:prstGeom prst="ellipse">
              <a:avLst/>
            </a:prstGeom>
            <a:solidFill>
              <a:srgbClr val="5D79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>
                <a:solidFill>
                  <a:srgbClr val="000000"/>
                </a:solidFill>
              </a:endParaRPr>
            </a:p>
          </p:txBody>
        </p:sp>
        <p:sp>
          <p:nvSpPr>
            <p:cNvPr id="15" name="Cirkel 14">
              <a:extLst>
                <a:ext uri="{FF2B5EF4-FFF2-40B4-BE49-F238E27FC236}">
                  <a16:creationId xmlns:a16="http://schemas.microsoft.com/office/drawing/2014/main" id="{F8418CFD-835D-F84B-929F-D419B7B18910}"/>
                </a:ext>
              </a:extLst>
            </p:cNvPr>
            <p:cNvSpPr/>
            <p:nvPr/>
          </p:nvSpPr>
          <p:spPr>
            <a:xfrm>
              <a:off x="2015674" y="3307193"/>
              <a:ext cx="1570217" cy="1566328"/>
            </a:xfrm>
            <a:prstGeom prst="pie">
              <a:avLst>
                <a:gd name="adj1" fmla="val 16195352"/>
                <a:gd name="adj2" fmla="val 16294550"/>
              </a:avLst>
            </a:prstGeom>
            <a:solidFill>
              <a:srgbClr val="E52020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>
                <a:solidFill>
                  <a:srgbClr val="000000"/>
                </a:solidFill>
              </a:endParaRPr>
            </a:p>
          </p:txBody>
        </p:sp>
        <p:pic>
          <p:nvPicPr>
            <p:cNvPr id="22" name="Picture 3" descr="C:\Users\b047210\Downloads\multiple-users-silhouette.png">
              <a:extLst>
                <a:ext uri="{FF2B5EF4-FFF2-40B4-BE49-F238E27FC236}">
                  <a16:creationId xmlns:a16="http://schemas.microsoft.com/office/drawing/2014/main" id="{BEB33E5A-CA40-4D45-86B5-A6698105470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hqprint">
              <a:duotone>
                <a:prstClr val="black"/>
                <a:schemeClr val="bg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Photocopy/>
                      </a14:imgEffect>
                      <a14:imgEffect>
                        <a14:brightnessContrast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52969" y="3741050"/>
              <a:ext cx="695626" cy="6956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" name="Group 3"/>
          <p:cNvGrpSpPr/>
          <p:nvPr/>
        </p:nvGrpSpPr>
        <p:grpSpPr>
          <a:xfrm>
            <a:off x="3993537" y="2959460"/>
            <a:ext cx="1570218" cy="1570218"/>
            <a:chOff x="4123838" y="3304869"/>
            <a:chExt cx="1570218" cy="1570218"/>
          </a:xfrm>
        </p:grpSpPr>
        <p:sp>
          <p:nvSpPr>
            <p:cNvPr id="11" name="Ellipse 9">
              <a:extLst>
                <a:ext uri="{FF2B5EF4-FFF2-40B4-BE49-F238E27FC236}">
                  <a16:creationId xmlns:a16="http://schemas.microsoft.com/office/drawing/2014/main" id="{3C84D480-D73E-204C-8B96-739DC2F78A56}"/>
                </a:ext>
              </a:extLst>
            </p:cNvPr>
            <p:cNvSpPr/>
            <p:nvPr/>
          </p:nvSpPr>
          <p:spPr>
            <a:xfrm>
              <a:off x="4123838" y="3304869"/>
              <a:ext cx="1570218" cy="1570218"/>
            </a:xfrm>
            <a:prstGeom prst="ellipse">
              <a:avLst/>
            </a:prstGeom>
            <a:solidFill>
              <a:srgbClr val="5D79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>
                <a:solidFill>
                  <a:srgbClr val="000000"/>
                </a:solidFill>
              </a:endParaRPr>
            </a:p>
          </p:txBody>
        </p:sp>
        <p:sp>
          <p:nvSpPr>
            <p:cNvPr id="12" name="Cirkel 11">
              <a:extLst>
                <a:ext uri="{FF2B5EF4-FFF2-40B4-BE49-F238E27FC236}">
                  <a16:creationId xmlns:a16="http://schemas.microsoft.com/office/drawing/2014/main" id="{6DF1CEA7-0A2D-FC4D-B973-B273CFA4779B}"/>
                </a:ext>
              </a:extLst>
            </p:cNvPr>
            <p:cNvSpPr/>
            <p:nvPr/>
          </p:nvSpPr>
          <p:spPr>
            <a:xfrm>
              <a:off x="4123838" y="3304869"/>
              <a:ext cx="1570218" cy="1570218"/>
            </a:xfrm>
            <a:prstGeom prst="pie">
              <a:avLst>
                <a:gd name="adj1" fmla="val 16128790"/>
                <a:gd name="adj2" fmla="val 16253676"/>
              </a:avLst>
            </a:prstGeom>
            <a:solidFill>
              <a:srgbClr val="E52020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>
                <a:solidFill>
                  <a:srgbClr val="000000"/>
                </a:solidFill>
              </a:endParaRPr>
            </a:p>
          </p:txBody>
        </p:sp>
        <p:pic>
          <p:nvPicPr>
            <p:cNvPr id="23" name="Picture 4" descr="C:\Users\b047210\Downloads\co2.png">
              <a:extLst>
                <a:ext uri="{FF2B5EF4-FFF2-40B4-BE49-F238E27FC236}">
                  <a16:creationId xmlns:a16="http://schemas.microsoft.com/office/drawing/2014/main" id="{B8090DA4-12A7-5D45-AB33-F8C3CFE7854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hqprint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Photocopy/>
                      </a14:imgEffect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27395" y="3688011"/>
              <a:ext cx="763103" cy="763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4" name="Rektangel 17">
            <a:extLst>
              <a:ext uri="{FF2B5EF4-FFF2-40B4-BE49-F238E27FC236}">
                <a16:creationId xmlns:a16="http://schemas.microsoft.com/office/drawing/2014/main" id="{5CCA944A-E98E-B940-8D1C-9C4F1E5B75D4}"/>
              </a:ext>
            </a:extLst>
          </p:cNvPr>
          <p:cNvSpPr/>
          <p:nvPr/>
        </p:nvSpPr>
        <p:spPr>
          <a:xfrm>
            <a:off x="3208101" y="4845748"/>
            <a:ext cx="314108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160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we emit </a:t>
            </a:r>
            <a:r>
              <a:rPr lang="en-AU" sz="1600" b="1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0,1 %</a:t>
            </a:r>
            <a:r>
              <a:rPr lang="en-AU" sz="160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of the </a:t>
            </a:r>
            <a:br>
              <a:rPr lang="en-AU" sz="160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AU" sz="160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global CO</a:t>
            </a:r>
            <a:r>
              <a:rPr lang="en-AU" sz="1600" baseline="-2500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</a:t>
            </a:r>
            <a:r>
              <a:rPr lang="en-AU" sz="1600" baseline="3000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AU" sz="160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emissions</a:t>
            </a:r>
          </a:p>
        </p:txBody>
      </p:sp>
      <p:sp>
        <p:nvSpPr>
          <p:cNvPr id="25" name="Pladsholder til tekst 2">
            <a:extLst>
              <a:ext uri="{FF2B5EF4-FFF2-40B4-BE49-F238E27FC236}">
                <a16:creationId xmlns:a16="http://schemas.microsoft.com/office/drawing/2014/main" id="{FCD5145A-831F-8046-AC87-680E2561D89B}"/>
              </a:ext>
            </a:extLst>
          </p:cNvPr>
          <p:cNvSpPr txBox="1">
            <a:spLocks/>
          </p:cNvSpPr>
          <p:nvPr/>
        </p:nvSpPr>
        <p:spPr>
          <a:xfrm>
            <a:off x="2053980" y="2133669"/>
            <a:ext cx="2860920" cy="52322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307010" indent="-307010" algn="l" defTabSz="81869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9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1pPr>
            <a:lvl2pPr marL="665188" indent="-255842" algn="l" defTabSz="81869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5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2pPr>
            <a:lvl3pPr marL="1023366" indent="-204673" algn="l" defTabSz="81869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3pPr>
            <a:lvl4pPr marL="1432713" indent="-204673" algn="l" defTabSz="81869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4pPr>
            <a:lvl5pPr marL="1842060" indent="-204673" algn="l" defTabSz="81869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5pPr>
            <a:lvl6pPr marL="2251407" indent="-204673" algn="l" defTabSz="81869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60753" indent="-204673" algn="l" defTabSz="81869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70100" indent="-204673" algn="l" defTabSz="81869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79446" indent="-204673" algn="l" defTabSz="81869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8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IN Denmark</a:t>
            </a:r>
            <a:endParaRPr lang="en-US" sz="1800" b="1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6420213" y="2961413"/>
            <a:ext cx="1575134" cy="1566313"/>
            <a:chOff x="6604776" y="3305707"/>
            <a:chExt cx="1575134" cy="1566313"/>
          </a:xfrm>
        </p:grpSpPr>
        <p:sp>
          <p:nvSpPr>
            <p:cNvPr id="26" name="Ellipse 19">
              <a:extLst>
                <a:ext uri="{FF2B5EF4-FFF2-40B4-BE49-F238E27FC236}">
                  <a16:creationId xmlns:a16="http://schemas.microsoft.com/office/drawing/2014/main" id="{8DF0332D-394E-274C-9D9B-B9880A484088}"/>
                </a:ext>
              </a:extLst>
            </p:cNvPr>
            <p:cNvSpPr/>
            <p:nvPr/>
          </p:nvSpPr>
          <p:spPr>
            <a:xfrm>
              <a:off x="6604776" y="3305707"/>
              <a:ext cx="1566313" cy="1566313"/>
            </a:xfrm>
            <a:prstGeom prst="ellipse">
              <a:avLst/>
            </a:prstGeom>
            <a:solidFill>
              <a:srgbClr val="5D79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>
                <a:solidFill>
                  <a:srgbClr val="000000"/>
                </a:solidFill>
              </a:endParaRPr>
            </a:p>
          </p:txBody>
        </p:sp>
        <p:sp>
          <p:nvSpPr>
            <p:cNvPr id="27" name="Cirkel 20">
              <a:extLst>
                <a:ext uri="{FF2B5EF4-FFF2-40B4-BE49-F238E27FC236}">
                  <a16:creationId xmlns:a16="http://schemas.microsoft.com/office/drawing/2014/main" id="{2936E076-50BD-2142-88E9-C51FAEFA00A8}"/>
                </a:ext>
              </a:extLst>
            </p:cNvPr>
            <p:cNvSpPr/>
            <p:nvPr/>
          </p:nvSpPr>
          <p:spPr>
            <a:xfrm>
              <a:off x="6613597" y="3308025"/>
              <a:ext cx="1566313" cy="1562434"/>
            </a:xfrm>
            <a:prstGeom prst="pie">
              <a:avLst>
                <a:gd name="adj1" fmla="val 16161736"/>
                <a:gd name="adj2" fmla="val 5963806"/>
              </a:avLst>
            </a:prstGeom>
            <a:solidFill>
              <a:srgbClr val="E52020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>
                <a:solidFill>
                  <a:srgbClr val="000000"/>
                </a:solidFill>
              </a:endParaRPr>
            </a:p>
          </p:txBody>
        </p:sp>
        <p:pic>
          <p:nvPicPr>
            <p:cNvPr id="28" name="Picture 3" descr="C:\Users\b047210\Downloads\multiple-users-silhouette.png">
              <a:extLst>
                <a:ext uri="{FF2B5EF4-FFF2-40B4-BE49-F238E27FC236}">
                  <a16:creationId xmlns:a16="http://schemas.microsoft.com/office/drawing/2014/main" id="{13145E40-A527-CA45-9CC9-B664FC2974B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hqprint">
              <a:duotone>
                <a:prstClr val="black"/>
                <a:schemeClr val="bg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artisticPhotocopy/>
                      </a14:imgEffect>
                      <a14:imgEffect>
                        <a14:brightnessContrast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49805" y="3708175"/>
              <a:ext cx="693895" cy="6938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Group 5"/>
          <p:cNvGrpSpPr/>
          <p:nvPr/>
        </p:nvGrpSpPr>
        <p:grpSpPr>
          <a:xfrm>
            <a:off x="8851805" y="2961413"/>
            <a:ext cx="1566313" cy="1566313"/>
            <a:chOff x="8471204" y="3316705"/>
            <a:chExt cx="1566313" cy="1566313"/>
          </a:xfrm>
        </p:grpSpPr>
        <p:sp>
          <p:nvSpPr>
            <p:cNvPr id="29" name="Ellipse 22">
              <a:extLst>
                <a:ext uri="{FF2B5EF4-FFF2-40B4-BE49-F238E27FC236}">
                  <a16:creationId xmlns:a16="http://schemas.microsoft.com/office/drawing/2014/main" id="{1573D773-9A1A-D744-93F1-04D7A28212AF}"/>
                </a:ext>
              </a:extLst>
            </p:cNvPr>
            <p:cNvSpPr/>
            <p:nvPr/>
          </p:nvSpPr>
          <p:spPr>
            <a:xfrm>
              <a:off x="8471204" y="3316705"/>
              <a:ext cx="1566313" cy="1566313"/>
            </a:xfrm>
            <a:prstGeom prst="ellipse">
              <a:avLst/>
            </a:prstGeom>
            <a:solidFill>
              <a:srgbClr val="5D79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>
                <a:solidFill>
                  <a:srgbClr val="000000"/>
                </a:solidFill>
              </a:endParaRPr>
            </a:p>
          </p:txBody>
        </p:sp>
        <p:sp>
          <p:nvSpPr>
            <p:cNvPr id="30" name="Cirkel 23">
              <a:extLst>
                <a:ext uri="{FF2B5EF4-FFF2-40B4-BE49-F238E27FC236}">
                  <a16:creationId xmlns:a16="http://schemas.microsoft.com/office/drawing/2014/main" id="{EFAB3328-F11A-5142-ABDE-CC3F1297CAEF}"/>
                </a:ext>
              </a:extLst>
            </p:cNvPr>
            <p:cNvSpPr/>
            <p:nvPr/>
          </p:nvSpPr>
          <p:spPr>
            <a:xfrm>
              <a:off x="8471204" y="3316705"/>
              <a:ext cx="1566313" cy="1566313"/>
            </a:xfrm>
            <a:prstGeom prst="pie">
              <a:avLst>
                <a:gd name="adj1" fmla="val 16179951"/>
                <a:gd name="adj2" fmla="val 7772991"/>
              </a:avLst>
            </a:prstGeom>
            <a:solidFill>
              <a:srgbClr val="E52020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>
                <a:solidFill>
                  <a:srgbClr val="000000"/>
                </a:solidFill>
              </a:endParaRPr>
            </a:p>
          </p:txBody>
        </p:sp>
        <p:pic>
          <p:nvPicPr>
            <p:cNvPr id="31" name="Picture 4" descr="C:\Users\b047210\Downloads\co2.png">
              <a:extLst>
                <a:ext uri="{FF2B5EF4-FFF2-40B4-BE49-F238E27FC236}">
                  <a16:creationId xmlns:a16="http://schemas.microsoft.com/office/drawing/2014/main" id="{CF770D93-F344-FA4D-87B2-B84280298AE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hqprint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Photocopy/>
                      </a14:imgEffect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73757" y="3673573"/>
              <a:ext cx="761205" cy="7612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2" name="Rektangel 25">
            <a:extLst>
              <a:ext uri="{FF2B5EF4-FFF2-40B4-BE49-F238E27FC236}">
                <a16:creationId xmlns:a16="http://schemas.microsoft.com/office/drawing/2014/main" id="{DE7B6E5C-927E-0140-95E6-E0E5FA0615A9}"/>
              </a:ext>
            </a:extLst>
          </p:cNvPr>
          <p:cNvSpPr/>
          <p:nvPr/>
        </p:nvSpPr>
        <p:spPr>
          <a:xfrm>
            <a:off x="5632825" y="4845748"/>
            <a:ext cx="31410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represent </a:t>
            </a:r>
            <a:r>
              <a:rPr 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56 %</a:t>
            </a: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b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of the world’s </a:t>
            </a:r>
            <a:b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population</a:t>
            </a:r>
          </a:p>
        </p:txBody>
      </p:sp>
      <p:sp>
        <p:nvSpPr>
          <p:cNvPr id="33" name="Rektangel 26">
            <a:extLst>
              <a:ext uri="{FF2B5EF4-FFF2-40B4-BE49-F238E27FC236}">
                <a16:creationId xmlns:a16="http://schemas.microsoft.com/office/drawing/2014/main" id="{5A00EFAA-4445-894B-965A-4028FD00F107}"/>
              </a:ext>
            </a:extLst>
          </p:cNvPr>
          <p:cNvSpPr/>
          <p:nvPr/>
        </p:nvSpPr>
        <p:spPr>
          <a:xfrm>
            <a:off x="8160263" y="4845748"/>
            <a:ext cx="294939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emit over </a:t>
            </a:r>
            <a:r>
              <a:rPr 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60 %</a:t>
            </a: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of the </a:t>
            </a:r>
            <a:b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global </a:t>
            </a: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CO</a:t>
            </a:r>
            <a:r>
              <a:rPr lang="en-US" sz="1600" baseline="-25000">
                <a:solidFill>
                  <a:schemeClr val="tx1">
                    <a:lumMod val="75000"/>
                    <a:lumOff val="25000"/>
                  </a:schemeClr>
                </a:solidFill>
              </a:rPr>
              <a:t>2</a:t>
            </a:r>
            <a:r>
              <a:rPr lang="en-US" sz="700">
                <a:solidFill>
                  <a:schemeClr val="tx1">
                    <a:lumMod val="75000"/>
                    <a:lumOff val="25000"/>
                  </a:schemeClr>
                </a:solidFill>
              </a:rPr>
              <a:t>  </a:t>
            </a: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emissions</a:t>
            </a:r>
          </a:p>
        </p:txBody>
      </p:sp>
      <p:sp>
        <p:nvSpPr>
          <p:cNvPr id="34" name="Pladsholder til tekst 2">
            <a:extLst>
              <a:ext uri="{FF2B5EF4-FFF2-40B4-BE49-F238E27FC236}">
                <a16:creationId xmlns:a16="http://schemas.microsoft.com/office/drawing/2014/main" id="{539DD59D-98E6-0345-A674-99D7249E4537}"/>
              </a:ext>
            </a:extLst>
          </p:cNvPr>
          <p:cNvSpPr txBox="1">
            <a:spLocks/>
          </p:cNvSpPr>
          <p:nvPr/>
        </p:nvSpPr>
        <p:spPr>
          <a:xfrm>
            <a:off x="6793637" y="2127086"/>
            <a:ext cx="3297868" cy="52322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307010" indent="-307010" algn="l" defTabSz="81869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9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1pPr>
            <a:lvl2pPr marL="665188" indent="-255842" algn="l" defTabSz="81869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5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2pPr>
            <a:lvl3pPr marL="1023366" indent="-204673" algn="l" defTabSz="81869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3pPr>
            <a:lvl4pPr marL="1432713" indent="-204673" algn="l" defTabSz="81869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4pPr>
            <a:lvl5pPr marL="1842060" indent="-204673" algn="l" defTabSz="81869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5pPr>
            <a:lvl6pPr marL="2251407" indent="-204673" algn="l" defTabSz="81869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60753" indent="-204673" algn="l" defTabSz="81869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70100" indent="-204673" algn="l" defTabSz="81869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79446" indent="-204673" algn="l" defTabSz="81869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8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OUR PARTNERS</a:t>
            </a:r>
          </a:p>
        </p:txBody>
      </p:sp>
      <p:pic>
        <p:nvPicPr>
          <p:cNvPr id="35" name="Picture 3" descr="F:\GR\Global Rådgivning - fælles\Kommunikation\Logoer\ENS\Logo filer\ENS_Logo_UK\Png\ENS_RGB_UK.png"/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9886" y="6165609"/>
            <a:ext cx="1473814" cy="637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5DF8E-F37B-4D79-A74F-05B368C5B823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35910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øjrepil 2">
            <a:extLst>
              <a:ext uri="{FF2B5EF4-FFF2-40B4-BE49-F238E27FC236}">
                <a16:creationId xmlns:a16="http://schemas.microsoft.com/office/drawing/2014/main" id="{52F1083C-4795-5043-983E-E72B31BB6E7D}"/>
              </a:ext>
            </a:extLst>
          </p:cNvPr>
          <p:cNvSpPr/>
          <p:nvPr/>
        </p:nvSpPr>
        <p:spPr>
          <a:xfrm rot="19630319">
            <a:off x="2230486" y="824513"/>
            <a:ext cx="5766252" cy="5459303"/>
          </a:xfrm>
          <a:prstGeom prst="rightArrow">
            <a:avLst/>
          </a:prstGeom>
          <a:solidFill>
            <a:srgbClr val="5D7970">
              <a:alpha val="1411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oto Sans"/>
              <a:ea typeface="+mn-ea"/>
              <a:cs typeface="+mn-cs"/>
            </a:endParaRPr>
          </a:p>
        </p:txBody>
      </p:sp>
      <p:pic>
        <p:nvPicPr>
          <p:cNvPr id="11" name="Billede 10" descr="Et billede, der indeholder kort&#10;&#10;Automatisk genereret beskrivelse">
            <a:extLst>
              <a:ext uri="{FF2B5EF4-FFF2-40B4-BE49-F238E27FC236}">
                <a16:creationId xmlns:a16="http://schemas.microsoft.com/office/drawing/2014/main" id="{6593B690-085C-A049-A39C-C4E2D4C2BE7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92476" y="97654"/>
            <a:ext cx="5183797" cy="4946312"/>
          </a:xfrm>
          <a:prstGeom prst="rect">
            <a:avLst/>
          </a:prstGeom>
        </p:spPr>
      </p:pic>
      <p:pic>
        <p:nvPicPr>
          <p:cNvPr id="6" name="Billede 10" descr="Et billede, der indeholder kort&#10;&#10;Automatisk genereret beskrivelse">
            <a:extLst>
              <a:ext uri="{FF2B5EF4-FFF2-40B4-BE49-F238E27FC236}">
                <a16:creationId xmlns:a16="http://schemas.microsoft.com/office/drawing/2014/main" id="{6593B690-085C-A049-A39C-C4E2D4C2BE7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9923" y="2971263"/>
            <a:ext cx="3315894" cy="3350987"/>
          </a:xfrm>
          <a:prstGeom prst="rect">
            <a:avLst/>
          </a:prstGeom>
        </p:spPr>
      </p:pic>
      <p:pic>
        <p:nvPicPr>
          <p:cNvPr id="1026" name="Picture 2" descr="See the source image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35826" y="1891666"/>
            <a:ext cx="2238896" cy="841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visualidentity.um.dk/readimage.aspx?nocache=1&amp;asset=prn%3A18248_Print&amp;custom=type%3Apng%3Bpage%3A1%3Bdensity%3A300%3Bsize%3A0x200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76048" y="1826852"/>
            <a:ext cx="3499041" cy="995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itle 1"/>
          <p:cNvSpPr txBox="1">
            <a:spLocks/>
          </p:cNvSpPr>
          <p:nvPr/>
        </p:nvSpPr>
        <p:spPr>
          <a:xfrm>
            <a:off x="427960" y="438815"/>
            <a:ext cx="6509076" cy="137001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rgbClr val="5D797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iplomacy Office Bold"/>
                <a:ea typeface="+mj-ea"/>
                <a:cs typeface="+mj-cs"/>
              </a:rPr>
              <a:t>Connecting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9B0034"/>
                </a:solidFill>
                <a:effectLst/>
                <a:uLnTx/>
                <a:uFillTx/>
                <a:latin typeface="Diplomacy Office Bold"/>
                <a:ea typeface="+mj-ea"/>
                <a:cs typeface="+mj-cs"/>
              </a:rPr>
              <a:t> 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5D7970"/>
                </a:solidFill>
                <a:effectLst/>
                <a:uLnTx/>
                <a:uFillTx/>
                <a:latin typeface="Diplomacy Office Bold"/>
                <a:ea typeface="+mj-ea"/>
                <a:cs typeface="+mj-cs"/>
              </a:rPr>
              <a:t>Denmark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9B0034"/>
                </a:solidFill>
                <a:effectLst/>
                <a:uLnTx/>
                <a:uFillTx/>
                <a:latin typeface="Diplomacy Office Bold"/>
                <a:ea typeface="+mj-ea"/>
                <a:cs typeface="+mj-cs"/>
              </a:rPr>
              <a:t> 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iplomacy Office Bold"/>
                <a:ea typeface="+mj-ea"/>
                <a:cs typeface="+mj-cs"/>
              </a:rPr>
              <a:t>and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9B0034"/>
                </a:solidFill>
                <a:effectLst/>
                <a:uLnTx/>
                <a:uFillTx/>
                <a:latin typeface="Diplomacy Office Bold"/>
                <a:ea typeface="+mj-ea"/>
                <a:cs typeface="+mj-cs"/>
              </a:rPr>
              <a:t> 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Diplomacy Office Bold"/>
                <a:ea typeface="+mj-ea"/>
                <a:cs typeface="+mj-cs"/>
              </a:rPr>
              <a:t>California</a:t>
            </a:r>
          </a:p>
        </p:txBody>
      </p:sp>
      <p:pic>
        <p:nvPicPr>
          <p:cNvPr id="7" name="Picture 8">
            <a:extLst>
              <a:ext uri="{FF2B5EF4-FFF2-40B4-BE49-F238E27FC236}">
                <a16:creationId xmlns:a16="http://schemas.microsoft.com/office/drawing/2014/main" id="{AA25A5F2-AE5F-0341-ADB1-414B9851A1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79537" y="4880643"/>
            <a:ext cx="2668150" cy="552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>
            <a:extLst>
              <a:ext uri="{FF2B5EF4-FFF2-40B4-BE49-F238E27FC236}">
                <a16:creationId xmlns:a16="http://schemas.microsoft.com/office/drawing/2014/main" id="{F654F5D5-5C86-9541-980A-BDEC760BCF16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4198" y="3810827"/>
            <a:ext cx="1862518" cy="6909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48113" y="5668476"/>
            <a:ext cx="2101727" cy="43226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82182" y="2971263"/>
            <a:ext cx="1467556" cy="80354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8207" y="3036534"/>
            <a:ext cx="2558115" cy="617749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7328210" y="1746628"/>
            <a:ext cx="2175657" cy="963813"/>
            <a:chOff x="7328210" y="1746628"/>
            <a:chExt cx="2175657" cy="963813"/>
          </a:xfrm>
        </p:grpSpPr>
        <p:sp>
          <p:nvSpPr>
            <p:cNvPr id="12" name="Tekstfelt 11">
              <a:extLst>
                <a:ext uri="{FF2B5EF4-FFF2-40B4-BE49-F238E27FC236}">
                  <a16:creationId xmlns:a16="http://schemas.microsoft.com/office/drawing/2014/main" id="{142B121C-3779-8045-BC74-8162D85359FE}"/>
                </a:ext>
              </a:extLst>
            </p:cNvPr>
            <p:cNvSpPr txBox="1"/>
            <p:nvPr/>
          </p:nvSpPr>
          <p:spPr>
            <a:xfrm>
              <a:off x="7328210" y="1746628"/>
              <a:ext cx="21756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Diplomacy Office Bold"/>
                  <a:ea typeface="+mn-ea"/>
                  <a:cs typeface="+mn-cs"/>
                </a:rPr>
                <a:t>Palo Alto</a:t>
              </a:r>
            </a:p>
          </p:txBody>
        </p:sp>
        <p:pic>
          <p:nvPicPr>
            <p:cNvPr id="17" name="Picture 2" descr="Pin PNG, Location Pin Transparent Free Download - Free Transparent PNG Logos"/>
            <p:cNvPicPr>
              <a:picLocks noChangeAspect="1" noChangeArrowheads="1"/>
            </p:cNvPicPr>
            <p:nvPr/>
          </p:nvPicPr>
          <p:blipFill>
            <a:blip r:embed="rId13" cstate="print">
              <a:biLevel thresh="2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41021" y="2160407"/>
              <a:ext cx="550034" cy="5500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6" name="Picture 3" descr="F:\GR\Global Rådgivning - fælles\Kommunikation\Logoer\ENS\Logo filer\ENS_Logo_UK\Png\ENS_RGB_UK.png"/>
          <p:cNvPicPr>
            <a:picLocks noChangeAspect="1" noChangeArrowheads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9886" y="6165609"/>
            <a:ext cx="1473814" cy="637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5DF8E-F37B-4D79-A74F-05B368C5B823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27382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tx1"/>
                </a:solidFill>
              </a:rPr>
              <a:t>Government to Government COLLABORATION</a:t>
            </a:r>
            <a:br>
              <a:rPr lang="en-US"/>
            </a:br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</a:rPr>
              <a:t>PRIORITIES IN DENMARK AND CALIFORNIA</a:t>
            </a:r>
            <a:br>
              <a:rPr lang="en-US">
                <a:solidFill>
                  <a:srgbClr val="5D7970"/>
                </a:solidFill>
              </a:rPr>
            </a:b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A5623-8BC0-894C-8341-F8320F82FFC8}" type="slidenum">
              <a:rPr lang="da-DK" smtClean="0"/>
              <a:t>12</a:t>
            </a:fld>
            <a:endParaRPr lang="da-DK"/>
          </a:p>
        </p:txBody>
      </p:sp>
      <p:sp>
        <p:nvSpPr>
          <p:cNvPr id="7" name="Rectangle 6"/>
          <p:cNvSpPr/>
          <p:nvPr/>
        </p:nvSpPr>
        <p:spPr>
          <a:xfrm>
            <a:off x="2347562" y="1956875"/>
            <a:ext cx="1917812" cy="1573725"/>
          </a:xfrm>
          <a:prstGeom prst="rect">
            <a:avLst/>
          </a:prstGeom>
          <a:solidFill>
            <a:srgbClr val="5D7970">
              <a:alpha val="8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bIns="360000" rtlCol="0" anchor="b"/>
          <a:lstStyle/>
          <a:p>
            <a:pPr algn="ctr"/>
            <a:r>
              <a:rPr lang="da-DK" b="1"/>
              <a:t>Offshore </a:t>
            </a:r>
          </a:p>
          <a:p>
            <a:pPr algn="ctr"/>
            <a:r>
              <a:rPr lang="da-DK" b="1"/>
              <a:t>Wind</a:t>
            </a:r>
            <a:endParaRPr lang="en-GB" b="1"/>
          </a:p>
          <a:p>
            <a:pPr algn="ctr"/>
            <a:r>
              <a:rPr lang="da-DK" sz="1000"/>
              <a:t>  </a:t>
            </a:r>
          </a:p>
          <a:p>
            <a:pPr algn="ctr"/>
            <a:r>
              <a:rPr lang="da-DK"/>
              <a:t>2018 (</a:t>
            </a:r>
            <a:r>
              <a:rPr lang="da-DK" err="1"/>
              <a:t>ext</a:t>
            </a:r>
            <a:r>
              <a:rPr lang="da-DK"/>
              <a:t>. 2020)</a:t>
            </a:r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4582650" y="1956875"/>
            <a:ext cx="1917812" cy="1573725"/>
          </a:xfrm>
          <a:prstGeom prst="rect">
            <a:avLst/>
          </a:prstGeom>
          <a:solidFill>
            <a:srgbClr val="5D797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bIns="360000" rtlCol="0" anchor="b"/>
          <a:lstStyle/>
          <a:p>
            <a:pPr algn="ctr"/>
            <a:r>
              <a:rPr lang="da-DK" b="1"/>
              <a:t>Energy Efficiency</a:t>
            </a:r>
          </a:p>
          <a:p>
            <a:pPr algn="ctr"/>
            <a:endParaRPr lang="da-DK" sz="1000"/>
          </a:p>
          <a:p>
            <a:pPr algn="ctr"/>
            <a:r>
              <a:rPr lang="da-DK"/>
              <a:t> 2019</a:t>
            </a:r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6817738" y="1956875"/>
            <a:ext cx="1917812" cy="1573725"/>
          </a:xfrm>
          <a:prstGeom prst="rect">
            <a:avLst/>
          </a:prstGeom>
          <a:solidFill>
            <a:srgbClr val="5D7970">
              <a:alpha val="6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bIns="360000" rtlCol="0" anchor="ctr"/>
          <a:lstStyle/>
          <a:p>
            <a:pPr algn="ctr"/>
            <a:endParaRPr lang="en-GB" b="1"/>
          </a:p>
          <a:p>
            <a:pPr algn="ctr"/>
            <a:r>
              <a:rPr lang="en-GB" b="1"/>
              <a:t>Energy Research </a:t>
            </a:r>
          </a:p>
          <a:p>
            <a:pPr algn="ctr"/>
            <a:r>
              <a:rPr lang="en-GB" sz="1400" b="1"/>
              <a:t>(with DoE)</a:t>
            </a:r>
          </a:p>
          <a:p>
            <a:pPr algn="ctr"/>
            <a:endParaRPr lang="da-DK" sz="1000"/>
          </a:p>
          <a:p>
            <a:pPr algn="ctr"/>
            <a:r>
              <a:rPr lang="da-DK"/>
              <a:t> 2021</a:t>
            </a:r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8027352" y="3711452"/>
            <a:ext cx="3151984" cy="551956"/>
          </a:xfrm>
          <a:prstGeom prst="rect">
            <a:avLst/>
          </a:prstGeom>
          <a:solidFill>
            <a:srgbClr val="5D797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600">
                <a:solidFill>
                  <a:schemeClr val="bg1"/>
                </a:solidFill>
              </a:rPr>
              <a:t>Power-to-X</a:t>
            </a:r>
            <a:endParaRPr lang="en-GB" sz="1600">
              <a:solidFill>
                <a:schemeClr val="bg1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8027352" y="4350551"/>
            <a:ext cx="3151984" cy="551956"/>
          </a:xfrm>
          <a:prstGeom prst="rect">
            <a:avLst/>
          </a:prstGeom>
          <a:solidFill>
            <a:srgbClr val="5D797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600">
                <a:solidFill>
                  <a:schemeClr val="bg1"/>
                </a:solidFill>
              </a:rPr>
              <a:t>Zero emission </a:t>
            </a:r>
            <a:r>
              <a:rPr lang="da-DK" sz="1600" err="1">
                <a:solidFill>
                  <a:schemeClr val="bg1"/>
                </a:solidFill>
              </a:rPr>
              <a:t>vehicles</a:t>
            </a:r>
            <a:endParaRPr lang="en-GB" sz="1600">
              <a:solidFill>
                <a:schemeClr val="bg1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8027352" y="4989650"/>
            <a:ext cx="3151984" cy="551956"/>
          </a:xfrm>
          <a:prstGeom prst="rect">
            <a:avLst/>
          </a:prstGeom>
          <a:solidFill>
            <a:srgbClr val="5D797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600" err="1">
                <a:solidFill>
                  <a:schemeClr val="bg1"/>
                </a:solidFill>
              </a:rPr>
              <a:t>Carbon</a:t>
            </a:r>
            <a:r>
              <a:rPr lang="da-DK" sz="1600">
                <a:solidFill>
                  <a:schemeClr val="bg1"/>
                </a:solidFill>
              </a:rPr>
              <a:t> </a:t>
            </a:r>
            <a:r>
              <a:rPr lang="da-DK" sz="1600" err="1">
                <a:solidFill>
                  <a:schemeClr val="bg1"/>
                </a:solidFill>
              </a:rPr>
              <a:t>Capture</a:t>
            </a:r>
            <a:endParaRPr lang="en-GB" sz="1600">
              <a:solidFill>
                <a:schemeClr val="bg1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3667237" y="3709104"/>
            <a:ext cx="1922743" cy="1832502"/>
          </a:xfrm>
          <a:prstGeom prst="rect">
            <a:avLst/>
          </a:prstGeom>
          <a:solidFill>
            <a:srgbClr val="5D79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600">
                <a:solidFill>
                  <a:schemeClr val="bg1"/>
                </a:solidFill>
              </a:rPr>
              <a:t>Energy </a:t>
            </a:r>
            <a:br>
              <a:rPr lang="da-DK" sz="1600">
                <a:solidFill>
                  <a:schemeClr val="bg1"/>
                </a:solidFill>
              </a:rPr>
            </a:br>
            <a:r>
              <a:rPr lang="da-DK" sz="1600" err="1">
                <a:solidFill>
                  <a:schemeClr val="bg1"/>
                </a:solidFill>
              </a:rPr>
              <a:t>Efficiency</a:t>
            </a:r>
            <a:r>
              <a:rPr lang="da-DK" sz="1600">
                <a:solidFill>
                  <a:schemeClr val="bg1"/>
                </a:solidFill>
              </a:rPr>
              <a:t> in</a:t>
            </a:r>
            <a:br>
              <a:rPr lang="da-DK" sz="1600">
                <a:solidFill>
                  <a:schemeClr val="bg1"/>
                </a:solidFill>
              </a:rPr>
            </a:br>
            <a:r>
              <a:rPr lang="da-DK" sz="1600">
                <a:solidFill>
                  <a:schemeClr val="bg1"/>
                </a:solidFill>
              </a:rPr>
              <a:t> Industry</a:t>
            </a:r>
            <a:endParaRPr lang="en-GB" sz="1600">
              <a:solidFill>
                <a:schemeClr val="bg1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5818028" y="3709103"/>
            <a:ext cx="1981277" cy="1832503"/>
          </a:xfrm>
          <a:prstGeom prst="rect">
            <a:avLst/>
          </a:prstGeom>
          <a:solidFill>
            <a:srgbClr val="5D79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600">
                <a:solidFill>
                  <a:schemeClr val="bg1"/>
                </a:solidFill>
              </a:rPr>
              <a:t>Energy </a:t>
            </a:r>
            <a:br>
              <a:rPr lang="da-DK" sz="1600">
                <a:solidFill>
                  <a:schemeClr val="bg1"/>
                </a:solidFill>
              </a:rPr>
            </a:br>
            <a:r>
              <a:rPr lang="da-DK" sz="1600" err="1">
                <a:solidFill>
                  <a:schemeClr val="bg1"/>
                </a:solidFill>
              </a:rPr>
              <a:t>Efficiency</a:t>
            </a:r>
            <a:r>
              <a:rPr lang="da-DK" sz="1600">
                <a:solidFill>
                  <a:schemeClr val="bg1"/>
                </a:solidFill>
              </a:rPr>
              <a:t> in</a:t>
            </a:r>
            <a:br>
              <a:rPr lang="da-DK" sz="1600">
                <a:solidFill>
                  <a:schemeClr val="bg1"/>
                </a:solidFill>
              </a:rPr>
            </a:br>
            <a:r>
              <a:rPr lang="da-DK" sz="1600">
                <a:solidFill>
                  <a:schemeClr val="bg1"/>
                </a:solidFill>
              </a:rPr>
              <a:t> Buildings</a:t>
            </a:r>
            <a:endParaRPr lang="en-GB" sz="1600">
              <a:solidFill>
                <a:schemeClr val="bg1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728640" y="2488279"/>
            <a:ext cx="11945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800" b="1" err="1"/>
              <a:t>MoUs</a:t>
            </a:r>
            <a:endParaRPr lang="en-GB" sz="2800" b="1"/>
          </a:p>
        </p:txBody>
      </p:sp>
      <p:sp>
        <p:nvSpPr>
          <p:cNvPr id="35" name="TextBox 34"/>
          <p:cNvSpPr txBox="1"/>
          <p:nvPr/>
        </p:nvSpPr>
        <p:spPr>
          <a:xfrm>
            <a:off x="648295" y="3932856"/>
            <a:ext cx="2401619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800" b="1"/>
              <a:t>Strategic </a:t>
            </a:r>
            <a:br>
              <a:rPr lang="da-DK" sz="2800" b="1"/>
            </a:br>
            <a:r>
              <a:rPr lang="da-DK" sz="2800" b="1" err="1"/>
              <a:t>Areas</a:t>
            </a:r>
            <a:r>
              <a:rPr lang="da-DK" sz="2800" b="1"/>
              <a:t> of</a:t>
            </a:r>
            <a:br>
              <a:rPr lang="da-DK" sz="2800" b="1"/>
            </a:br>
            <a:r>
              <a:rPr lang="da-DK" sz="2800" b="1" err="1"/>
              <a:t>Cooperation</a:t>
            </a:r>
            <a:endParaRPr lang="en-GB" sz="2800" b="1"/>
          </a:p>
        </p:txBody>
      </p:sp>
      <p:pic>
        <p:nvPicPr>
          <p:cNvPr id="36" name="Picture 3" descr="F:\GR\Global Rådgivning - fælles\Kommunikation\Logoer\ENS\Logo filer\ENS_Logo_UK\Png\ENS_RGB_UK.png"/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9886" y="6165609"/>
            <a:ext cx="1473814" cy="637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41779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tx1"/>
                </a:solidFill>
              </a:rPr>
              <a:t>Towards climate neutrality: </a:t>
            </a:r>
            <a:br>
              <a:rPr lang="en-US"/>
            </a:br>
            <a:r>
              <a:rPr lang="en-US">
                <a:solidFill>
                  <a:srgbClr val="5D7970"/>
                </a:solidFill>
              </a:rPr>
              <a:t>Electrification of Society</a:t>
            </a:r>
            <a:br>
              <a:rPr lang="en-US"/>
            </a:br>
            <a:br>
              <a:rPr lang="en-US">
                <a:solidFill>
                  <a:srgbClr val="5D7970"/>
                </a:solidFill>
              </a:rPr>
            </a:b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A5623-8BC0-894C-8341-F8320F82FFC8}" type="slidenum">
              <a:rPr lang="da-DK" smtClean="0"/>
              <a:t>13</a:t>
            </a:fld>
            <a:endParaRPr lang="da-DK"/>
          </a:p>
        </p:txBody>
      </p:sp>
      <p:sp>
        <p:nvSpPr>
          <p:cNvPr id="14" name="Oval 13"/>
          <p:cNvSpPr>
            <a:spLocks noChangeAspect="1"/>
          </p:cNvSpPr>
          <p:nvPr/>
        </p:nvSpPr>
        <p:spPr>
          <a:xfrm>
            <a:off x="3958237" y="2953563"/>
            <a:ext cx="2438400" cy="2438400"/>
          </a:xfrm>
          <a:prstGeom prst="ellipse">
            <a:avLst/>
          </a:prstGeom>
          <a:noFill/>
          <a:ln w="47625">
            <a:solidFill>
              <a:srgbClr val="3385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808" t="71019" r="53654" b="4492"/>
          <a:stretch/>
        </p:blipFill>
        <p:spPr>
          <a:xfrm>
            <a:off x="2240268" y="5117101"/>
            <a:ext cx="960107" cy="960107"/>
          </a:xfrm>
          <a:prstGeom prst="ellipse">
            <a:avLst/>
          </a:prstGeom>
          <a:solidFill>
            <a:schemeClr val="bg1"/>
          </a:solidFill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75207" y="2232572"/>
            <a:ext cx="4224469" cy="3648405"/>
          </a:xfrm>
          <a:prstGeom prst="rect">
            <a:avLst/>
          </a:prstGeom>
        </p:spPr>
      </p:pic>
      <p:sp>
        <p:nvSpPr>
          <p:cNvPr id="17" name="Rektangel 26">
            <a:extLst>
              <a:ext uri="{FF2B5EF4-FFF2-40B4-BE49-F238E27FC236}">
                <a16:creationId xmlns:a16="http://schemas.microsoft.com/office/drawing/2014/main" id="{C1559E40-D20A-CD4A-803B-3D47AEE9C59E}"/>
              </a:ext>
            </a:extLst>
          </p:cNvPr>
          <p:cNvSpPr/>
          <p:nvPr/>
        </p:nvSpPr>
        <p:spPr>
          <a:xfrm>
            <a:off x="4194641" y="3757264"/>
            <a:ext cx="196559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600" b="1">
                <a:latin typeface="+mj-lt"/>
                <a:cs typeface="Segoe UI Semilight" panose="020B0402040204020203" pitchFamily="34" charset="0"/>
              </a:rPr>
              <a:t>CLIMATE NEUTRALITY IN 2050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807" t="14434" r="53655" b="61077"/>
          <a:stretch/>
        </p:blipFill>
        <p:spPr>
          <a:xfrm>
            <a:off x="2242625" y="2327161"/>
            <a:ext cx="960107" cy="960107"/>
          </a:xfrm>
          <a:prstGeom prst="ellipse">
            <a:avLst/>
          </a:prstGeom>
          <a:solidFill>
            <a:schemeClr val="bg1"/>
          </a:solidFill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54" t="41112" r="79608" b="34399"/>
          <a:stretch/>
        </p:blipFill>
        <p:spPr>
          <a:xfrm>
            <a:off x="937093" y="3692711"/>
            <a:ext cx="960107" cy="960107"/>
          </a:xfrm>
          <a:prstGeom prst="ellipse">
            <a:avLst/>
          </a:prstGeom>
          <a:solidFill>
            <a:schemeClr val="bg1"/>
          </a:solidFill>
        </p:spPr>
      </p:pic>
      <p:sp>
        <p:nvSpPr>
          <p:cNvPr id="20" name="Rectangle 19"/>
          <p:cNvSpPr/>
          <p:nvPr/>
        </p:nvSpPr>
        <p:spPr>
          <a:xfrm>
            <a:off x="8437929" y="1868083"/>
            <a:ext cx="229902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b="1">
                <a:solidFill>
                  <a:srgbClr val="4195A5"/>
                </a:solidFill>
              </a:rPr>
              <a:t>Direct Electrification</a:t>
            </a:r>
          </a:p>
        </p:txBody>
      </p:sp>
      <p:sp>
        <p:nvSpPr>
          <p:cNvPr id="21" name="Rectangle 20"/>
          <p:cNvSpPr/>
          <p:nvPr/>
        </p:nvSpPr>
        <p:spPr>
          <a:xfrm>
            <a:off x="439956" y="3093055"/>
            <a:ext cx="1954381" cy="5436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>
                <a:solidFill>
                  <a:schemeClr val="accent3">
                    <a:lumMod val="75000"/>
                  </a:schemeClr>
                </a:solidFill>
              </a:rPr>
              <a:t>Other Renewables</a:t>
            </a:r>
          </a:p>
          <a:p>
            <a:pPr algn="ctr"/>
            <a:r>
              <a:rPr lang="en-US" sz="1333">
                <a:solidFill>
                  <a:schemeClr val="accent3">
                    <a:lumMod val="75000"/>
                  </a:schemeClr>
                </a:solidFill>
              </a:rPr>
              <a:t>(e.g. biogas)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975566" y="4711659"/>
            <a:ext cx="148951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>
                <a:solidFill>
                  <a:schemeClr val="accent3">
                    <a:lumMod val="75000"/>
                  </a:schemeClr>
                </a:solidFill>
              </a:rPr>
              <a:t>Electrification</a:t>
            </a:r>
            <a:endParaRPr lang="en-US" sz="1333"/>
          </a:p>
        </p:txBody>
      </p:sp>
      <p:sp>
        <p:nvSpPr>
          <p:cNvPr id="24" name="Right Arrow 23"/>
          <p:cNvSpPr/>
          <p:nvPr/>
        </p:nvSpPr>
        <p:spPr>
          <a:xfrm>
            <a:off x="2051737" y="4063897"/>
            <a:ext cx="1786844" cy="217735"/>
          </a:xfrm>
          <a:prstGeom prst="rightArrow">
            <a:avLst>
              <a:gd name="adj1" fmla="val 43661"/>
              <a:gd name="adj2" fmla="val 138735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5" name="Right Arrow 24"/>
          <p:cNvSpPr/>
          <p:nvPr/>
        </p:nvSpPr>
        <p:spPr>
          <a:xfrm rot="1830116">
            <a:off x="3142451" y="3153578"/>
            <a:ext cx="960107" cy="217735"/>
          </a:xfrm>
          <a:prstGeom prst="rightArrow">
            <a:avLst>
              <a:gd name="adj1" fmla="val 43661"/>
              <a:gd name="adj2" fmla="val 138735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6" name="Right Arrow 25"/>
          <p:cNvSpPr/>
          <p:nvPr/>
        </p:nvSpPr>
        <p:spPr>
          <a:xfrm rot="19769884" flipV="1">
            <a:off x="3189199" y="5155102"/>
            <a:ext cx="960107" cy="217735"/>
          </a:xfrm>
          <a:prstGeom prst="rightArrow">
            <a:avLst>
              <a:gd name="adj1" fmla="val 43661"/>
              <a:gd name="adj2" fmla="val 138735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7" name="Rectangle 26"/>
          <p:cNvSpPr/>
          <p:nvPr/>
        </p:nvSpPr>
        <p:spPr>
          <a:xfrm>
            <a:off x="1574210" y="1557630"/>
            <a:ext cx="2273378" cy="7487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>
                <a:solidFill>
                  <a:schemeClr val="accent3">
                    <a:lumMod val="75000"/>
                  </a:schemeClr>
                </a:solidFill>
              </a:rPr>
              <a:t>Energy Efficiency</a:t>
            </a:r>
          </a:p>
          <a:p>
            <a:pPr algn="ctr"/>
            <a:r>
              <a:rPr lang="en-US" sz="1333">
                <a:solidFill>
                  <a:schemeClr val="accent3">
                    <a:lumMod val="75000"/>
                  </a:schemeClr>
                </a:solidFill>
              </a:rPr>
              <a:t>(e.g. industrial processes, </a:t>
            </a:r>
          </a:p>
          <a:p>
            <a:pPr algn="ctr"/>
            <a:r>
              <a:rPr lang="en-US" sz="1333">
                <a:solidFill>
                  <a:schemeClr val="accent3">
                    <a:lumMod val="75000"/>
                  </a:schemeClr>
                </a:solidFill>
              </a:rPr>
              <a:t>buildings and housing)</a:t>
            </a:r>
          </a:p>
        </p:txBody>
      </p:sp>
      <p:sp>
        <p:nvSpPr>
          <p:cNvPr id="28" name="Rectangle 27"/>
          <p:cNvSpPr/>
          <p:nvPr/>
        </p:nvSpPr>
        <p:spPr>
          <a:xfrm>
            <a:off x="8341749" y="5876135"/>
            <a:ext cx="249138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b="1">
                <a:solidFill>
                  <a:srgbClr val="FF5252"/>
                </a:solidFill>
              </a:rPr>
              <a:t>Indirect Electrification</a:t>
            </a:r>
          </a:p>
        </p:txBody>
      </p:sp>
      <p:pic>
        <p:nvPicPr>
          <p:cNvPr id="29" name="Picture 3" descr="F:\GR\Global Rådgivning - fælles\Kommunikation\Logoer\ENS\Logo filer\ENS_Logo_UK\Png\ENS_RGB_UK.png"/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9886" y="6165609"/>
            <a:ext cx="1473814" cy="637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3113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tx1"/>
                </a:solidFill>
              </a:rPr>
              <a:t>Towards climate neutrality: </a:t>
            </a:r>
            <a:br>
              <a:rPr lang="en-US"/>
            </a:br>
            <a:r>
              <a:rPr lang="en-US">
                <a:solidFill>
                  <a:srgbClr val="5D7970"/>
                </a:solidFill>
              </a:rPr>
              <a:t>Electrification of Society</a:t>
            </a:r>
            <a:br>
              <a:rPr lang="en-US"/>
            </a:br>
            <a:br>
              <a:rPr lang="en-US">
                <a:solidFill>
                  <a:srgbClr val="5D7970"/>
                </a:solidFill>
              </a:rPr>
            </a:b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A5623-8BC0-894C-8341-F8320F82FFC8}" type="slidenum">
              <a:rPr lang="da-DK" smtClean="0"/>
              <a:t>14</a:t>
            </a:fld>
            <a:endParaRPr lang="da-DK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75207" y="2232572"/>
            <a:ext cx="4224469" cy="3648405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8437929" y="1868083"/>
            <a:ext cx="229902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b="1">
                <a:solidFill>
                  <a:srgbClr val="4195A5"/>
                </a:solidFill>
              </a:rPr>
              <a:t>Direct Electrification</a:t>
            </a:r>
          </a:p>
        </p:txBody>
      </p:sp>
      <p:sp>
        <p:nvSpPr>
          <p:cNvPr id="28" name="Rectangle 27"/>
          <p:cNvSpPr/>
          <p:nvPr/>
        </p:nvSpPr>
        <p:spPr>
          <a:xfrm>
            <a:off x="8341749" y="5876135"/>
            <a:ext cx="249138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b="1">
                <a:solidFill>
                  <a:srgbClr val="FF5252"/>
                </a:solidFill>
              </a:rPr>
              <a:t>Indirect Electrification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895" y="1531048"/>
            <a:ext cx="5472939" cy="4112504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1103446" y="5010912"/>
            <a:ext cx="768085" cy="192021"/>
          </a:xfrm>
          <a:prstGeom prst="rect">
            <a:avLst/>
          </a:prstGeom>
          <a:solidFill>
            <a:srgbClr val="F0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67">
                <a:solidFill>
                  <a:schemeClr val="tx1"/>
                </a:solidFill>
              </a:rPr>
              <a:t>Industry</a:t>
            </a:r>
          </a:p>
        </p:txBody>
      </p:sp>
      <p:sp>
        <p:nvSpPr>
          <p:cNvPr id="30" name="Rectangle 29"/>
          <p:cNvSpPr/>
          <p:nvPr/>
        </p:nvSpPr>
        <p:spPr>
          <a:xfrm>
            <a:off x="1871531" y="5010912"/>
            <a:ext cx="864096" cy="192021"/>
          </a:xfrm>
          <a:prstGeom prst="rect">
            <a:avLst/>
          </a:prstGeom>
          <a:solidFill>
            <a:srgbClr val="F0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67">
                <a:solidFill>
                  <a:schemeClr val="tx1"/>
                </a:solidFill>
              </a:rPr>
              <a:t>Households</a:t>
            </a:r>
          </a:p>
        </p:txBody>
      </p:sp>
      <p:sp>
        <p:nvSpPr>
          <p:cNvPr id="31" name="Rectangle 30"/>
          <p:cNvSpPr/>
          <p:nvPr/>
        </p:nvSpPr>
        <p:spPr>
          <a:xfrm>
            <a:off x="2735627" y="5010912"/>
            <a:ext cx="864096" cy="192021"/>
          </a:xfrm>
          <a:prstGeom prst="rect">
            <a:avLst/>
          </a:prstGeom>
          <a:solidFill>
            <a:srgbClr val="F0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67">
                <a:solidFill>
                  <a:schemeClr val="tx1"/>
                </a:solidFill>
              </a:rPr>
              <a:t>District heat</a:t>
            </a:r>
          </a:p>
        </p:txBody>
      </p:sp>
      <p:sp>
        <p:nvSpPr>
          <p:cNvPr id="32" name="Rectangle 31"/>
          <p:cNvSpPr/>
          <p:nvPr/>
        </p:nvSpPr>
        <p:spPr>
          <a:xfrm>
            <a:off x="3503712" y="5010912"/>
            <a:ext cx="864096" cy="192021"/>
          </a:xfrm>
          <a:prstGeom prst="rect">
            <a:avLst/>
          </a:prstGeom>
          <a:solidFill>
            <a:srgbClr val="F0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67">
                <a:solidFill>
                  <a:schemeClr val="tx1"/>
                </a:solidFill>
              </a:rPr>
              <a:t>Transport</a:t>
            </a:r>
          </a:p>
        </p:txBody>
      </p:sp>
      <p:sp>
        <p:nvSpPr>
          <p:cNvPr id="33" name="Rectangle 32"/>
          <p:cNvSpPr/>
          <p:nvPr/>
        </p:nvSpPr>
        <p:spPr>
          <a:xfrm>
            <a:off x="4367808" y="5010912"/>
            <a:ext cx="864096" cy="192021"/>
          </a:xfrm>
          <a:prstGeom prst="rect">
            <a:avLst/>
          </a:prstGeom>
          <a:solidFill>
            <a:srgbClr val="F0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67">
                <a:solidFill>
                  <a:schemeClr val="tx1"/>
                </a:solidFill>
              </a:rPr>
              <a:t>Agriculture</a:t>
            </a:r>
          </a:p>
        </p:txBody>
      </p:sp>
      <p:sp>
        <p:nvSpPr>
          <p:cNvPr id="34" name="Rectangle 33"/>
          <p:cNvSpPr/>
          <p:nvPr/>
        </p:nvSpPr>
        <p:spPr>
          <a:xfrm>
            <a:off x="5194992" y="5003603"/>
            <a:ext cx="864096" cy="192021"/>
          </a:xfrm>
          <a:prstGeom prst="rect">
            <a:avLst/>
          </a:prstGeom>
          <a:solidFill>
            <a:srgbClr val="F0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67">
                <a:solidFill>
                  <a:schemeClr val="tx1"/>
                </a:solidFill>
              </a:rPr>
              <a:t>Others</a:t>
            </a:r>
          </a:p>
        </p:txBody>
      </p:sp>
      <p:sp>
        <p:nvSpPr>
          <p:cNvPr id="35" name="Rectangle 34"/>
          <p:cNvSpPr/>
          <p:nvPr/>
        </p:nvSpPr>
        <p:spPr>
          <a:xfrm>
            <a:off x="1645920" y="5303520"/>
            <a:ext cx="1089707" cy="192021"/>
          </a:xfrm>
          <a:prstGeom prst="rect">
            <a:avLst/>
          </a:prstGeom>
          <a:solidFill>
            <a:srgbClr val="F0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867">
                <a:solidFill>
                  <a:schemeClr val="tx1"/>
                </a:solidFill>
              </a:rPr>
              <a:t>Direct Electrification</a:t>
            </a:r>
          </a:p>
        </p:txBody>
      </p:sp>
      <p:sp>
        <p:nvSpPr>
          <p:cNvPr id="36" name="Rectangle 35"/>
          <p:cNvSpPr/>
          <p:nvPr/>
        </p:nvSpPr>
        <p:spPr>
          <a:xfrm>
            <a:off x="3258853" y="5303520"/>
            <a:ext cx="1089707" cy="192021"/>
          </a:xfrm>
          <a:prstGeom prst="rect">
            <a:avLst/>
          </a:prstGeom>
          <a:solidFill>
            <a:srgbClr val="F0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867">
                <a:solidFill>
                  <a:schemeClr val="tx1"/>
                </a:solidFill>
              </a:rPr>
              <a:t>Indirect Electrification</a:t>
            </a:r>
          </a:p>
        </p:txBody>
      </p:sp>
      <p:sp>
        <p:nvSpPr>
          <p:cNvPr id="37" name="Rectangle 36"/>
          <p:cNvSpPr/>
          <p:nvPr/>
        </p:nvSpPr>
        <p:spPr>
          <a:xfrm>
            <a:off x="4827647" y="5303520"/>
            <a:ext cx="1089707" cy="192021"/>
          </a:xfrm>
          <a:prstGeom prst="rect">
            <a:avLst/>
          </a:prstGeom>
          <a:solidFill>
            <a:srgbClr val="F0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867">
                <a:solidFill>
                  <a:schemeClr val="tx1"/>
                </a:solidFill>
              </a:rPr>
              <a:t>Not convertible to electricity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56328" y="5876135"/>
            <a:ext cx="302358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i="1">
                <a:solidFill>
                  <a:schemeClr val="tx1">
                    <a:lumMod val="50000"/>
                    <a:lumOff val="50000"/>
                  </a:schemeClr>
                </a:solidFill>
              </a:rPr>
              <a:t>Source: Danish Ministry of Climate, Energy and Utilities (2021) </a:t>
            </a:r>
          </a:p>
        </p:txBody>
      </p:sp>
      <p:sp>
        <p:nvSpPr>
          <p:cNvPr id="3" name="Rectangle 2"/>
          <p:cNvSpPr/>
          <p:nvPr/>
        </p:nvSpPr>
        <p:spPr>
          <a:xfrm>
            <a:off x="728895" y="1531048"/>
            <a:ext cx="3589105" cy="4209352"/>
          </a:xfrm>
          <a:prstGeom prst="rect">
            <a:avLst/>
          </a:prstGeom>
          <a:noFill/>
          <a:ln w="38100">
            <a:solidFill>
              <a:srgbClr val="FF525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9" name="Picture 3" descr="F:\GR\Global Rådgivning - fælles\Kommunikation\Logoer\ENS\Logo filer\ENS_Logo_UK\Png\ENS_RGB_UK.png"/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9886" y="6165609"/>
            <a:ext cx="1473814" cy="637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9616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solidFill>
                  <a:schemeClr val="tx1"/>
                </a:solidFill>
              </a:rPr>
              <a:t>Framework conditions for Electrification</a:t>
            </a:r>
            <a:br>
              <a:rPr lang="en-GB">
                <a:solidFill>
                  <a:schemeClr val="tx1"/>
                </a:solidFill>
              </a:rPr>
            </a:br>
            <a:br>
              <a:rPr lang="en-US"/>
            </a:br>
            <a:br>
              <a:rPr lang="en-US">
                <a:solidFill>
                  <a:srgbClr val="5D7970"/>
                </a:solidFill>
              </a:rPr>
            </a:b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A5623-8BC0-894C-8341-F8320F82FFC8}" type="slidenum">
              <a:rPr lang="da-DK" smtClean="0"/>
              <a:t>15</a:t>
            </a:fld>
            <a:endParaRPr lang="da-DK"/>
          </a:p>
        </p:txBody>
      </p:sp>
      <p:pic>
        <p:nvPicPr>
          <p:cNvPr id="39" name="Picture 3" descr="F:\GR\Global Rådgivning - fælles\Kommunikation\Logoer\ENS\Logo filer\ENS_Logo_UK\Png\ENS_RGB_UK.png"/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9886" y="6165609"/>
            <a:ext cx="1473814" cy="637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1" name="Chart 2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56087689"/>
              </p:ext>
            </p:extLst>
          </p:nvPr>
        </p:nvGraphicFramePr>
        <p:xfrm>
          <a:off x="624416" y="1602580"/>
          <a:ext cx="5087541" cy="44153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3" name="Chart 2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75566953"/>
              </p:ext>
            </p:extLst>
          </p:nvPr>
        </p:nvGraphicFramePr>
        <p:xfrm>
          <a:off x="6672064" y="1596715"/>
          <a:ext cx="4714915" cy="44153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4" name="Rektangel 21">
            <a:extLst>
              <a:ext uri="{FF2B5EF4-FFF2-40B4-BE49-F238E27FC236}">
                <a16:creationId xmlns:a16="http://schemas.microsoft.com/office/drawing/2014/main" id="{0E2771B0-868D-6E47-8A0C-D9B123B72321}"/>
              </a:ext>
            </a:extLst>
          </p:cNvPr>
          <p:cNvSpPr/>
          <p:nvPr/>
        </p:nvSpPr>
        <p:spPr>
          <a:xfrm>
            <a:off x="4480781" y="1779770"/>
            <a:ext cx="170840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600" b="1">
                <a:latin typeface="Segoe UI Semilight" panose="020B0402040204020203" pitchFamily="34" charset="0"/>
                <a:cs typeface="Segoe UI Semilight" panose="020B0402040204020203" pitchFamily="34" charset="0"/>
              </a:rPr>
              <a:t>GREEN POWER</a:t>
            </a:r>
          </a:p>
          <a:p>
            <a:pPr algn="ctr"/>
            <a:r>
              <a:rPr lang="en-GB" sz="1600" b="1">
                <a:latin typeface="Segoe UI Semilight" panose="020B0402040204020203" pitchFamily="34" charset="0"/>
                <a:cs typeface="Segoe UI Semilight" panose="020B0402040204020203" pitchFamily="34" charset="0"/>
              </a:rPr>
              <a:t>IN 2030</a:t>
            </a:r>
            <a:endParaRPr lang="en-GB" sz="160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grpSp>
        <p:nvGrpSpPr>
          <p:cNvPr id="25" name="Group 23">
            <a:extLst>
              <a:ext uri="{FF2B5EF4-FFF2-40B4-BE49-F238E27FC236}">
                <a16:creationId xmlns:a16="http://schemas.microsoft.com/office/drawing/2014/main" id="{35474BD1-7767-2647-8FE1-EFC172EA9AC5}"/>
              </a:ext>
            </a:extLst>
          </p:cNvPr>
          <p:cNvGrpSpPr/>
          <p:nvPr/>
        </p:nvGrpSpPr>
        <p:grpSpPr>
          <a:xfrm>
            <a:off x="4689755" y="2376769"/>
            <a:ext cx="1290455" cy="1323817"/>
            <a:chOff x="6086246" y="3440065"/>
            <a:chExt cx="1013644" cy="1013644"/>
          </a:xfrm>
        </p:grpSpPr>
        <p:sp>
          <p:nvSpPr>
            <p:cNvPr id="26" name="Oval 24">
              <a:extLst>
                <a:ext uri="{FF2B5EF4-FFF2-40B4-BE49-F238E27FC236}">
                  <a16:creationId xmlns:a16="http://schemas.microsoft.com/office/drawing/2014/main" id="{CDC3992B-C03B-254F-9391-AF046AC3AA0F}"/>
                </a:ext>
              </a:extLst>
            </p:cNvPr>
            <p:cNvSpPr/>
            <p:nvPr/>
          </p:nvSpPr>
          <p:spPr>
            <a:xfrm flipH="1">
              <a:off x="6086246" y="3440065"/>
              <a:ext cx="1013644" cy="1013644"/>
            </a:xfrm>
            <a:prstGeom prst="ellipse">
              <a:avLst/>
            </a:prstGeom>
            <a:solidFill>
              <a:srgbClr val="DDDDDD">
                <a:alpha val="9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 defTabSz="914377"/>
              <a:endParaRPr lang="en-US" sz="110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7" name="Pie 25">
              <a:extLst>
                <a:ext uri="{FF2B5EF4-FFF2-40B4-BE49-F238E27FC236}">
                  <a16:creationId xmlns:a16="http://schemas.microsoft.com/office/drawing/2014/main" id="{B31CBCA4-007C-5B47-BF06-59BD1EC137DE}"/>
                </a:ext>
              </a:extLst>
            </p:cNvPr>
            <p:cNvSpPr/>
            <p:nvPr/>
          </p:nvSpPr>
          <p:spPr>
            <a:xfrm flipH="1">
              <a:off x="6086246" y="3440065"/>
              <a:ext cx="1013644" cy="1013644"/>
            </a:xfrm>
            <a:prstGeom prst="pie">
              <a:avLst>
                <a:gd name="adj1" fmla="val 16204808"/>
                <a:gd name="adj2" fmla="val 16200000"/>
              </a:avLst>
            </a:prstGeom>
            <a:solidFill>
              <a:srgbClr val="0097A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 defTabSz="914377"/>
              <a:endParaRPr lang="en-US" sz="110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40" name="Oval 26">
              <a:extLst>
                <a:ext uri="{FF2B5EF4-FFF2-40B4-BE49-F238E27FC236}">
                  <a16:creationId xmlns:a16="http://schemas.microsoft.com/office/drawing/2014/main" id="{EEE47D0D-4FA9-E648-864F-B1F3C40FF9F2}"/>
                </a:ext>
              </a:extLst>
            </p:cNvPr>
            <p:cNvSpPr/>
            <p:nvPr/>
          </p:nvSpPr>
          <p:spPr>
            <a:xfrm>
              <a:off x="6167114" y="3520932"/>
              <a:ext cx="851908" cy="85190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 defTabSz="914377"/>
              <a:r>
                <a:rPr lang="en-US" sz="2667" b="1">
                  <a:solidFill>
                    <a:srgbClr val="00000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100%</a:t>
              </a:r>
              <a:endParaRPr lang="en-US" sz="1467" b="1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26879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3" grpId="0">
        <p:bldAsOne/>
      </p:bldGraphic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ladsholder til billede 2"/>
          <p:cNvPicPr>
            <a:picLocks noGrp="1" noChangeAspect="1"/>
          </p:cNvPicPr>
          <p:nvPr>
            <p:ph type="pic" sz="quarter" idx="1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2842684" y="-2512484"/>
            <a:ext cx="6500283" cy="11855451"/>
          </a:xfrm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CE607304-81A3-5048-B84C-CCD01AD9A34F}"/>
              </a:ext>
            </a:extLst>
          </p:cNvPr>
          <p:cNvSpPr/>
          <p:nvPr/>
        </p:nvSpPr>
        <p:spPr>
          <a:xfrm>
            <a:off x="4050309" y="1362313"/>
            <a:ext cx="4133372" cy="4133372"/>
          </a:xfrm>
          <a:prstGeom prst="ellipse">
            <a:avLst/>
          </a:prstGeom>
          <a:solidFill>
            <a:srgbClr val="FFFFFF">
              <a:alpha val="8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3200" b="1">
              <a:solidFill>
                <a:schemeClr val="bg1"/>
              </a:solidFill>
              <a:latin typeface="Barlow Light" panose="00000400000000000000" pitchFamily="2" charset="0"/>
            </a:endParaRPr>
          </a:p>
        </p:txBody>
      </p:sp>
      <p:sp>
        <p:nvSpPr>
          <p:cNvPr id="7" name="Pladsholder til tekst 16">
            <a:extLst>
              <a:ext uri="{FF2B5EF4-FFF2-40B4-BE49-F238E27FC236}">
                <a16:creationId xmlns:a16="http://schemas.microsoft.com/office/drawing/2014/main" id="{561F73AE-AF25-3D4D-8686-701A6BF7949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96780" y="1829623"/>
            <a:ext cx="3840427" cy="3198751"/>
          </a:xfrm>
          <a:effectLst>
            <a:softEdge rad="0"/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2400" b="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sz="3733" b="1">
                <a:latin typeface="+mj-lt"/>
              </a:rPr>
              <a:t>Energy Efficiency in Buildings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8A526557-E80A-CD45-9E52-B00121EDB284}"/>
              </a:ext>
            </a:extLst>
          </p:cNvPr>
          <p:cNvSpPr/>
          <p:nvPr/>
        </p:nvSpPr>
        <p:spPr>
          <a:xfrm>
            <a:off x="3399802" y="1181779"/>
            <a:ext cx="1593957" cy="1593957"/>
          </a:xfrm>
          <a:prstGeom prst="ellipse">
            <a:avLst/>
          </a:prstGeom>
          <a:solidFill>
            <a:srgbClr val="FF5252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400"/>
          </a:p>
        </p:txBody>
      </p:sp>
      <p:sp>
        <p:nvSpPr>
          <p:cNvPr id="10" name="Ellipse 8">
            <a:extLst>
              <a:ext uri="{FF2B5EF4-FFF2-40B4-BE49-F238E27FC236}">
                <a16:creationId xmlns:a16="http://schemas.microsoft.com/office/drawing/2014/main" id="{194E47B6-38DF-E740-B84D-E5A3D722BFA3}"/>
              </a:ext>
            </a:extLst>
          </p:cNvPr>
          <p:cNvSpPr/>
          <p:nvPr/>
        </p:nvSpPr>
        <p:spPr>
          <a:xfrm>
            <a:off x="1583499" y="2775735"/>
            <a:ext cx="1248139" cy="1248139"/>
          </a:xfrm>
          <a:prstGeom prst="ellipse">
            <a:avLst/>
          </a:prstGeom>
          <a:solidFill>
            <a:srgbClr val="FFFFFF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3200" b="1">
              <a:solidFill>
                <a:schemeClr val="bg1"/>
              </a:solidFill>
              <a:latin typeface="Barlow Light" panose="00000400000000000000" pitchFamily="2" charset="0"/>
            </a:endParaRPr>
          </a:p>
        </p:txBody>
      </p:sp>
      <p:pic>
        <p:nvPicPr>
          <p:cNvPr id="11" name="Billede 10">
            <a:extLst>
              <a:ext uri="{FF2B5EF4-FFF2-40B4-BE49-F238E27FC236}">
                <a16:creationId xmlns:a16="http://schemas.microsoft.com/office/drawing/2014/main" id="{5FDAB255-0DCB-AE49-BE75-5FC2113C73B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4117" y="323557"/>
            <a:ext cx="1429359" cy="61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8426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dsholder til tekst 1"/>
          <p:cNvSpPr txBox="1">
            <a:spLocks/>
          </p:cNvSpPr>
          <p:nvPr/>
        </p:nvSpPr>
        <p:spPr>
          <a:xfrm>
            <a:off x="728400" y="1968500"/>
            <a:ext cx="7886530" cy="363220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5D7970"/>
              </a:buClr>
              <a:buSzPct val="150000"/>
              <a:buFont typeface="Wingdings" panose="05000000000000000000" pitchFamily="2" charset="2"/>
              <a:buChar char="§"/>
            </a:pPr>
            <a:r>
              <a:rPr lang="en-US" sz="2400">
                <a:cs typeface="Segoe UI Semilight" panose="020B0402040204020203" pitchFamily="34" charset="0"/>
              </a:rPr>
              <a:t>Efficiency: Reduce energy consumption through insulation, right-sized HVAC, thermal energy storage 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5D7970"/>
              </a:buClr>
              <a:buSzPct val="150000"/>
              <a:buFont typeface="Wingdings" panose="05000000000000000000" pitchFamily="2" charset="2"/>
              <a:buChar char="§"/>
            </a:pPr>
            <a:r>
              <a:rPr lang="en-US" sz="2400">
                <a:cs typeface="Segoe UI Semilight" panose="020B0402040204020203" pitchFamily="34" charset="0"/>
              </a:rPr>
              <a:t>District heating: Two thirds of buildings already connected, centralized switch to renewables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5D7970"/>
              </a:buClr>
              <a:buSzPct val="150000"/>
              <a:buFont typeface="Wingdings" panose="05000000000000000000" pitchFamily="2" charset="2"/>
              <a:buChar char="§"/>
            </a:pPr>
            <a:r>
              <a:rPr lang="en-US" sz="2400">
                <a:cs typeface="Segoe UI Semilight" panose="020B0402040204020203" pitchFamily="34" charset="0"/>
              </a:rPr>
              <a:t>Heat pumps, supported by financing mechanisms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5D7970"/>
              </a:buClr>
              <a:buSzPct val="150000"/>
              <a:buFont typeface="Wingdings" panose="05000000000000000000" pitchFamily="2" charset="2"/>
              <a:buChar char="§"/>
            </a:pPr>
            <a:endParaRPr lang="en-US" sz="2400">
              <a:cs typeface="Segoe UI Semilight" panose="020B0402040204020203" pitchFamily="34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5D7970"/>
              </a:buClr>
              <a:buSzPct val="150000"/>
              <a:buFont typeface="Wingdings" panose="05000000000000000000" pitchFamily="2" charset="2"/>
              <a:buChar char="§"/>
            </a:pPr>
            <a:endParaRPr lang="en-US" sz="2400">
              <a:cs typeface="Segoe UI Semilight" panose="020B0402040204020203" pitchFamily="34" charset="0"/>
            </a:endParaRPr>
          </a:p>
        </p:txBody>
      </p:sp>
      <p:sp>
        <p:nvSpPr>
          <p:cNvPr id="17" name="Pladsholder til tekst 5"/>
          <p:cNvSpPr txBox="1">
            <a:spLocks/>
          </p:cNvSpPr>
          <p:nvPr/>
        </p:nvSpPr>
        <p:spPr>
          <a:xfrm>
            <a:off x="537398" y="505435"/>
            <a:ext cx="6694675" cy="48005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FF5252"/>
              </a:buClr>
              <a:buNone/>
            </a:pPr>
            <a:endParaRPr lang="en-US">
              <a:solidFill>
                <a:srgbClr val="000000"/>
              </a:solidFill>
              <a:latin typeface="+mj-lt"/>
              <a:cs typeface="Segoe UI Semilight" panose="020B0402040204020203" pitchFamily="34" charset="0"/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672341" y="571246"/>
            <a:ext cx="6509076" cy="16903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rgbClr val="5D7970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>
                <a:srgbClr val="FF5252"/>
              </a:buClr>
            </a:pPr>
            <a:endParaRPr lang="en-US" sz="4000">
              <a:cs typeface="Segoe UI Semilight" panose="020B0402040204020203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728400" y="728401"/>
            <a:ext cx="10981000" cy="864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>
                <a:solidFill>
                  <a:schemeClr val="tx1"/>
                </a:solidFill>
              </a:rPr>
              <a:t>THE </a:t>
            </a:r>
            <a:r>
              <a:rPr lang="da-DK" err="1">
                <a:solidFill>
                  <a:schemeClr val="tx1"/>
                </a:solidFill>
              </a:rPr>
              <a:t>building</a:t>
            </a:r>
            <a:r>
              <a:rPr lang="da-DK">
                <a:solidFill>
                  <a:schemeClr val="tx1"/>
                </a:solidFill>
              </a:rPr>
              <a:t> </a:t>
            </a:r>
            <a:r>
              <a:rPr lang="da-DK" err="1">
                <a:solidFill>
                  <a:schemeClr val="tx1"/>
                </a:solidFill>
              </a:rPr>
              <a:t>blocks</a:t>
            </a:r>
            <a:r>
              <a:rPr lang="da-DK">
                <a:solidFill>
                  <a:schemeClr val="tx1"/>
                </a:solidFill>
              </a:rPr>
              <a:t> OF </a:t>
            </a:r>
            <a:br>
              <a:rPr lang="da-DK">
                <a:solidFill>
                  <a:schemeClr val="tx1"/>
                </a:solidFill>
              </a:rPr>
            </a:br>
            <a:r>
              <a:rPr lang="da-DK">
                <a:solidFill>
                  <a:srgbClr val="5D7970"/>
                </a:solidFill>
              </a:rPr>
              <a:t>BUILDING DECARBONIZATION</a:t>
            </a:r>
            <a:br>
              <a:rPr lang="da-DK">
                <a:solidFill>
                  <a:srgbClr val="5D7970"/>
                </a:solidFill>
              </a:rPr>
            </a:br>
            <a:endParaRPr lang="en-GB">
              <a:solidFill>
                <a:srgbClr val="5D7970"/>
              </a:solidFill>
            </a:endParaRPr>
          </a:p>
        </p:txBody>
      </p:sp>
      <p:pic>
        <p:nvPicPr>
          <p:cNvPr id="7" name="Billede 5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6864412" y="1530414"/>
            <a:ext cx="6858000" cy="3797174"/>
          </a:xfrm>
          <a:prstGeom prst="rect">
            <a:avLst/>
          </a:prstGeom>
        </p:spPr>
      </p:pic>
      <p:pic>
        <p:nvPicPr>
          <p:cNvPr id="9" name="Picture 3" descr="F:\GR\Global Rådgivning - fælles\Kommunikation\Logoer\ENS\Logo filer\ENS_Logo_UK\Png\ENS_RGB_UK.png"/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9886" y="6165609"/>
            <a:ext cx="1473814" cy="637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5DF8E-F37B-4D79-A74F-05B368C5B823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38412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tx1"/>
                </a:solidFill>
              </a:rPr>
              <a:t>DECARBONIZATION OF DISTRICT HEATING</a:t>
            </a:r>
            <a:br>
              <a:rPr lang="en-US"/>
            </a:br>
            <a:br>
              <a:rPr lang="en-US">
                <a:solidFill>
                  <a:srgbClr val="5D7970"/>
                </a:solidFill>
              </a:rPr>
            </a:b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A5623-8BC0-894C-8341-F8320F82FFC8}" type="slidenum">
              <a:rPr lang="da-DK" smtClean="0"/>
              <a:t>18</a:t>
            </a:fld>
            <a:endParaRPr lang="da-DK"/>
          </a:p>
        </p:txBody>
      </p:sp>
      <p:graphicFrame>
        <p:nvGraphicFramePr>
          <p:cNvPr id="22" name="Diagram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39944261"/>
              </p:ext>
            </p:extLst>
          </p:nvPr>
        </p:nvGraphicFramePr>
        <p:xfrm>
          <a:off x="0" y="1323340"/>
          <a:ext cx="8085828" cy="52770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9" name="Diagram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78477950"/>
              </p:ext>
            </p:extLst>
          </p:nvPr>
        </p:nvGraphicFramePr>
        <p:xfrm>
          <a:off x="7642163" y="1871946"/>
          <a:ext cx="4416533" cy="42137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0" name="TextBox 29"/>
          <p:cNvSpPr txBox="1"/>
          <p:nvPr/>
        </p:nvSpPr>
        <p:spPr>
          <a:xfrm>
            <a:off x="9635771" y="1674542"/>
            <a:ext cx="8899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400">
                <a:solidFill>
                  <a:schemeClr val="tx1">
                    <a:lumMod val="65000"/>
                    <a:lumOff val="35000"/>
                  </a:schemeClr>
                </a:solidFill>
              </a:rPr>
              <a:t>2020</a:t>
            </a:r>
            <a:endParaRPr lang="en-GB" sz="24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31" name="Picture 3" descr="F:\GR\Global Rådgivning - fælles\Kommunikation\Logoer\ENS\Logo filer\ENS_Logo_UK\Png\ENS_RGB_UK.png"/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9886" y="6165609"/>
            <a:ext cx="1473814" cy="637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02333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A5623-8BC0-894C-8341-F8320F82FFC8}" type="slidenum">
              <a:rPr lang="da-DK" smtClean="0"/>
              <a:t>19</a:t>
            </a:fld>
            <a:endParaRPr lang="da-DK"/>
          </a:p>
        </p:txBody>
      </p:sp>
      <p:pic>
        <p:nvPicPr>
          <p:cNvPr id="11" name="Picture 3" descr="F:\GR\Global Rådgivning - fælles\Kommunikation\Logoer\ENS\Logo filer\ENS_Logo_UK\Png\ENS_RGB_UK.png"/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9886" y="6165609"/>
            <a:ext cx="1473814" cy="637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Billed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891068" cy="5419764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6968123" y="1707502"/>
            <a:ext cx="6088485" cy="6088485"/>
          </a:xfrm>
          <a:prstGeom prst="ellipse">
            <a:avLst/>
          </a:prstGeom>
          <a:solidFill>
            <a:schemeClr val="bg1">
              <a:alpha val="9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920804" y="3546813"/>
            <a:ext cx="5750665" cy="864000"/>
          </a:xfrm>
        </p:spPr>
        <p:txBody>
          <a:bodyPr/>
          <a:lstStyle/>
          <a:p>
            <a:pPr>
              <a:lnSpc>
                <a:spcPct val="114000"/>
              </a:lnSpc>
            </a:pPr>
            <a:r>
              <a:rPr lang="da-DK" sz="3600"/>
              <a:t>Energy </a:t>
            </a:r>
            <a:br>
              <a:rPr lang="da-DK" sz="3600"/>
            </a:br>
            <a:r>
              <a:rPr lang="da-DK" sz="3600"/>
              <a:t>performance </a:t>
            </a:r>
            <a:br>
              <a:rPr lang="da-DK" sz="3600"/>
            </a:br>
            <a:r>
              <a:rPr lang="da-DK" sz="3600" err="1"/>
              <a:t>certificates</a:t>
            </a:r>
            <a:r>
              <a:rPr lang="da-DK" sz="3600"/>
              <a:t> </a:t>
            </a:r>
            <a:br>
              <a:rPr lang="da-DK" sz="3600"/>
            </a:br>
            <a:r>
              <a:rPr lang="da-DK" sz="3600"/>
              <a:t>in </a:t>
            </a:r>
            <a:r>
              <a:rPr lang="da-DK" sz="3600" err="1"/>
              <a:t>denmark</a:t>
            </a:r>
            <a:endParaRPr lang="en-GB" sz="3600"/>
          </a:p>
        </p:txBody>
      </p:sp>
    </p:spTree>
    <p:extLst>
      <p:ext uri="{BB962C8B-B14F-4D97-AF65-F5344CB8AC3E}">
        <p14:creationId xmlns:p14="http://schemas.microsoft.com/office/powerpoint/2010/main" val="4004828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754" y="1311072"/>
            <a:ext cx="8999541" cy="4561953"/>
          </a:xfrm>
          <a:prstGeom prst="rect">
            <a:avLst/>
          </a:prstGeom>
        </p:spPr>
      </p:pic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7244"/>
            <a:r>
              <a:rPr lang="en-GB">
                <a:solidFill>
                  <a:srgbClr val="000000"/>
                </a:solidFill>
                <a:latin typeface="Arial"/>
              </a:rPr>
              <a:t>Page </a:t>
            </a:r>
            <a:fld id="{8E044AEF-F590-47CE-BE8F-5C241A59BA2A}" type="slidenum">
              <a:rPr lang="en-GB">
                <a:solidFill>
                  <a:srgbClr val="000000"/>
                </a:solidFill>
                <a:latin typeface="Arial"/>
              </a:rPr>
              <a:pPr defTabSz="917244"/>
              <a:t>2</a:t>
            </a:fld>
            <a:endParaRPr lang="en-GB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Ellipse 7"/>
          <p:cNvSpPr/>
          <p:nvPr/>
        </p:nvSpPr>
        <p:spPr>
          <a:xfrm>
            <a:off x="7712097" y="2918881"/>
            <a:ext cx="696458" cy="596964"/>
          </a:xfrm>
          <a:prstGeom prst="ellipse">
            <a:avLst/>
          </a:prstGeom>
          <a:solidFill>
            <a:schemeClr val="bg1">
              <a:alpha val="0"/>
            </a:schemeClr>
          </a:solidFill>
          <a:ln w="38100">
            <a:solidFill>
              <a:srgbClr val="E520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7244"/>
            <a:endParaRPr lang="en-GB" sz="1799">
              <a:solidFill>
                <a:prstClr val="white"/>
              </a:solidFill>
              <a:latin typeface="Arial"/>
            </a:endParaRPr>
          </a:p>
        </p:txBody>
      </p:sp>
      <p:cxnSp>
        <p:nvCxnSpPr>
          <p:cNvPr id="10" name="Lige forbindelse 9"/>
          <p:cNvCxnSpPr>
            <a:stCxn id="8" idx="0"/>
          </p:cNvCxnSpPr>
          <p:nvPr/>
        </p:nvCxnSpPr>
        <p:spPr>
          <a:xfrm>
            <a:off x="8060326" y="2918881"/>
            <a:ext cx="4034692" cy="21621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Lige forbindelse 11"/>
          <p:cNvCxnSpPr>
            <a:stCxn id="8" idx="2"/>
          </p:cNvCxnSpPr>
          <p:nvPr/>
        </p:nvCxnSpPr>
        <p:spPr>
          <a:xfrm>
            <a:off x="7712097" y="3217363"/>
            <a:ext cx="928936" cy="361381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"/>
          <p:cNvSpPr txBox="1">
            <a:spLocks/>
          </p:cNvSpPr>
          <p:nvPr/>
        </p:nvSpPr>
        <p:spPr>
          <a:xfrm>
            <a:off x="728400" y="728401"/>
            <a:ext cx="10981000" cy="864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err="1">
                <a:solidFill>
                  <a:schemeClr val="tx1"/>
                </a:solidFill>
              </a:rPr>
              <a:t>where</a:t>
            </a:r>
            <a:r>
              <a:rPr lang="da-DK">
                <a:solidFill>
                  <a:schemeClr val="tx1"/>
                </a:solidFill>
              </a:rPr>
              <a:t> is Denmark </a:t>
            </a:r>
            <a:r>
              <a:rPr lang="da-DK" err="1">
                <a:solidFill>
                  <a:schemeClr val="tx1"/>
                </a:solidFill>
              </a:rPr>
              <a:t>again</a:t>
            </a:r>
            <a:r>
              <a:rPr lang="da-DK">
                <a:solidFill>
                  <a:schemeClr val="tx1"/>
                </a:solidFill>
              </a:rPr>
              <a:t>?</a:t>
            </a:r>
            <a:br>
              <a:rPr lang="da-DK">
                <a:solidFill>
                  <a:schemeClr val="tx1"/>
                </a:solidFill>
              </a:rPr>
            </a:br>
            <a:endParaRPr lang="en-GB">
              <a:solidFill>
                <a:schemeClr val="tx1"/>
              </a:solidFill>
            </a:endParaRPr>
          </a:p>
        </p:txBody>
      </p:sp>
      <p:pic>
        <p:nvPicPr>
          <p:cNvPr id="4100" name="Picture 4" descr="Billedresultat for kort danmark med københav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41033" y="3115523"/>
            <a:ext cx="3453985" cy="3715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Flag of Denmark - Wikipedia"/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89651" y="1160401"/>
            <a:ext cx="2148092" cy="1625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3830005" y="5580637"/>
            <a:ext cx="1963966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a-DK" sz="3200" b="1"/>
              <a:t>5600 mi</a:t>
            </a:r>
            <a:endParaRPr lang="en-GB" sz="3200" b="1"/>
          </a:p>
        </p:txBody>
      </p:sp>
      <p:pic>
        <p:nvPicPr>
          <p:cNvPr id="21" name="Picture 3" descr="F:\GR\Global Rådgivning - fælles\Kommunikation\Logoer\ENS\Logo filer\ENS_Logo_UK\Png\ENS_RGB_UK.png"/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9886" y="6165609"/>
            <a:ext cx="1473814" cy="637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15321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tx1"/>
                </a:solidFill>
              </a:rPr>
              <a:t>Energy efficiency requirements </a:t>
            </a:r>
            <a:br>
              <a:rPr lang="en-US">
                <a:solidFill>
                  <a:schemeClr val="tx1"/>
                </a:solidFill>
              </a:rPr>
            </a:br>
            <a:r>
              <a:rPr lang="en-US">
                <a:solidFill>
                  <a:schemeClr val="tx1"/>
                </a:solidFill>
              </a:rPr>
              <a:t>in the Danish building code</a:t>
            </a:r>
            <a:br>
              <a:rPr lang="en-US"/>
            </a:br>
            <a:br>
              <a:rPr lang="en-US"/>
            </a:br>
            <a:br>
              <a:rPr lang="en-US">
                <a:solidFill>
                  <a:srgbClr val="5D7970"/>
                </a:solidFill>
              </a:rPr>
            </a:b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A5623-8BC0-894C-8341-F8320F82FFC8}" type="slidenum">
              <a:rPr lang="da-DK" smtClean="0"/>
              <a:t>20</a:t>
            </a:fld>
            <a:endParaRPr lang="da-DK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hq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85735" y="1892830"/>
            <a:ext cx="4793515" cy="349093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75999" y="1739702"/>
            <a:ext cx="5432915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/>
              <a:t>Buildings and the construction sector account for 40% of overall energy use in Denmark.</a:t>
            </a:r>
          </a:p>
          <a:p>
            <a:endParaRPr lang="en-GB" sz="2000"/>
          </a:p>
          <a:p>
            <a:r>
              <a:rPr lang="en-GB" sz="2000"/>
              <a:t>Danish building codes have progressively </a:t>
            </a:r>
            <a:br>
              <a:rPr lang="en-GB" sz="2000"/>
            </a:br>
            <a:r>
              <a:rPr lang="en-GB" sz="2000"/>
              <a:t>reduced limits for energy consumption for heating, ventilation, cooling and domestic hot water. </a:t>
            </a:r>
          </a:p>
          <a:p>
            <a:endParaRPr lang="en-GB" sz="2000"/>
          </a:p>
          <a:p>
            <a:r>
              <a:rPr lang="en-GB" sz="2000"/>
              <a:t>Building codes are principally updated every 5 years - the latest code is referred to as BR20. </a:t>
            </a:r>
          </a:p>
          <a:p>
            <a:endParaRPr lang="da-DK" sz="2000"/>
          </a:p>
          <a:p>
            <a:r>
              <a:rPr lang="en-GB" sz="2800"/>
              <a:t> </a:t>
            </a:r>
            <a:br>
              <a:rPr lang="en-GB" sz="2000"/>
            </a:br>
            <a:endParaRPr lang="en-GB" sz="2000"/>
          </a:p>
        </p:txBody>
      </p:sp>
      <p:sp>
        <p:nvSpPr>
          <p:cNvPr id="9" name="Rectangle 8"/>
          <p:cNvSpPr/>
          <p:nvPr/>
        </p:nvSpPr>
        <p:spPr>
          <a:xfrm>
            <a:off x="7480161" y="5454380"/>
            <a:ext cx="438774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defRPr sz="1600" b="0" i="0" u="none" strike="noStrike" kern="1200" spc="0" baseline="0">
                <a:solidFill>
                  <a:srgbClr val="000000">
                    <a:lumMod val="65000"/>
                    <a:lumOff val="35000"/>
                  </a:srgb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GB" sz="1200"/>
              <a:t>Building energy consumption limits for a 150 m2 single-family </a:t>
            </a:r>
            <a:br>
              <a:rPr lang="en-GB" sz="1200"/>
            </a:br>
            <a:r>
              <a:rPr lang="en-GB" sz="1200"/>
              <a:t>residential building, total consumption (kWh /m2/year) </a:t>
            </a:r>
            <a:br>
              <a:rPr lang="en-GB" sz="1200"/>
            </a:br>
            <a:r>
              <a:rPr lang="en-GB" sz="1200"/>
              <a:t>for heating, ventilation, cooling and domestic hot water</a:t>
            </a:r>
          </a:p>
          <a:p>
            <a:pPr algn="r">
              <a:defRPr sz="1600" b="0" i="0" u="none" strike="noStrike" kern="1200" spc="0" baseline="0">
                <a:solidFill>
                  <a:srgbClr val="000000">
                    <a:lumMod val="65000"/>
                    <a:lumOff val="35000"/>
                  </a:srgb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GB" sz="1200">
                <a:hlinkClick r:id="rId3"/>
              </a:rPr>
              <a:t>tool_ee_byg_web.pdf (ens.dk)</a:t>
            </a:r>
            <a:endParaRPr lang="en-GB" sz="1200"/>
          </a:p>
        </p:txBody>
      </p:sp>
      <p:pic>
        <p:nvPicPr>
          <p:cNvPr id="11" name="Picture 3" descr="F:\GR\Global Rådgivning - fælles\Kommunikation\Logoer\ENS\Logo filer\ENS_Logo_UK\Png\ENS_RGB_UK.png"/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9886" y="6165609"/>
            <a:ext cx="1473814" cy="637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64097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9498" y="593060"/>
            <a:ext cx="10981000" cy="723624"/>
          </a:xfrm>
        </p:spPr>
        <p:txBody>
          <a:bodyPr/>
          <a:lstStyle/>
          <a:p>
            <a:r>
              <a:rPr lang="en-US">
                <a:solidFill>
                  <a:schemeClr val="tx1"/>
                </a:solidFill>
              </a:rPr>
              <a:t>Current status of </a:t>
            </a:r>
            <a:r>
              <a:rPr lang="en-US" err="1">
                <a:solidFill>
                  <a:schemeClr val="tx1"/>
                </a:solidFill>
              </a:rPr>
              <a:t>epc’S</a:t>
            </a:r>
            <a:br>
              <a:rPr lang="en-US">
                <a:solidFill>
                  <a:srgbClr val="5D7970"/>
                </a:solidFill>
              </a:rPr>
            </a:b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A5623-8BC0-894C-8341-F8320F82FFC8}" type="slidenum">
              <a:rPr lang="da-DK" smtClean="0"/>
              <a:t>21</a:t>
            </a:fld>
            <a:endParaRPr lang="da-DK"/>
          </a:p>
        </p:txBody>
      </p:sp>
      <p:sp>
        <p:nvSpPr>
          <p:cNvPr id="8" name="TextBox 7"/>
          <p:cNvSpPr txBox="1"/>
          <p:nvPr/>
        </p:nvSpPr>
        <p:spPr>
          <a:xfrm>
            <a:off x="509498" y="1344328"/>
            <a:ext cx="6407723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/>
              <a:t>Energy performance certificates (EPCs) were introduced in 2016. As of May 2022, around half of the Danish building stock has an EPC. </a:t>
            </a:r>
          </a:p>
          <a:p>
            <a:endParaRPr lang="da-DK" sz="2000"/>
          </a:p>
          <a:p>
            <a:r>
              <a:rPr lang="en-GB" sz="2000"/>
              <a:t>Energy performance certification is mandatory and required for:</a:t>
            </a:r>
          </a:p>
          <a:p>
            <a:pPr marL="800100" lvl="1" indent="-342900">
              <a:buFontTx/>
              <a:buChar char="-"/>
            </a:pPr>
            <a:r>
              <a:rPr lang="en-GB" sz="2000"/>
              <a:t>All new buildings</a:t>
            </a:r>
          </a:p>
          <a:p>
            <a:pPr marL="800100" lvl="1" indent="-342900">
              <a:buFontTx/>
              <a:buChar char="-"/>
            </a:pPr>
            <a:r>
              <a:rPr lang="en-GB" sz="2000"/>
              <a:t>public buildings over 250 m2</a:t>
            </a:r>
          </a:p>
          <a:p>
            <a:pPr marL="800100" lvl="1" indent="-342900">
              <a:buFontTx/>
              <a:buChar char="-"/>
            </a:pPr>
            <a:r>
              <a:rPr lang="en-GB" sz="2000"/>
              <a:t>sale and rental of existing buildings</a:t>
            </a:r>
          </a:p>
          <a:p>
            <a:pPr lvl="1"/>
            <a:endParaRPr lang="da-DK" sz="2000"/>
          </a:p>
          <a:p>
            <a:r>
              <a:rPr lang="da-DK" sz="2000" err="1"/>
              <a:t>Usually</a:t>
            </a:r>
            <a:r>
              <a:rPr lang="da-DK" sz="2000"/>
              <a:t>, a </a:t>
            </a:r>
            <a:r>
              <a:rPr lang="da-DK" sz="2000" err="1"/>
              <a:t>physical</a:t>
            </a:r>
            <a:r>
              <a:rPr lang="da-DK" sz="2000"/>
              <a:t> </a:t>
            </a:r>
            <a:r>
              <a:rPr lang="da-DK" sz="2000" err="1"/>
              <a:t>inspection</a:t>
            </a:r>
            <a:r>
              <a:rPr lang="da-DK" sz="2000"/>
              <a:t> by an EPC-</a:t>
            </a:r>
            <a:r>
              <a:rPr lang="da-DK" sz="2000" err="1"/>
              <a:t>certified</a:t>
            </a:r>
            <a:r>
              <a:rPr lang="da-DK" sz="2000"/>
              <a:t> </a:t>
            </a:r>
            <a:r>
              <a:rPr lang="da-DK" sz="2000" err="1"/>
              <a:t>consultant</a:t>
            </a:r>
            <a:r>
              <a:rPr lang="da-DK" sz="2000"/>
              <a:t> is </a:t>
            </a:r>
            <a:r>
              <a:rPr lang="da-DK" sz="2000" err="1"/>
              <a:t>involved</a:t>
            </a:r>
            <a:r>
              <a:rPr lang="da-DK" sz="2000"/>
              <a:t>. The EPC is </a:t>
            </a:r>
            <a:r>
              <a:rPr lang="da-DK" sz="2000" err="1"/>
              <a:t>generated</a:t>
            </a:r>
            <a:r>
              <a:rPr lang="da-DK" sz="2000"/>
              <a:t> </a:t>
            </a:r>
            <a:r>
              <a:rPr lang="da-DK" sz="2000" err="1"/>
              <a:t>according</a:t>
            </a:r>
            <a:r>
              <a:rPr lang="da-DK" sz="2000"/>
              <a:t> to </a:t>
            </a:r>
            <a:r>
              <a:rPr lang="da-DK" sz="2000" err="1"/>
              <a:t>established</a:t>
            </a:r>
            <a:r>
              <a:rPr lang="da-DK" sz="2000"/>
              <a:t> guidelines </a:t>
            </a:r>
            <a:r>
              <a:rPr lang="da-DK" sz="2000" err="1"/>
              <a:t>using</a:t>
            </a:r>
            <a:r>
              <a:rPr lang="da-DK" sz="2000"/>
              <a:t> an online </a:t>
            </a:r>
            <a:r>
              <a:rPr lang="da-DK" sz="2000" err="1"/>
              <a:t>calculation</a:t>
            </a:r>
            <a:r>
              <a:rPr lang="da-DK" sz="2000"/>
              <a:t> </a:t>
            </a:r>
            <a:r>
              <a:rPr lang="da-DK" sz="2000" err="1"/>
              <a:t>tool</a:t>
            </a:r>
            <a:r>
              <a:rPr lang="da-DK" sz="2000"/>
              <a:t>, and is valid for 10 </a:t>
            </a:r>
            <a:r>
              <a:rPr lang="da-DK" sz="2000" err="1"/>
              <a:t>years</a:t>
            </a:r>
            <a:r>
              <a:rPr lang="da-DK" sz="2000"/>
              <a:t>.</a:t>
            </a:r>
            <a:endParaRPr lang="en-GB" sz="2000"/>
          </a:p>
          <a:p>
            <a:endParaRPr lang="en-GB" sz="2000"/>
          </a:p>
        </p:txBody>
      </p:sp>
      <p:pic>
        <p:nvPicPr>
          <p:cNvPr id="11" name="Picture 3" descr="F:\GR\Global Rådgivning - fælles\Kommunikation\Logoer\ENS\Logo filer\ENS_Logo_UK\Png\ENS_RGB_UK.png"/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9886" y="6165609"/>
            <a:ext cx="1473814" cy="637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b="15055"/>
          <a:stretch/>
        </p:blipFill>
        <p:spPr>
          <a:xfrm>
            <a:off x="7233652" y="736903"/>
            <a:ext cx="4562776" cy="542870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585563" y="6431191"/>
            <a:ext cx="570701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/>
              <a:t>Source: </a:t>
            </a:r>
            <a:r>
              <a:rPr lang="en-GB" sz="800" i="1" err="1"/>
              <a:t>Adfærdsindsigter</a:t>
            </a:r>
            <a:r>
              <a:rPr lang="en-GB" sz="800" i="1"/>
              <a:t> </a:t>
            </a:r>
            <a:r>
              <a:rPr lang="en-GB" sz="800" i="1" err="1"/>
              <a:t>inden</a:t>
            </a:r>
            <a:r>
              <a:rPr lang="en-GB" sz="800" i="1"/>
              <a:t> for </a:t>
            </a:r>
            <a:r>
              <a:rPr lang="en-GB" sz="800" i="1" err="1"/>
              <a:t>energimærkningsordningen</a:t>
            </a:r>
            <a:r>
              <a:rPr lang="en-GB" sz="800" i="1"/>
              <a:t> [</a:t>
            </a:r>
            <a:r>
              <a:rPr lang="en-GB" sz="800" i="1" err="1"/>
              <a:t>Behavioral</a:t>
            </a:r>
            <a:r>
              <a:rPr lang="en-GB" sz="800" i="1"/>
              <a:t> insights in the energy label regulation] </a:t>
            </a:r>
            <a:r>
              <a:rPr lang="da-DK" sz="800" i="1"/>
              <a:t>(2021)</a:t>
            </a:r>
            <a:endParaRPr lang="en-GB" sz="800" i="1"/>
          </a:p>
        </p:txBody>
      </p:sp>
    </p:spTree>
    <p:extLst>
      <p:ext uri="{BB962C8B-B14F-4D97-AF65-F5344CB8AC3E}">
        <p14:creationId xmlns:p14="http://schemas.microsoft.com/office/powerpoint/2010/main" val="11844522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9498" y="593060"/>
            <a:ext cx="10981000" cy="723624"/>
          </a:xfrm>
        </p:spPr>
        <p:txBody>
          <a:bodyPr/>
          <a:lstStyle/>
          <a:p>
            <a:r>
              <a:rPr lang="en-US">
                <a:solidFill>
                  <a:schemeClr val="tx1"/>
                </a:solidFill>
              </a:rPr>
              <a:t>Current status of </a:t>
            </a:r>
            <a:r>
              <a:rPr lang="en-US" err="1">
                <a:solidFill>
                  <a:schemeClr val="tx1"/>
                </a:solidFill>
              </a:rPr>
              <a:t>epc’S</a:t>
            </a:r>
            <a:br>
              <a:rPr lang="en-US">
                <a:solidFill>
                  <a:srgbClr val="5D7970"/>
                </a:solidFill>
              </a:rPr>
            </a:b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A5623-8BC0-894C-8341-F8320F82FFC8}" type="slidenum">
              <a:rPr lang="da-DK" smtClean="0"/>
              <a:t>22</a:t>
            </a:fld>
            <a:endParaRPr lang="da-DK"/>
          </a:p>
        </p:txBody>
      </p:sp>
      <p:sp>
        <p:nvSpPr>
          <p:cNvPr id="8" name="TextBox 7"/>
          <p:cNvSpPr txBox="1"/>
          <p:nvPr/>
        </p:nvSpPr>
        <p:spPr>
          <a:xfrm>
            <a:off x="509498" y="1344328"/>
            <a:ext cx="6407723" cy="35578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GB" sz="2000"/>
              <a:t>The EPC consists of,</a:t>
            </a:r>
          </a:p>
          <a:p>
            <a:pPr marL="457200" indent="-457200">
              <a:lnSpc>
                <a:spcPct val="114000"/>
              </a:lnSpc>
              <a:buAutoNum type="arabicPeriod"/>
            </a:pPr>
            <a:r>
              <a:rPr lang="en-GB" sz="2000"/>
              <a:t>An energy label A (most efficient) to G (least efficient), with A subdivided into A2020, A2015 and A2010, corresponding to updated benchmarks in the building energy standards code</a:t>
            </a:r>
          </a:p>
          <a:p>
            <a:pPr marL="457200" indent="-457200">
              <a:lnSpc>
                <a:spcPct val="114000"/>
              </a:lnSpc>
              <a:buAutoNum type="arabicPeriod"/>
            </a:pPr>
            <a:r>
              <a:rPr lang="en-GB" sz="2000"/>
              <a:t>Cost-effective recommendations for improvement of the energy performance of a building.</a:t>
            </a:r>
          </a:p>
          <a:p>
            <a:endParaRPr lang="en-GB" sz="2000"/>
          </a:p>
        </p:txBody>
      </p:sp>
      <p:pic>
        <p:nvPicPr>
          <p:cNvPr id="11" name="Picture 3" descr="F:\GR\Global Rådgivning - fælles\Kommunikation\Logoer\ENS\Logo filer\ENS_Logo_UK\Png\ENS_RGB_UK.png"/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9886" y="6165609"/>
            <a:ext cx="1473814" cy="637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b="15055"/>
          <a:stretch/>
        </p:blipFill>
        <p:spPr>
          <a:xfrm>
            <a:off x="7233652" y="736903"/>
            <a:ext cx="4562776" cy="542870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585563" y="6431191"/>
            <a:ext cx="570701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/>
              <a:t>Source: </a:t>
            </a:r>
            <a:r>
              <a:rPr lang="en-GB" sz="800" i="1" err="1"/>
              <a:t>Adfærdsindsigter</a:t>
            </a:r>
            <a:r>
              <a:rPr lang="en-GB" sz="800" i="1"/>
              <a:t> </a:t>
            </a:r>
            <a:r>
              <a:rPr lang="en-GB" sz="800" i="1" err="1"/>
              <a:t>inden</a:t>
            </a:r>
            <a:r>
              <a:rPr lang="en-GB" sz="800" i="1"/>
              <a:t> for </a:t>
            </a:r>
            <a:r>
              <a:rPr lang="en-GB" sz="800" i="1" err="1"/>
              <a:t>energimærkningsordningen</a:t>
            </a:r>
            <a:r>
              <a:rPr lang="en-GB" sz="800" i="1"/>
              <a:t> [</a:t>
            </a:r>
            <a:r>
              <a:rPr lang="en-GB" sz="800" i="1" err="1"/>
              <a:t>Behavioral</a:t>
            </a:r>
            <a:r>
              <a:rPr lang="en-GB" sz="800" i="1"/>
              <a:t> insights in the energy label regulation] </a:t>
            </a:r>
            <a:r>
              <a:rPr lang="da-DK" sz="800" i="1"/>
              <a:t>(2021)</a:t>
            </a:r>
            <a:endParaRPr lang="en-GB" sz="800" i="1"/>
          </a:p>
        </p:txBody>
      </p:sp>
    </p:spTree>
    <p:extLst>
      <p:ext uri="{BB962C8B-B14F-4D97-AF65-F5344CB8AC3E}">
        <p14:creationId xmlns:p14="http://schemas.microsoft.com/office/powerpoint/2010/main" val="28124918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A5623-8BC0-894C-8341-F8320F82FFC8}" type="slidenum">
              <a:rPr lang="da-DK" smtClean="0"/>
              <a:t>23</a:t>
            </a:fld>
            <a:endParaRPr lang="da-DK"/>
          </a:p>
        </p:txBody>
      </p:sp>
      <p:sp>
        <p:nvSpPr>
          <p:cNvPr id="8" name="TextBox 7"/>
          <p:cNvSpPr txBox="1"/>
          <p:nvPr/>
        </p:nvSpPr>
        <p:spPr>
          <a:xfrm>
            <a:off x="434683" y="578534"/>
            <a:ext cx="5026779" cy="31112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da-DK" sz="1600"/>
              <a:t>Energy Performance Certificates </a:t>
            </a:r>
            <a:r>
              <a:rPr lang="da-DK" sz="1600" err="1"/>
              <a:t>are</a:t>
            </a:r>
            <a:r>
              <a:rPr lang="da-DK" sz="1600"/>
              <a:t> </a:t>
            </a:r>
            <a:r>
              <a:rPr lang="da-DK" sz="1600" err="1"/>
              <a:t>publicly</a:t>
            </a:r>
            <a:r>
              <a:rPr lang="da-DK" sz="1600"/>
              <a:t> </a:t>
            </a:r>
            <a:r>
              <a:rPr lang="da-DK" sz="1600" err="1"/>
              <a:t>available</a:t>
            </a:r>
            <a:r>
              <a:rPr lang="da-DK" sz="1600"/>
              <a:t> at: </a:t>
            </a:r>
            <a:r>
              <a:rPr lang="en-GB" sz="1600">
                <a:hlinkClick r:id="rId2"/>
              </a:rPr>
              <a:t>Find </a:t>
            </a:r>
            <a:r>
              <a:rPr lang="en-GB" sz="1600" err="1">
                <a:hlinkClick r:id="rId2"/>
              </a:rPr>
              <a:t>boligens</a:t>
            </a:r>
            <a:r>
              <a:rPr lang="en-GB" sz="1600">
                <a:hlinkClick r:id="rId2"/>
              </a:rPr>
              <a:t> </a:t>
            </a:r>
            <a:r>
              <a:rPr lang="en-GB" sz="1600" err="1">
                <a:hlinkClick r:id="rId2"/>
              </a:rPr>
              <a:t>energimærke</a:t>
            </a:r>
            <a:r>
              <a:rPr lang="en-GB" sz="1600">
                <a:hlinkClick r:id="rId2"/>
              </a:rPr>
              <a:t> | </a:t>
            </a:r>
            <a:r>
              <a:rPr lang="en-GB" sz="1600" err="1">
                <a:hlinkClick r:id="rId2"/>
              </a:rPr>
              <a:t>Energistyrelsen</a:t>
            </a:r>
            <a:r>
              <a:rPr lang="en-GB" sz="1600">
                <a:hlinkClick r:id="rId2"/>
              </a:rPr>
              <a:t> (sparenergi.dk)</a:t>
            </a:r>
            <a:endParaRPr lang="en-GB" sz="1600"/>
          </a:p>
          <a:p>
            <a:pPr>
              <a:lnSpc>
                <a:spcPct val="114000"/>
              </a:lnSpc>
            </a:pPr>
            <a:endParaRPr lang="da-DK" sz="1600"/>
          </a:p>
          <a:p>
            <a:pPr>
              <a:lnSpc>
                <a:spcPct val="114000"/>
              </a:lnSpc>
            </a:pPr>
            <a:r>
              <a:rPr lang="da-DK" sz="1600"/>
              <a:t>The EPC </a:t>
            </a:r>
            <a:r>
              <a:rPr lang="da-DK" sz="1600" err="1"/>
              <a:t>will</a:t>
            </a:r>
            <a:r>
              <a:rPr lang="da-DK" sz="1600"/>
              <a:t> </a:t>
            </a:r>
            <a:r>
              <a:rPr lang="da-DK" sz="1600" err="1"/>
              <a:t>recommend</a:t>
            </a:r>
            <a:r>
              <a:rPr lang="da-DK" sz="1600"/>
              <a:t> a </a:t>
            </a:r>
            <a:r>
              <a:rPr lang="da-DK" sz="1600" err="1"/>
              <a:t>number</a:t>
            </a:r>
            <a:r>
              <a:rPr lang="da-DK" sz="1600"/>
              <a:t> of </a:t>
            </a:r>
            <a:r>
              <a:rPr lang="da-DK" sz="1600" err="1"/>
              <a:t>efficiency</a:t>
            </a:r>
            <a:r>
              <a:rPr lang="da-DK" sz="1600"/>
              <a:t> </a:t>
            </a:r>
            <a:r>
              <a:rPr lang="da-DK" sz="1600" err="1"/>
              <a:t>upgrades</a:t>
            </a:r>
            <a:r>
              <a:rPr lang="da-DK" sz="1600"/>
              <a:t> </a:t>
            </a:r>
            <a:r>
              <a:rPr lang="da-DK" sz="1600" err="1"/>
              <a:t>that</a:t>
            </a:r>
            <a:r>
              <a:rPr lang="da-DK" sz="1600"/>
              <a:t> </a:t>
            </a:r>
            <a:r>
              <a:rPr lang="da-DK" sz="1600" err="1"/>
              <a:t>are</a:t>
            </a:r>
            <a:r>
              <a:rPr lang="da-DK" sz="1600"/>
              <a:t> </a:t>
            </a:r>
            <a:r>
              <a:rPr lang="da-DK" sz="1600" err="1"/>
              <a:t>estimated</a:t>
            </a:r>
            <a:r>
              <a:rPr lang="da-DK" sz="1600"/>
              <a:t> to </a:t>
            </a:r>
            <a:r>
              <a:rPr lang="da-DK" sz="1600" err="1"/>
              <a:t>be</a:t>
            </a:r>
            <a:r>
              <a:rPr lang="da-DK" sz="1600"/>
              <a:t> </a:t>
            </a:r>
            <a:r>
              <a:rPr lang="da-DK" sz="1600" err="1"/>
              <a:t>cost-effective</a:t>
            </a:r>
            <a:r>
              <a:rPr lang="da-DK" sz="1600"/>
              <a:t> (simple payback), the potential </a:t>
            </a:r>
            <a:r>
              <a:rPr lang="da-DK" sz="1600" err="1"/>
              <a:t>energy</a:t>
            </a:r>
            <a:r>
              <a:rPr lang="da-DK" sz="1600"/>
              <a:t> (</a:t>
            </a:r>
            <a:r>
              <a:rPr lang="da-DK" sz="1600" err="1"/>
              <a:t>cost</a:t>
            </a:r>
            <a:r>
              <a:rPr lang="da-DK" sz="1600"/>
              <a:t>) </a:t>
            </a:r>
            <a:r>
              <a:rPr lang="da-DK" sz="1600" err="1"/>
              <a:t>savings</a:t>
            </a:r>
            <a:r>
              <a:rPr lang="da-DK" sz="1600"/>
              <a:t> for </a:t>
            </a:r>
            <a:r>
              <a:rPr lang="da-DK" sz="1600" err="1"/>
              <a:t>each</a:t>
            </a:r>
            <a:r>
              <a:rPr lang="da-DK" sz="1600"/>
              <a:t> measure, and the new </a:t>
            </a:r>
            <a:r>
              <a:rPr lang="da-DK" sz="1600" err="1"/>
              <a:t>energy</a:t>
            </a:r>
            <a:r>
              <a:rPr lang="da-DK" sz="1600"/>
              <a:t> label </a:t>
            </a:r>
            <a:r>
              <a:rPr lang="da-DK" sz="1600" err="1"/>
              <a:t>after</a:t>
            </a:r>
            <a:r>
              <a:rPr lang="da-DK" sz="1600"/>
              <a:t> </a:t>
            </a:r>
            <a:r>
              <a:rPr lang="da-DK" sz="1600" err="1"/>
              <a:t>completing</a:t>
            </a:r>
            <a:r>
              <a:rPr lang="da-DK" sz="1600"/>
              <a:t> all </a:t>
            </a:r>
            <a:r>
              <a:rPr lang="da-DK" sz="1600" err="1"/>
              <a:t>upgrades</a:t>
            </a:r>
            <a:r>
              <a:rPr lang="da-DK" sz="1600"/>
              <a:t>.  </a:t>
            </a:r>
            <a:endParaRPr lang="en-GB" sz="1600"/>
          </a:p>
          <a:p>
            <a:endParaRPr lang="en-GB" sz="1600"/>
          </a:p>
          <a:p>
            <a:r>
              <a:rPr lang="da-DK" sz="1600"/>
              <a:t> </a:t>
            </a:r>
            <a:endParaRPr lang="en-GB" sz="1600"/>
          </a:p>
        </p:txBody>
      </p:sp>
      <p:pic>
        <p:nvPicPr>
          <p:cNvPr id="11" name="Picture 3" descr="F:\GR\Global Rådgivning - fælles\Kommunikation\Logoer\ENS\Logo filer\ENS_Logo_UK\Png\ENS_RGB_UK.png"/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9886" y="6165609"/>
            <a:ext cx="1473814" cy="637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585563" y="6431191"/>
            <a:ext cx="570701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/>
              <a:t>Source: </a:t>
            </a:r>
            <a:r>
              <a:rPr lang="en-GB" sz="800" i="1" err="1"/>
              <a:t>Adfærdsindsigter</a:t>
            </a:r>
            <a:r>
              <a:rPr lang="en-GB" sz="800" i="1"/>
              <a:t> </a:t>
            </a:r>
            <a:r>
              <a:rPr lang="en-GB" sz="800" i="1" err="1"/>
              <a:t>inden</a:t>
            </a:r>
            <a:r>
              <a:rPr lang="en-GB" sz="800" i="1"/>
              <a:t> for </a:t>
            </a:r>
            <a:r>
              <a:rPr lang="en-GB" sz="800" i="1" err="1"/>
              <a:t>energimærkningsordningen</a:t>
            </a:r>
            <a:r>
              <a:rPr lang="en-GB" sz="800" i="1"/>
              <a:t> [</a:t>
            </a:r>
            <a:r>
              <a:rPr lang="en-GB" sz="800" i="1" err="1"/>
              <a:t>Behavioral</a:t>
            </a:r>
            <a:r>
              <a:rPr lang="en-GB" sz="800" i="1"/>
              <a:t> insights in the energy label regulation] </a:t>
            </a:r>
            <a:r>
              <a:rPr lang="da-DK" sz="800" i="1"/>
              <a:t>(2021)</a:t>
            </a:r>
            <a:endParaRPr lang="en-GB" sz="800" i="1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1441" y="232757"/>
            <a:ext cx="5706099" cy="572001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580907" y="851921"/>
            <a:ext cx="1271848" cy="276999"/>
          </a:xfrm>
          <a:prstGeom prst="rect">
            <a:avLst/>
          </a:prstGeom>
          <a:solidFill>
            <a:srgbClr val="F3F3F3">
              <a:alpha val="70000"/>
            </a:srgbClr>
          </a:solidFill>
        </p:spPr>
        <p:txBody>
          <a:bodyPr wrap="square" rtlCol="0">
            <a:spAutoFit/>
          </a:bodyPr>
          <a:lstStyle/>
          <a:p>
            <a:r>
              <a:rPr lang="da-DK" sz="1200" b="1" err="1">
                <a:solidFill>
                  <a:srgbClr val="E52020"/>
                </a:solidFill>
              </a:rPr>
              <a:t>Current</a:t>
            </a:r>
            <a:r>
              <a:rPr lang="da-DK" sz="1200" b="1">
                <a:solidFill>
                  <a:srgbClr val="E52020"/>
                </a:solidFill>
              </a:rPr>
              <a:t> label</a:t>
            </a:r>
            <a:endParaRPr lang="en-GB" sz="1200" b="1">
              <a:solidFill>
                <a:srgbClr val="E5202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287191" y="1748084"/>
            <a:ext cx="390421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200" b="1" err="1">
                <a:solidFill>
                  <a:srgbClr val="E52020"/>
                </a:solidFill>
              </a:rPr>
              <a:t>Possible</a:t>
            </a:r>
            <a:r>
              <a:rPr lang="da-DK" sz="1200" b="1">
                <a:solidFill>
                  <a:srgbClr val="E52020"/>
                </a:solidFill>
              </a:rPr>
              <a:t> </a:t>
            </a:r>
            <a:r>
              <a:rPr lang="da-DK" sz="1200" b="1" err="1">
                <a:solidFill>
                  <a:srgbClr val="E52020"/>
                </a:solidFill>
              </a:rPr>
              <a:t>improvement</a:t>
            </a:r>
            <a:r>
              <a:rPr lang="da-DK" sz="1200" b="1">
                <a:solidFill>
                  <a:srgbClr val="E52020"/>
                </a:solidFill>
              </a:rPr>
              <a:t> </a:t>
            </a:r>
            <a:br>
              <a:rPr lang="da-DK" sz="1400" b="1">
                <a:solidFill>
                  <a:srgbClr val="E52020"/>
                </a:solidFill>
              </a:rPr>
            </a:br>
            <a:r>
              <a:rPr lang="da-DK" sz="1000" b="1">
                <a:solidFill>
                  <a:srgbClr val="E52020"/>
                </a:solidFill>
              </a:rPr>
              <a:t>(</a:t>
            </a:r>
            <a:r>
              <a:rPr lang="da-DK" sz="1000" b="1" err="1">
                <a:solidFill>
                  <a:srgbClr val="E52020"/>
                </a:solidFill>
              </a:rPr>
              <a:t>after</a:t>
            </a:r>
            <a:r>
              <a:rPr lang="da-DK" sz="1000" b="1">
                <a:solidFill>
                  <a:srgbClr val="E52020"/>
                </a:solidFill>
              </a:rPr>
              <a:t> </a:t>
            </a:r>
            <a:r>
              <a:rPr lang="da-DK" sz="1000" b="1" err="1">
                <a:solidFill>
                  <a:srgbClr val="E52020"/>
                </a:solidFill>
              </a:rPr>
              <a:t>completing</a:t>
            </a:r>
            <a:r>
              <a:rPr lang="da-DK" sz="1000" b="1">
                <a:solidFill>
                  <a:srgbClr val="E52020"/>
                </a:solidFill>
              </a:rPr>
              <a:t> </a:t>
            </a:r>
            <a:r>
              <a:rPr lang="da-DK" sz="1000" b="1" err="1">
                <a:solidFill>
                  <a:srgbClr val="E52020"/>
                </a:solidFill>
              </a:rPr>
              <a:t>recommended</a:t>
            </a:r>
            <a:r>
              <a:rPr lang="da-DK" sz="1000" b="1">
                <a:solidFill>
                  <a:srgbClr val="E52020"/>
                </a:solidFill>
              </a:rPr>
              <a:t> renovations)</a:t>
            </a:r>
            <a:endParaRPr lang="en-GB" sz="1000" b="1">
              <a:solidFill>
                <a:srgbClr val="E5202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216832" y="2772159"/>
            <a:ext cx="1264696" cy="461665"/>
          </a:xfrm>
          <a:prstGeom prst="rect">
            <a:avLst/>
          </a:prstGeom>
          <a:solidFill>
            <a:srgbClr val="FFFFFF">
              <a:alpha val="70000"/>
            </a:srgbClr>
          </a:solidFill>
        </p:spPr>
        <p:txBody>
          <a:bodyPr wrap="square" lIns="36000" rIns="36000" rtlCol="0">
            <a:spAutoFit/>
          </a:bodyPr>
          <a:lstStyle/>
          <a:p>
            <a:r>
              <a:rPr lang="da-DK" sz="1200" b="1" err="1">
                <a:solidFill>
                  <a:srgbClr val="E52020"/>
                </a:solidFill>
              </a:rPr>
              <a:t>Current</a:t>
            </a:r>
            <a:r>
              <a:rPr lang="da-DK" sz="1200" b="1">
                <a:solidFill>
                  <a:srgbClr val="E52020"/>
                </a:solidFill>
              </a:rPr>
              <a:t> </a:t>
            </a:r>
            <a:r>
              <a:rPr lang="da-DK" sz="1200" b="1" err="1">
                <a:solidFill>
                  <a:srgbClr val="E52020"/>
                </a:solidFill>
              </a:rPr>
              <a:t>energy</a:t>
            </a:r>
            <a:r>
              <a:rPr lang="da-DK" sz="1200" b="1">
                <a:solidFill>
                  <a:srgbClr val="E52020"/>
                </a:solidFill>
              </a:rPr>
              <a:t> </a:t>
            </a:r>
            <a:r>
              <a:rPr lang="da-DK" sz="1200" b="1" err="1">
                <a:solidFill>
                  <a:srgbClr val="E52020"/>
                </a:solidFill>
              </a:rPr>
              <a:t>costs</a:t>
            </a:r>
            <a:r>
              <a:rPr lang="da-DK" sz="1200" b="1">
                <a:solidFill>
                  <a:srgbClr val="E52020"/>
                </a:solidFill>
              </a:rPr>
              <a:t>/</a:t>
            </a:r>
            <a:r>
              <a:rPr lang="da-DK" sz="1200" b="1" err="1">
                <a:solidFill>
                  <a:srgbClr val="E52020"/>
                </a:solidFill>
              </a:rPr>
              <a:t>year</a:t>
            </a:r>
            <a:endParaRPr lang="en-GB" sz="1200" b="1">
              <a:solidFill>
                <a:srgbClr val="E5202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031572" y="2772158"/>
            <a:ext cx="1185260" cy="461665"/>
          </a:xfrm>
          <a:prstGeom prst="rect">
            <a:avLst/>
          </a:prstGeom>
          <a:solidFill>
            <a:srgbClr val="FFFFFF">
              <a:alpha val="70000"/>
            </a:srgbClr>
          </a:solidFill>
        </p:spPr>
        <p:txBody>
          <a:bodyPr wrap="square" rtlCol="0">
            <a:spAutoFit/>
          </a:bodyPr>
          <a:lstStyle/>
          <a:p>
            <a:r>
              <a:rPr lang="da-DK" sz="1200" b="1" err="1">
                <a:solidFill>
                  <a:srgbClr val="E52020"/>
                </a:solidFill>
              </a:rPr>
              <a:t>Possible</a:t>
            </a:r>
            <a:r>
              <a:rPr lang="da-DK" sz="1200" b="1">
                <a:solidFill>
                  <a:srgbClr val="E52020"/>
                </a:solidFill>
              </a:rPr>
              <a:t> </a:t>
            </a:r>
            <a:r>
              <a:rPr lang="da-DK" sz="1200" b="1" err="1">
                <a:solidFill>
                  <a:srgbClr val="E52020"/>
                </a:solidFill>
              </a:rPr>
              <a:t>cost</a:t>
            </a:r>
            <a:br>
              <a:rPr lang="da-DK" sz="1200" b="1">
                <a:solidFill>
                  <a:srgbClr val="E52020"/>
                </a:solidFill>
              </a:rPr>
            </a:br>
            <a:r>
              <a:rPr lang="da-DK" sz="1200" b="1" err="1">
                <a:solidFill>
                  <a:srgbClr val="E52020"/>
                </a:solidFill>
              </a:rPr>
              <a:t>savings</a:t>
            </a:r>
            <a:endParaRPr lang="en-GB" sz="1200" b="1">
              <a:solidFill>
                <a:srgbClr val="E5202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561411" y="2772159"/>
            <a:ext cx="1152007" cy="461665"/>
          </a:xfrm>
          <a:prstGeom prst="rect">
            <a:avLst/>
          </a:prstGeom>
          <a:solidFill>
            <a:srgbClr val="FFFFFF">
              <a:alpha val="70000"/>
            </a:srgbClr>
          </a:solidFill>
        </p:spPr>
        <p:txBody>
          <a:bodyPr wrap="square" rtlCol="0">
            <a:spAutoFit/>
          </a:bodyPr>
          <a:lstStyle/>
          <a:p>
            <a:r>
              <a:rPr lang="da-DK" sz="1200" b="1" err="1">
                <a:solidFill>
                  <a:srgbClr val="E52020"/>
                </a:solidFill>
              </a:rPr>
              <a:t>Onsite</a:t>
            </a:r>
            <a:r>
              <a:rPr lang="da-DK" sz="1200" b="1">
                <a:solidFill>
                  <a:srgbClr val="E52020"/>
                </a:solidFill>
              </a:rPr>
              <a:t> </a:t>
            </a:r>
          </a:p>
          <a:p>
            <a:r>
              <a:rPr lang="da-DK" sz="1200" b="1" err="1">
                <a:solidFill>
                  <a:srgbClr val="E52020"/>
                </a:solidFill>
              </a:rPr>
              <a:t>production</a:t>
            </a:r>
            <a:endParaRPr lang="en-GB" sz="1200" b="1">
              <a:solidFill>
                <a:srgbClr val="E5202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713419" y="2772157"/>
            <a:ext cx="1082100" cy="461665"/>
          </a:xfrm>
          <a:prstGeom prst="rect">
            <a:avLst/>
          </a:prstGeom>
          <a:solidFill>
            <a:srgbClr val="FFFFFF">
              <a:alpha val="70000"/>
            </a:srgbClr>
          </a:solidFill>
        </p:spPr>
        <p:txBody>
          <a:bodyPr wrap="square" rtlCol="0">
            <a:spAutoFit/>
          </a:bodyPr>
          <a:lstStyle/>
          <a:p>
            <a:r>
              <a:rPr lang="da-DK" sz="1200" b="1" err="1">
                <a:solidFill>
                  <a:srgbClr val="E52020"/>
                </a:solidFill>
              </a:rPr>
              <a:t>Estimated</a:t>
            </a:r>
            <a:br>
              <a:rPr lang="da-DK" sz="1200" b="1">
                <a:solidFill>
                  <a:srgbClr val="E52020"/>
                </a:solidFill>
              </a:rPr>
            </a:br>
            <a:r>
              <a:rPr lang="da-DK" sz="1200" b="1" err="1">
                <a:solidFill>
                  <a:srgbClr val="E52020"/>
                </a:solidFill>
              </a:rPr>
              <a:t>investment</a:t>
            </a:r>
            <a:endParaRPr lang="en-GB" sz="1200" b="1">
              <a:solidFill>
                <a:srgbClr val="E5202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031572" y="3625238"/>
            <a:ext cx="1999215" cy="276999"/>
          </a:xfrm>
          <a:prstGeom prst="rect">
            <a:avLst/>
          </a:prstGeom>
          <a:solidFill>
            <a:srgbClr val="FFFFFF">
              <a:alpha val="70000"/>
            </a:srgbClr>
          </a:solidFill>
        </p:spPr>
        <p:txBody>
          <a:bodyPr wrap="square" rtlCol="0">
            <a:spAutoFit/>
          </a:bodyPr>
          <a:lstStyle/>
          <a:p>
            <a:r>
              <a:rPr lang="da-DK" sz="1200" b="1" err="1">
                <a:solidFill>
                  <a:srgbClr val="E52020"/>
                </a:solidFill>
              </a:rPr>
              <a:t>Improvement</a:t>
            </a:r>
            <a:endParaRPr lang="en-GB" sz="1200" b="1">
              <a:solidFill>
                <a:srgbClr val="E5202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561412" y="3623364"/>
            <a:ext cx="1357030" cy="276999"/>
          </a:xfrm>
          <a:prstGeom prst="rect">
            <a:avLst/>
          </a:prstGeom>
          <a:solidFill>
            <a:srgbClr val="FFFFFF">
              <a:alpha val="70000"/>
            </a:srgbClr>
          </a:solidFill>
        </p:spPr>
        <p:txBody>
          <a:bodyPr wrap="square" rtlCol="0">
            <a:spAutoFit/>
          </a:bodyPr>
          <a:lstStyle/>
          <a:p>
            <a:r>
              <a:rPr lang="da-DK" sz="1200" b="1" err="1">
                <a:solidFill>
                  <a:srgbClr val="E52020"/>
                </a:solidFill>
              </a:rPr>
              <a:t>Annual</a:t>
            </a:r>
            <a:r>
              <a:rPr lang="da-DK" sz="1200" b="1">
                <a:solidFill>
                  <a:srgbClr val="E52020"/>
                </a:solidFill>
              </a:rPr>
              <a:t> </a:t>
            </a:r>
            <a:r>
              <a:rPr lang="da-DK" sz="1200" b="1" err="1">
                <a:solidFill>
                  <a:srgbClr val="E52020"/>
                </a:solidFill>
              </a:rPr>
              <a:t>savings</a:t>
            </a:r>
            <a:endParaRPr lang="en-GB" sz="1200" b="1">
              <a:solidFill>
                <a:srgbClr val="E5202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828305" y="3625238"/>
            <a:ext cx="1088512" cy="276999"/>
          </a:xfrm>
          <a:prstGeom prst="rect">
            <a:avLst/>
          </a:prstGeom>
          <a:solidFill>
            <a:srgbClr val="FFFFFF">
              <a:alpha val="70000"/>
            </a:srgbClr>
          </a:solidFill>
        </p:spPr>
        <p:txBody>
          <a:bodyPr wrap="square" rtlCol="0">
            <a:spAutoFit/>
          </a:bodyPr>
          <a:lstStyle/>
          <a:p>
            <a:r>
              <a:rPr lang="da-DK" sz="1200" b="1">
                <a:solidFill>
                  <a:srgbClr val="E52020"/>
                </a:solidFill>
              </a:rPr>
              <a:t>Investment</a:t>
            </a:r>
            <a:endParaRPr lang="en-GB" sz="1200" b="1">
              <a:solidFill>
                <a:srgbClr val="E5202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/>
          <a:srcRect r="34026"/>
          <a:stretch/>
        </p:blipFill>
        <p:spPr>
          <a:xfrm>
            <a:off x="857985" y="3574602"/>
            <a:ext cx="4713320" cy="2378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5461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A5623-8BC0-894C-8341-F8320F82FFC8}" type="slidenum">
              <a:rPr lang="da-DK" smtClean="0"/>
              <a:t>24</a:t>
            </a:fld>
            <a:endParaRPr lang="da-DK"/>
          </a:p>
        </p:txBody>
      </p:sp>
      <p:sp>
        <p:nvSpPr>
          <p:cNvPr id="10" name="Rectangle 10"/>
          <p:cNvSpPr/>
          <p:nvPr/>
        </p:nvSpPr>
        <p:spPr>
          <a:xfrm>
            <a:off x="7449052" y="4291168"/>
            <a:ext cx="441718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/>
              <a:t>A one step improvement of the energy label as a result of improved efficiency adds $6,000-$12,000 to the property value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1695" y="1216523"/>
            <a:ext cx="4324541" cy="2885087"/>
          </a:xfrm>
          <a:prstGeom prst="rect">
            <a:avLst/>
          </a:prstGeom>
        </p:spPr>
      </p:pic>
      <p:graphicFrame>
        <p:nvGraphicFramePr>
          <p:cNvPr id="12" name="Chart 11"/>
          <p:cNvGraphicFramePr>
            <a:graphicFrameLocks/>
          </p:cNvGraphicFramePr>
          <p:nvPr/>
        </p:nvGraphicFramePr>
        <p:xfrm>
          <a:off x="858416" y="1819469"/>
          <a:ext cx="6385744" cy="41299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4515181" y="5949467"/>
            <a:ext cx="24978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200">
                <a:cs typeface="Segoe UI Semilight" panose="020B0402040204020203" pitchFamily="34" charset="0"/>
              </a:rPr>
              <a:t>Source: Copenhagen </a:t>
            </a:r>
            <a:r>
              <a:rPr lang="da-DK" sz="1200" err="1">
                <a:cs typeface="Segoe UI Semilight" panose="020B0402040204020203" pitchFamily="34" charset="0"/>
              </a:rPr>
              <a:t>Economics</a:t>
            </a:r>
            <a:endParaRPr lang="en-GB" sz="1200">
              <a:cs typeface="Segoe UI Semilight" panose="020B0402040204020203" pitchFamily="34" charset="0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576000" y="576001"/>
            <a:ext cx="10981000" cy="864000"/>
          </a:xfrm>
        </p:spPr>
        <p:txBody>
          <a:bodyPr/>
          <a:lstStyle/>
          <a:p>
            <a:r>
              <a:rPr lang="en-US">
                <a:solidFill>
                  <a:schemeClr val="tx1"/>
                </a:solidFill>
              </a:rPr>
              <a:t>an improved energy label </a:t>
            </a:r>
            <a:br>
              <a:rPr lang="en-US">
                <a:solidFill>
                  <a:schemeClr val="tx1"/>
                </a:solidFill>
              </a:rPr>
            </a:br>
            <a:r>
              <a:rPr lang="en-US">
                <a:solidFill>
                  <a:schemeClr val="tx1"/>
                </a:solidFill>
              </a:rPr>
              <a:t>affects the selling price</a:t>
            </a:r>
            <a:br>
              <a:rPr lang="en-US">
                <a:solidFill>
                  <a:schemeClr val="tx1"/>
                </a:solidFill>
              </a:rPr>
            </a:br>
            <a:br>
              <a:rPr lang="en-US">
                <a:solidFill>
                  <a:schemeClr val="tx1"/>
                </a:solidFill>
              </a:rPr>
            </a:br>
            <a:br>
              <a:rPr lang="en-US">
                <a:solidFill>
                  <a:schemeClr val="tx1"/>
                </a:solidFill>
              </a:rPr>
            </a:br>
            <a:br>
              <a:rPr lang="en-US">
                <a:solidFill>
                  <a:schemeClr val="tx1"/>
                </a:solidFill>
              </a:rPr>
            </a:br>
            <a:endParaRPr lang="en-GB">
              <a:solidFill>
                <a:schemeClr val="tx1"/>
              </a:solidFill>
            </a:endParaRPr>
          </a:p>
        </p:txBody>
      </p:sp>
      <p:pic>
        <p:nvPicPr>
          <p:cNvPr id="15" name="Picture 3" descr="F:\GR\Global Rådgivning - fælles\Kommunikation\Logoer\ENS\Logo filer\ENS_Logo_UK\Png\ENS_RGB_UK.png"/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9886" y="6165609"/>
            <a:ext cx="1473814" cy="637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18520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A5623-8BC0-894C-8341-F8320F82FFC8}" type="slidenum">
              <a:rPr lang="da-DK" smtClean="0"/>
              <a:t>25</a:t>
            </a:fld>
            <a:endParaRPr lang="da-DK"/>
          </a:p>
        </p:txBody>
      </p:sp>
      <p:sp>
        <p:nvSpPr>
          <p:cNvPr id="13" name="TextBox 12"/>
          <p:cNvSpPr txBox="1"/>
          <p:nvPr/>
        </p:nvSpPr>
        <p:spPr>
          <a:xfrm>
            <a:off x="5492549" y="1922452"/>
            <a:ext cx="643271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990" indent="-380990">
              <a:spcBef>
                <a:spcPts val="800"/>
              </a:spcBef>
              <a:spcAft>
                <a:spcPts val="800"/>
              </a:spcAft>
              <a:buClr>
                <a:srgbClr val="FF5252"/>
              </a:buClr>
              <a:buFont typeface="Arial" panose="020B0604020202020204" pitchFamily="34" charset="0"/>
              <a:buChar char="•"/>
            </a:pPr>
            <a:r>
              <a:rPr lang="en-US" sz="2000"/>
              <a:t>Around 400,000 buildings in Denmark have oil or gas boilers  </a:t>
            </a:r>
          </a:p>
          <a:p>
            <a:pPr marL="380990" indent="-380990">
              <a:spcBef>
                <a:spcPts val="800"/>
              </a:spcBef>
              <a:spcAft>
                <a:spcPts val="800"/>
              </a:spcAft>
              <a:buClr>
                <a:srgbClr val="FF5252"/>
              </a:buClr>
              <a:buFont typeface="Arial" panose="020B0604020202020204" pitchFamily="34" charset="0"/>
              <a:buChar char="•"/>
            </a:pPr>
            <a:r>
              <a:rPr lang="en-US" sz="2000"/>
              <a:t>By 2028, 30-50% thereof will convert to district heating</a:t>
            </a:r>
          </a:p>
          <a:p>
            <a:pPr marL="380990" indent="-380990">
              <a:spcBef>
                <a:spcPts val="800"/>
              </a:spcBef>
              <a:spcAft>
                <a:spcPts val="800"/>
              </a:spcAft>
              <a:buClr>
                <a:srgbClr val="FF5252"/>
              </a:buClr>
              <a:buFont typeface="Arial" panose="020B0604020202020204" pitchFamily="34" charset="0"/>
              <a:buChar char="•"/>
            </a:pPr>
            <a:r>
              <a:rPr lang="en-US" sz="2000"/>
              <a:t>Aim to install heat pumps in all remaining buildings by 2030</a:t>
            </a:r>
            <a:endParaRPr lang="en-GB" sz="1600"/>
          </a:p>
          <a:p>
            <a:pPr marL="228594" indent="-228594">
              <a:spcBef>
                <a:spcPts val="800"/>
              </a:spcBef>
              <a:buClr>
                <a:srgbClr val="FF5252"/>
              </a:buClr>
              <a:buFont typeface="Arial" panose="020B0604020202020204" pitchFamily="34" charset="0"/>
              <a:buChar char="•"/>
            </a:pPr>
            <a:endParaRPr lang="en-GB" sz="1600"/>
          </a:p>
        </p:txBody>
      </p:sp>
      <p:graphicFrame>
        <p:nvGraphicFramePr>
          <p:cNvPr id="14" name="Diagram 3"/>
          <p:cNvGraphicFramePr>
            <a:graphicFrameLocks/>
          </p:cNvGraphicFramePr>
          <p:nvPr/>
        </p:nvGraphicFramePr>
        <p:xfrm>
          <a:off x="47328" y="1471967"/>
          <a:ext cx="5356285" cy="52224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5" name="Oval 14"/>
          <p:cNvSpPr/>
          <p:nvPr/>
        </p:nvSpPr>
        <p:spPr>
          <a:xfrm>
            <a:off x="2447595" y="2266719"/>
            <a:ext cx="2304256" cy="1056117"/>
          </a:xfrm>
          <a:prstGeom prst="ellipse">
            <a:avLst/>
          </a:prstGeom>
          <a:noFill/>
          <a:ln>
            <a:solidFill>
              <a:srgbClr val="FF52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16" name="TextBox 15"/>
          <p:cNvSpPr txBox="1"/>
          <p:nvPr/>
        </p:nvSpPr>
        <p:spPr>
          <a:xfrm>
            <a:off x="431372" y="2362729"/>
            <a:ext cx="2016224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867" i="1">
                <a:solidFill>
                  <a:srgbClr val="FF5252"/>
                </a:solidFill>
              </a:rPr>
              <a:t>Main </a:t>
            </a:r>
            <a:r>
              <a:rPr lang="da-DK" sz="1867" i="1" err="1">
                <a:solidFill>
                  <a:srgbClr val="FF5252"/>
                </a:solidFill>
              </a:rPr>
              <a:t>candidates</a:t>
            </a:r>
            <a:r>
              <a:rPr lang="da-DK" sz="1867" i="1">
                <a:solidFill>
                  <a:srgbClr val="FF5252"/>
                </a:solidFill>
              </a:rPr>
              <a:t> for heat pumps </a:t>
            </a:r>
            <a:endParaRPr lang="en-GB" sz="1867" i="1">
              <a:solidFill>
                <a:srgbClr val="FF5252"/>
              </a:solidFill>
            </a:endParaRPr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576000" y="576001"/>
            <a:ext cx="10981000" cy="864000"/>
          </a:xfrm>
        </p:spPr>
        <p:txBody>
          <a:bodyPr/>
          <a:lstStyle/>
          <a:p>
            <a:r>
              <a:rPr lang="en-US">
                <a:solidFill>
                  <a:schemeClr val="tx1"/>
                </a:solidFill>
              </a:rPr>
              <a:t>INCENTIVE SCHEME BASED ON EPC: BUILDING POOL</a:t>
            </a:r>
            <a:endParaRPr lang="en-GB">
              <a:solidFill>
                <a:schemeClr val="tx1"/>
              </a:solidFill>
            </a:endParaRPr>
          </a:p>
        </p:txBody>
      </p:sp>
      <p:pic>
        <p:nvPicPr>
          <p:cNvPr id="19" name="Picture 3" descr="F:\GR\Global Rådgivning - fælles\Kommunikation\Logoer\ENS\Logo filer\ENS_Logo_UK\Png\ENS_RGB_UK.png"/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9886" y="6165609"/>
            <a:ext cx="1473814" cy="637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82823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A5623-8BC0-894C-8341-F8320F82FFC8}" type="slidenum">
              <a:rPr lang="da-DK" smtClean="0"/>
              <a:t>26</a:t>
            </a:fld>
            <a:endParaRPr lang="da-DK"/>
          </a:p>
        </p:txBody>
      </p:sp>
      <p:sp>
        <p:nvSpPr>
          <p:cNvPr id="13" name="TextBox 12"/>
          <p:cNvSpPr txBox="1"/>
          <p:nvPr/>
        </p:nvSpPr>
        <p:spPr>
          <a:xfrm>
            <a:off x="5492549" y="1591262"/>
            <a:ext cx="6432715" cy="41098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990" indent="-380990">
              <a:lnSpc>
                <a:spcPct val="114000"/>
              </a:lnSpc>
              <a:spcBef>
                <a:spcPts val="800"/>
              </a:spcBef>
              <a:spcAft>
                <a:spcPts val="800"/>
              </a:spcAft>
              <a:buClr>
                <a:srgbClr val="FF5252"/>
              </a:buClr>
              <a:buFont typeface="Arial" panose="020B0604020202020204" pitchFamily="34" charset="0"/>
              <a:buChar char="•"/>
            </a:pPr>
            <a:r>
              <a:rPr lang="en-US" sz="2000"/>
              <a:t>In 2020, the “Building Pool” scheme was launched, funding up to 30% of the total installed cost of a heat pump, plus efficiency upgrades in buildings with E/F/G label (currently 30% of the building stock)</a:t>
            </a:r>
          </a:p>
          <a:p>
            <a:pPr marL="380990" indent="-380990">
              <a:lnSpc>
                <a:spcPct val="114000"/>
              </a:lnSpc>
              <a:spcBef>
                <a:spcPts val="800"/>
              </a:spcBef>
              <a:spcAft>
                <a:spcPts val="800"/>
              </a:spcAft>
              <a:buClr>
                <a:srgbClr val="FF5252"/>
              </a:buClr>
              <a:buFont typeface="Arial" panose="020B0604020202020204" pitchFamily="34" charset="0"/>
              <a:buChar char="•"/>
            </a:pPr>
            <a:r>
              <a:rPr lang="en-US" sz="2000"/>
              <a:t>In 2020, the scheme funded 18,000 heat pumps</a:t>
            </a:r>
            <a:br>
              <a:rPr lang="en-US" sz="2000"/>
            </a:br>
            <a:r>
              <a:rPr lang="en-US" sz="2000"/>
              <a:t>and 8,000 energy efficiency upgrades</a:t>
            </a:r>
          </a:p>
          <a:p>
            <a:pPr marL="380990" indent="-380990">
              <a:lnSpc>
                <a:spcPct val="114000"/>
              </a:lnSpc>
              <a:spcBef>
                <a:spcPts val="800"/>
              </a:spcBef>
              <a:spcAft>
                <a:spcPts val="800"/>
              </a:spcAft>
              <a:buClr>
                <a:srgbClr val="FF5252"/>
              </a:buClr>
              <a:buFont typeface="Arial" panose="020B0604020202020204" pitchFamily="34" charset="0"/>
              <a:buChar char="•"/>
            </a:pPr>
            <a:r>
              <a:rPr lang="en-US" sz="2000"/>
              <a:t>For 2022, the budget is ~ $45 million</a:t>
            </a:r>
          </a:p>
          <a:p>
            <a:pPr marL="228594" indent="-228594">
              <a:spcBef>
                <a:spcPts val="800"/>
              </a:spcBef>
              <a:buClr>
                <a:srgbClr val="FF5252"/>
              </a:buClr>
              <a:buFont typeface="Arial" panose="020B0604020202020204" pitchFamily="34" charset="0"/>
              <a:buChar char="•"/>
            </a:pPr>
            <a:endParaRPr lang="en-GB" sz="1600"/>
          </a:p>
          <a:p>
            <a:pPr marL="228594" indent="-228594">
              <a:spcBef>
                <a:spcPts val="800"/>
              </a:spcBef>
              <a:buClr>
                <a:srgbClr val="FF5252"/>
              </a:buClr>
              <a:buFont typeface="Arial" panose="020B0604020202020204" pitchFamily="34" charset="0"/>
              <a:buChar char="•"/>
            </a:pPr>
            <a:endParaRPr lang="en-GB" sz="1600"/>
          </a:p>
        </p:txBody>
      </p:sp>
      <p:graphicFrame>
        <p:nvGraphicFramePr>
          <p:cNvPr id="14" name="Diagram 3"/>
          <p:cNvGraphicFramePr>
            <a:graphicFrameLocks/>
          </p:cNvGraphicFramePr>
          <p:nvPr/>
        </p:nvGraphicFramePr>
        <p:xfrm>
          <a:off x="47328" y="1471967"/>
          <a:ext cx="5356285" cy="52224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5" name="Oval 14"/>
          <p:cNvSpPr/>
          <p:nvPr/>
        </p:nvSpPr>
        <p:spPr>
          <a:xfrm>
            <a:off x="2447595" y="2266719"/>
            <a:ext cx="2304256" cy="1056117"/>
          </a:xfrm>
          <a:prstGeom prst="ellipse">
            <a:avLst/>
          </a:prstGeom>
          <a:noFill/>
          <a:ln>
            <a:solidFill>
              <a:srgbClr val="FF52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16" name="TextBox 15"/>
          <p:cNvSpPr txBox="1"/>
          <p:nvPr/>
        </p:nvSpPr>
        <p:spPr>
          <a:xfrm>
            <a:off x="431372" y="2362729"/>
            <a:ext cx="2016224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867" i="1">
                <a:solidFill>
                  <a:srgbClr val="FF5252"/>
                </a:solidFill>
              </a:rPr>
              <a:t>Main </a:t>
            </a:r>
            <a:r>
              <a:rPr lang="da-DK" sz="1867" i="1" err="1">
                <a:solidFill>
                  <a:srgbClr val="FF5252"/>
                </a:solidFill>
              </a:rPr>
              <a:t>candidates</a:t>
            </a:r>
            <a:r>
              <a:rPr lang="da-DK" sz="1867" i="1">
                <a:solidFill>
                  <a:srgbClr val="FF5252"/>
                </a:solidFill>
              </a:rPr>
              <a:t> for heat pumps </a:t>
            </a:r>
            <a:endParaRPr lang="en-GB" sz="1867" i="1">
              <a:solidFill>
                <a:srgbClr val="FF5252"/>
              </a:solidFill>
            </a:endParaRPr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576000" y="576001"/>
            <a:ext cx="10981000" cy="864000"/>
          </a:xfrm>
        </p:spPr>
        <p:txBody>
          <a:bodyPr/>
          <a:lstStyle/>
          <a:p>
            <a:r>
              <a:rPr lang="en-US">
                <a:solidFill>
                  <a:schemeClr val="tx1"/>
                </a:solidFill>
              </a:rPr>
              <a:t>INCENTIVE SCHEME BASED ON EPC: BUILDING POOL</a:t>
            </a:r>
            <a:endParaRPr lang="en-GB">
              <a:solidFill>
                <a:schemeClr val="tx1"/>
              </a:solidFill>
            </a:endParaRPr>
          </a:p>
        </p:txBody>
      </p:sp>
      <p:pic>
        <p:nvPicPr>
          <p:cNvPr id="19" name="Picture 3" descr="F:\GR\Global Rådgivning - fælles\Kommunikation\Logoer\ENS\Logo filer\ENS_Logo_UK\Png\ENS_RGB_UK.png"/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9886" y="6165609"/>
            <a:ext cx="1473814" cy="637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465293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A5623-8BC0-894C-8341-F8320F82FFC8}" type="slidenum">
              <a:rPr lang="da-DK" smtClean="0"/>
              <a:t>27</a:t>
            </a:fld>
            <a:endParaRPr lang="da-DK"/>
          </a:p>
        </p:txBody>
      </p:sp>
      <p:sp>
        <p:nvSpPr>
          <p:cNvPr id="13" name="TextBox 12"/>
          <p:cNvSpPr txBox="1"/>
          <p:nvPr/>
        </p:nvSpPr>
        <p:spPr>
          <a:xfrm>
            <a:off x="5492549" y="1591262"/>
            <a:ext cx="6432715" cy="41098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990" indent="-380990">
              <a:lnSpc>
                <a:spcPct val="114000"/>
              </a:lnSpc>
              <a:spcBef>
                <a:spcPts val="800"/>
              </a:spcBef>
              <a:spcAft>
                <a:spcPts val="800"/>
              </a:spcAft>
              <a:buClr>
                <a:srgbClr val="FF5252"/>
              </a:buClr>
              <a:buFont typeface="Arial" panose="020B0604020202020204" pitchFamily="34" charset="0"/>
              <a:buChar char="•"/>
            </a:pPr>
            <a:r>
              <a:rPr lang="en-US" sz="2000"/>
              <a:t>In 2020, the “Building Pool” scheme was launched, funding up to 30% of the total installed cost of a heat pump, plus efficiency upgrades in buildings with E/F/G label (currently 30% of the building stock)</a:t>
            </a:r>
          </a:p>
          <a:p>
            <a:pPr marL="380990" indent="-380990">
              <a:lnSpc>
                <a:spcPct val="114000"/>
              </a:lnSpc>
              <a:spcBef>
                <a:spcPts val="800"/>
              </a:spcBef>
              <a:spcAft>
                <a:spcPts val="800"/>
              </a:spcAft>
              <a:buClr>
                <a:srgbClr val="FF5252"/>
              </a:buClr>
              <a:buFont typeface="Arial" panose="020B0604020202020204" pitchFamily="34" charset="0"/>
              <a:buChar char="•"/>
            </a:pPr>
            <a:r>
              <a:rPr lang="en-US" sz="2000"/>
              <a:t>In 2020, the scheme funded 18,000 heat pumps</a:t>
            </a:r>
            <a:br>
              <a:rPr lang="en-US" sz="2000"/>
            </a:br>
            <a:r>
              <a:rPr lang="en-US" sz="2000"/>
              <a:t>and 8,000 energy efficiency upgrades</a:t>
            </a:r>
          </a:p>
          <a:p>
            <a:pPr marL="380990" indent="-380990">
              <a:lnSpc>
                <a:spcPct val="114000"/>
              </a:lnSpc>
              <a:spcBef>
                <a:spcPts val="800"/>
              </a:spcBef>
              <a:spcAft>
                <a:spcPts val="800"/>
              </a:spcAft>
              <a:buClr>
                <a:srgbClr val="FF5252"/>
              </a:buClr>
              <a:buFont typeface="Arial" panose="020B0604020202020204" pitchFamily="34" charset="0"/>
              <a:buChar char="•"/>
            </a:pPr>
            <a:r>
              <a:rPr lang="en-US" sz="2000"/>
              <a:t>For 2022, the budget is ~ $45 million</a:t>
            </a:r>
          </a:p>
          <a:p>
            <a:pPr marL="228594" indent="-228594">
              <a:spcBef>
                <a:spcPts val="800"/>
              </a:spcBef>
              <a:buClr>
                <a:srgbClr val="FF5252"/>
              </a:buClr>
              <a:buFont typeface="Arial" panose="020B0604020202020204" pitchFamily="34" charset="0"/>
              <a:buChar char="•"/>
            </a:pPr>
            <a:endParaRPr lang="en-GB" sz="1600"/>
          </a:p>
          <a:p>
            <a:pPr marL="228594" indent="-228594">
              <a:spcBef>
                <a:spcPts val="800"/>
              </a:spcBef>
              <a:buClr>
                <a:srgbClr val="FF5252"/>
              </a:buClr>
              <a:buFont typeface="Arial" panose="020B0604020202020204" pitchFamily="34" charset="0"/>
              <a:buChar char="•"/>
            </a:pPr>
            <a:endParaRPr lang="en-GB" sz="1600"/>
          </a:p>
        </p:txBody>
      </p:sp>
      <p:graphicFrame>
        <p:nvGraphicFramePr>
          <p:cNvPr id="14" name="Diagram 3"/>
          <p:cNvGraphicFramePr>
            <a:graphicFrameLocks/>
          </p:cNvGraphicFramePr>
          <p:nvPr/>
        </p:nvGraphicFramePr>
        <p:xfrm>
          <a:off x="47328" y="1471967"/>
          <a:ext cx="5356285" cy="52224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5" name="Oval 14"/>
          <p:cNvSpPr/>
          <p:nvPr/>
        </p:nvSpPr>
        <p:spPr>
          <a:xfrm>
            <a:off x="2447595" y="2266719"/>
            <a:ext cx="2304256" cy="1056117"/>
          </a:xfrm>
          <a:prstGeom prst="ellipse">
            <a:avLst/>
          </a:prstGeom>
          <a:noFill/>
          <a:ln>
            <a:solidFill>
              <a:srgbClr val="FF52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16" name="TextBox 15"/>
          <p:cNvSpPr txBox="1"/>
          <p:nvPr/>
        </p:nvSpPr>
        <p:spPr>
          <a:xfrm>
            <a:off x="431372" y="2362729"/>
            <a:ext cx="2016224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867" i="1">
                <a:solidFill>
                  <a:srgbClr val="FF5252"/>
                </a:solidFill>
              </a:rPr>
              <a:t>Main </a:t>
            </a:r>
            <a:r>
              <a:rPr lang="da-DK" sz="1867" i="1" err="1">
                <a:solidFill>
                  <a:srgbClr val="FF5252"/>
                </a:solidFill>
              </a:rPr>
              <a:t>candidates</a:t>
            </a:r>
            <a:r>
              <a:rPr lang="da-DK" sz="1867" i="1">
                <a:solidFill>
                  <a:srgbClr val="FF5252"/>
                </a:solidFill>
              </a:rPr>
              <a:t> for heat pumps </a:t>
            </a:r>
            <a:endParaRPr lang="en-GB" sz="1867" i="1">
              <a:solidFill>
                <a:srgbClr val="FF5252"/>
              </a:solidFill>
            </a:endParaRPr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576000" y="576001"/>
            <a:ext cx="10981000" cy="864000"/>
          </a:xfrm>
        </p:spPr>
        <p:txBody>
          <a:bodyPr/>
          <a:lstStyle/>
          <a:p>
            <a:r>
              <a:rPr lang="en-US">
                <a:solidFill>
                  <a:schemeClr val="tx1"/>
                </a:solidFill>
              </a:rPr>
              <a:t>INCENTIVE SCHEME BASED ON EPC: BUILDING POOL</a:t>
            </a:r>
            <a:endParaRPr lang="en-GB">
              <a:solidFill>
                <a:schemeClr val="tx1"/>
              </a:solidFill>
            </a:endParaRPr>
          </a:p>
        </p:txBody>
      </p:sp>
      <p:pic>
        <p:nvPicPr>
          <p:cNvPr id="19" name="Picture 3" descr="F:\GR\Global Rådgivning - fælles\Kommunikation\Logoer\ENS\Logo filer\ENS_Logo_UK\Png\ENS_RGB_UK.png"/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9886" y="6165609"/>
            <a:ext cx="1473814" cy="637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056193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 cstate="hq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5099" y="165100"/>
            <a:ext cx="11855451" cy="6500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CE607304-81A3-5048-B84C-CCD01AD9A34F}"/>
              </a:ext>
            </a:extLst>
          </p:cNvPr>
          <p:cNvSpPr/>
          <p:nvPr/>
        </p:nvSpPr>
        <p:spPr>
          <a:xfrm>
            <a:off x="4050309" y="1362313"/>
            <a:ext cx="4133372" cy="4133372"/>
          </a:xfrm>
          <a:prstGeom prst="ellipse">
            <a:avLst/>
          </a:prstGeom>
          <a:solidFill>
            <a:srgbClr val="FFFFFF">
              <a:alpha val="8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3200" b="1">
              <a:solidFill>
                <a:schemeClr val="bg1"/>
              </a:solidFill>
              <a:latin typeface="Barlow Light" panose="00000400000000000000" pitchFamily="2" charset="0"/>
            </a:endParaRPr>
          </a:p>
        </p:txBody>
      </p:sp>
      <p:sp>
        <p:nvSpPr>
          <p:cNvPr id="7" name="Pladsholder til tekst 16">
            <a:extLst>
              <a:ext uri="{FF2B5EF4-FFF2-40B4-BE49-F238E27FC236}">
                <a16:creationId xmlns:a16="http://schemas.microsoft.com/office/drawing/2014/main" id="{561F73AE-AF25-3D4D-8686-701A6BF7949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96780" y="1829623"/>
            <a:ext cx="3840427" cy="3198751"/>
          </a:xfrm>
          <a:effectLst>
            <a:softEdge rad="0"/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2400" b="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sz="3600" b="1">
                <a:latin typeface="+mj-lt"/>
              </a:rPr>
              <a:t>NEXT STEPS IN</a:t>
            </a:r>
            <a:br>
              <a:rPr lang="en-US" sz="3600" b="1">
                <a:latin typeface="+mj-lt"/>
              </a:rPr>
            </a:br>
            <a:r>
              <a:rPr lang="en-US" sz="3600" b="1">
                <a:latin typeface="+mj-lt"/>
              </a:rPr>
              <a:t>CA-DK collaboration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8A526557-E80A-CD45-9E52-B00121EDB284}"/>
              </a:ext>
            </a:extLst>
          </p:cNvPr>
          <p:cNvSpPr/>
          <p:nvPr/>
        </p:nvSpPr>
        <p:spPr>
          <a:xfrm>
            <a:off x="3399802" y="1181779"/>
            <a:ext cx="1593957" cy="1593957"/>
          </a:xfrm>
          <a:prstGeom prst="ellipse">
            <a:avLst/>
          </a:prstGeom>
          <a:solidFill>
            <a:srgbClr val="FF5252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400"/>
          </a:p>
        </p:txBody>
      </p:sp>
      <p:sp>
        <p:nvSpPr>
          <p:cNvPr id="10" name="Ellipse 8">
            <a:extLst>
              <a:ext uri="{FF2B5EF4-FFF2-40B4-BE49-F238E27FC236}">
                <a16:creationId xmlns:a16="http://schemas.microsoft.com/office/drawing/2014/main" id="{194E47B6-38DF-E740-B84D-E5A3D722BFA3}"/>
              </a:ext>
            </a:extLst>
          </p:cNvPr>
          <p:cNvSpPr/>
          <p:nvPr/>
        </p:nvSpPr>
        <p:spPr>
          <a:xfrm>
            <a:off x="1583499" y="2775735"/>
            <a:ext cx="1248139" cy="1248139"/>
          </a:xfrm>
          <a:prstGeom prst="ellipse">
            <a:avLst/>
          </a:prstGeom>
          <a:solidFill>
            <a:srgbClr val="FFFFFF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3200" b="1">
              <a:solidFill>
                <a:schemeClr val="bg1"/>
              </a:solidFill>
              <a:latin typeface="Barlow Light" panose="00000400000000000000" pitchFamily="2" charset="0"/>
            </a:endParaRPr>
          </a:p>
        </p:txBody>
      </p:sp>
      <p:pic>
        <p:nvPicPr>
          <p:cNvPr id="11" name="Billede 10">
            <a:extLst>
              <a:ext uri="{FF2B5EF4-FFF2-40B4-BE49-F238E27FC236}">
                <a16:creationId xmlns:a16="http://schemas.microsoft.com/office/drawing/2014/main" id="{5FDAB255-0DCB-AE49-BE75-5FC2113C73B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4117" y="323557"/>
            <a:ext cx="1429359" cy="618552"/>
          </a:xfrm>
          <a:prstGeom prst="rect">
            <a:avLst/>
          </a:prstGeom>
        </p:spPr>
      </p:pic>
      <p:pic>
        <p:nvPicPr>
          <p:cNvPr id="12" name="Picture 3" descr="F:\GR\Global Rådgivning - fælles\Kommunikation\Logoer\ENS\Logo filer\ENS_Logo_UK\Png\ENS_RGB_UK.png"/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32438" y="452670"/>
            <a:ext cx="1684833" cy="729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77424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dsholder til tekst 1"/>
          <p:cNvSpPr txBox="1">
            <a:spLocks/>
          </p:cNvSpPr>
          <p:nvPr/>
        </p:nvSpPr>
        <p:spPr>
          <a:xfrm>
            <a:off x="427960" y="2019300"/>
            <a:ext cx="10727720" cy="483870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5D7970"/>
              </a:buClr>
              <a:buSzPct val="150000"/>
              <a:buFont typeface="Wingdings" panose="05000000000000000000" pitchFamily="2" charset="2"/>
              <a:buChar char="§"/>
            </a:pPr>
            <a:r>
              <a:rPr lang="en-US">
                <a:cs typeface="Segoe UI Semilight" panose="020B0402040204020203" pitchFamily="34" charset="0"/>
              </a:rPr>
              <a:t>Energy &gt; Electricity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5D7970"/>
              </a:buClr>
              <a:buSzPct val="150000"/>
              <a:buFont typeface="Wingdings" panose="05000000000000000000" pitchFamily="2" charset="2"/>
              <a:buChar char="§"/>
            </a:pPr>
            <a:r>
              <a:rPr lang="en-US">
                <a:cs typeface="Segoe UI Semilight" panose="020B0402040204020203" pitchFamily="34" charset="0"/>
              </a:rPr>
              <a:t>Thermal energy is a valuable resource – don’t let it go to waste!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5D7970"/>
              </a:buClr>
              <a:buSzPct val="150000"/>
              <a:buFont typeface="Wingdings" panose="05000000000000000000" pitchFamily="2" charset="2"/>
              <a:buChar char="§"/>
            </a:pPr>
            <a:r>
              <a:rPr lang="en-US">
                <a:cs typeface="Segoe UI Semilight" panose="020B0402040204020203" pitchFamily="34" charset="0"/>
              </a:rPr>
              <a:t>Energy efficiency drives cost efficiency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5D7970"/>
              </a:buClr>
              <a:buSzPct val="150000"/>
              <a:buFont typeface="Wingdings" panose="05000000000000000000" pitchFamily="2" charset="2"/>
              <a:buChar char="§"/>
            </a:pPr>
            <a:r>
              <a:rPr lang="en-US">
                <a:cs typeface="Segoe UI Semilight" panose="020B0402040204020203" pitchFamily="34" charset="0"/>
              </a:rPr>
              <a:t>Data is key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5D7970"/>
              </a:buClr>
              <a:buSzPct val="150000"/>
              <a:buFont typeface="Wingdings" panose="05000000000000000000" pitchFamily="2" charset="2"/>
              <a:buChar char="§"/>
            </a:pPr>
            <a:endParaRPr lang="en-US">
              <a:cs typeface="Segoe UI Semilight" panose="020B0402040204020203" pitchFamily="34" charset="0"/>
            </a:endParaRPr>
          </a:p>
        </p:txBody>
      </p:sp>
      <p:sp>
        <p:nvSpPr>
          <p:cNvPr id="17" name="Pladsholder til tekst 5"/>
          <p:cNvSpPr txBox="1">
            <a:spLocks/>
          </p:cNvSpPr>
          <p:nvPr/>
        </p:nvSpPr>
        <p:spPr>
          <a:xfrm>
            <a:off x="537398" y="505435"/>
            <a:ext cx="6694675" cy="48005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FF5252"/>
              </a:buClr>
              <a:buNone/>
            </a:pPr>
            <a:endParaRPr lang="en-US">
              <a:solidFill>
                <a:srgbClr val="000000"/>
              </a:solidFill>
              <a:latin typeface="+mj-lt"/>
              <a:cs typeface="Segoe UI Semilight" panose="020B0402040204020203" pitchFamily="34" charset="0"/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672341" y="571246"/>
            <a:ext cx="6509076" cy="16903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rgbClr val="5D7970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>
                <a:srgbClr val="FF5252"/>
              </a:buClr>
            </a:pPr>
            <a:endParaRPr lang="en-US" sz="4000">
              <a:cs typeface="Segoe UI Semilight" panose="020B0402040204020203" pitchFamily="34" charset="0"/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427960" y="438815"/>
            <a:ext cx="8157240" cy="137001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rgbClr val="5D7970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>
                <a:srgbClr val="FF5252"/>
              </a:buClr>
            </a:pPr>
            <a:r>
              <a:rPr lang="en-US" sz="4000" b="1">
                <a:solidFill>
                  <a:srgbClr val="000000"/>
                </a:solidFill>
                <a:cs typeface="Segoe UI Semilight" panose="020B0402040204020203" pitchFamily="34" charset="0"/>
              </a:rPr>
              <a:t>“DANISH” INSIGHTS DRIVING the energy transition</a:t>
            </a:r>
            <a:endParaRPr lang="en-US" sz="4000" b="1">
              <a:cs typeface="Segoe UI Semilight" panose="020B0402040204020203" pitchFamily="34" charset="0"/>
            </a:endParaRPr>
          </a:p>
        </p:txBody>
      </p:sp>
      <p:pic>
        <p:nvPicPr>
          <p:cNvPr id="21" name="Picture 2" descr="See the source image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58465" y="282616"/>
            <a:ext cx="2238896" cy="841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F:\GR\Global Rådgivning - fælles\Kommunikation\Logoer\ENS\Logo filer\ENS_Logo_UK\Png\ENS_RGB_UK.png"/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9886" y="6165609"/>
            <a:ext cx="1473814" cy="637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5DF8E-F37B-4D79-A74F-05B368C5B823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84018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Denmark</a:t>
            </a:r>
            <a:br>
              <a:rPr lang="da-DK"/>
            </a:b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7244"/>
            <a:r>
              <a:rPr lang="en-GB">
                <a:solidFill>
                  <a:srgbClr val="000000"/>
                </a:solidFill>
                <a:latin typeface="Arial"/>
              </a:rPr>
              <a:t>Page </a:t>
            </a:r>
            <a:fld id="{8E044AEF-F590-47CE-BE8F-5C241A59BA2A}" type="slidenum">
              <a:rPr lang="en-GB">
                <a:solidFill>
                  <a:srgbClr val="000000"/>
                </a:solidFill>
                <a:latin typeface="Arial"/>
              </a:rPr>
              <a:pPr defTabSz="917244"/>
              <a:t>3</a:t>
            </a:fld>
            <a:endParaRPr lang="en-GB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7" name="Picture Placeholder 10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611025" y="-1806"/>
            <a:ext cx="4578770" cy="6858567"/>
          </a:xfrm>
          <a:prstGeom prst="rect">
            <a:avLst/>
          </a:prstGeom>
        </p:spPr>
      </p:pic>
      <p:sp>
        <p:nvSpPr>
          <p:cNvPr id="3" name="Up-Down Arrow 2"/>
          <p:cNvSpPr/>
          <p:nvPr/>
        </p:nvSpPr>
        <p:spPr>
          <a:xfrm>
            <a:off x="734176" y="5667116"/>
            <a:ext cx="215974" cy="359957"/>
          </a:xfrm>
          <a:prstGeom prst="upDownArrow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7244"/>
            <a:endParaRPr lang="en-US">
              <a:solidFill>
                <a:prstClr val="white"/>
              </a:solidFill>
              <a:latin typeface="Arial"/>
            </a:endParaRPr>
          </a:p>
        </p:txBody>
      </p:sp>
      <p:pic>
        <p:nvPicPr>
          <p:cNvPr id="11" name="Picture 6" descr="Santa Barbara | EF Languages Abroad"/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1"/>
            <a:ext cx="4264553" cy="6852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5979068"/>
              </p:ext>
            </p:extLst>
          </p:nvPr>
        </p:nvGraphicFramePr>
        <p:xfrm>
          <a:off x="1872520" y="2043536"/>
          <a:ext cx="8127999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419554464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3965313183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5802973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a-DK">
                          <a:solidFill>
                            <a:schemeClr val="tx1"/>
                          </a:solidFill>
                        </a:rPr>
                        <a:t>39.5 million</a:t>
                      </a:r>
                      <a:endParaRPr lang="en-GB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>
                          <a:solidFill>
                            <a:schemeClr val="tx1"/>
                          </a:solidFill>
                        </a:rPr>
                        <a:t>Population</a:t>
                      </a:r>
                      <a:endParaRPr lang="en-GB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>
                          <a:solidFill>
                            <a:schemeClr val="tx1"/>
                          </a:solidFill>
                        </a:rPr>
                        <a:t>5.8 million</a:t>
                      </a:r>
                      <a:endParaRPr lang="en-GB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4477233"/>
                  </a:ext>
                </a:extLst>
              </a:tr>
            </a:tbl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0441336"/>
              </p:ext>
            </p:extLst>
          </p:nvPr>
        </p:nvGraphicFramePr>
        <p:xfrm>
          <a:off x="1872520" y="4478040"/>
          <a:ext cx="8127999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419554464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3965313183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5802973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a-DK">
                          <a:solidFill>
                            <a:schemeClr val="tx1"/>
                          </a:solidFill>
                        </a:rPr>
                        <a:t>425 million tons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>
                          <a:solidFill>
                            <a:schemeClr val="tx1"/>
                          </a:solidFill>
                        </a:rPr>
                        <a:t>GHG emissions</a:t>
                      </a:r>
                      <a:endParaRPr lang="en-GB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>
                          <a:solidFill>
                            <a:schemeClr val="tx1"/>
                          </a:solidFill>
                        </a:rPr>
                        <a:t>48 million tons</a:t>
                      </a:r>
                      <a:endParaRPr lang="en-GB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4477233"/>
                  </a:ext>
                </a:extLst>
              </a:tr>
            </a:tbl>
          </a:graphicData>
        </a:graphic>
      </p:graphicFrame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4342080"/>
              </p:ext>
            </p:extLst>
          </p:nvPr>
        </p:nvGraphicFramePr>
        <p:xfrm>
          <a:off x="1872520" y="2652162"/>
          <a:ext cx="8127999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419554464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3965313183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5802973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a-DK">
                          <a:solidFill>
                            <a:schemeClr val="tx1"/>
                          </a:solidFill>
                        </a:rPr>
                        <a:t>163,696 mi</a:t>
                      </a:r>
                      <a:r>
                        <a:rPr lang="da-DK" baseline="3000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err="1">
                          <a:solidFill>
                            <a:schemeClr val="tx1"/>
                          </a:solidFill>
                        </a:rPr>
                        <a:t>Area</a:t>
                      </a:r>
                      <a:endParaRPr lang="en-GB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>
                          <a:solidFill>
                            <a:schemeClr val="tx1"/>
                          </a:solidFill>
                        </a:rPr>
                        <a:t>16,577 mi</a:t>
                      </a:r>
                      <a:r>
                        <a:rPr lang="da-DK" baseline="3000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4477233"/>
                  </a:ext>
                </a:extLst>
              </a:tr>
            </a:tbl>
          </a:graphicData>
        </a:graphic>
      </p:graphicFrame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748151"/>
              </p:ext>
            </p:extLst>
          </p:nvPr>
        </p:nvGraphicFramePr>
        <p:xfrm>
          <a:off x="1872520" y="3869414"/>
          <a:ext cx="8127999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419554464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3965313183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5802973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a-DK">
                          <a:solidFill>
                            <a:schemeClr val="tx1"/>
                          </a:solidFill>
                        </a:rPr>
                        <a:t>$3100 billion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>
                          <a:solidFill>
                            <a:schemeClr val="tx1"/>
                          </a:solidFill>
                        </a:rPr>
                        <a:t>GDP</a:t>
                      </a:r>
                      <a:endParaRPr lang="en-GB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>
                          <a:solidFill>
                            <a:schemeClr val="tx1"/>
                          </a:solidFill>
                        </a:rPr>
                        <a:t>$350 billion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4477233"/>
                  </a:ext>
                </a:extLst>
              </a:tr>
            </a:tbl>
          </a:graphicData>
        </a:graphic>
      </p:graphicFrame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7254614"/>
              </p:ext>
            </p:extLst>
          </p:nvPr>
        </p:nvGraphicFramePr>
        <p:xfrm>
          <a:off x="1872520" y="3260788"/>
          <a:ext cx="8127999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419554464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3965313183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5802973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a-DK">
                          <a:solidFill>
                            <a:schemeClr val="tx1"/>
                          </a:solidFill>
                        </a:rPr>
                        <a:t>3427 miles</a:t>
                      </a:r>
                      <a:endParaRPr lang="en-GB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err="1">
                          <a:solidFill>
                            <a:schemeClr val="tx1"/>
                          </a:solidFill>
                        </a:rPr>
                        <a:t>Coastline</a:t>
                      </a:r>
                      <a:endParaRPr lang="en-GB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>
                          <a:solidFill>
                            <a:schemeClr val="tx1"/>
                          </a:solidFill>
                        </a:rPr>
                        <a:t>4536 miles</a:t>
                      </a:r>
                      <a:endParaRPr lang="en-GB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4477233"/>
                  </a:ext>
                </a:extLst>
              </a:tr>
            </a:tbl>
          </a:graphicData>
        </a:graphic>
      </p:graphicFrame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1377121"/>
              </p:ext>
            </p:extLst>
          </p:nvPr>
        </p:nvGraphicFramePr>
        <p:xfrm>
          <a:off x="1872520" y="5086666"/>
          <a:ext cx="8127999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419554464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3965313183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5802973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a-DK">
                          <a:solidFill>
                            <a:schemeClr val="tx1"/>
                          </a:solidFill>
                        </a:rPr>
                        <a:t>10.8 tons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baseline="0">
                          <a:solidFill>
                            <a:schemeClr val="tx1"/>
                          </a:solidFill>
                        </a:rPr>
                        <a:t>~ per </a:t>
                      </a:r>
                      <a:r>
                        <a:rPr lang="da-DK" baseline="0" err="1">
                          <a:solidFill>
                            <a:schemeClr val="tx1"/>
                          </a:solidFill>
                        </a:rPr>
                        <a:t>capita</a:t>
                      </a:r>
                      <a:endParaRPr lang="en-GB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>
                          <a:solidFill>
                            <a:schemeClr val="tx1"/>
                          </a:solidFill>
                        </a:rPr>
                        <a:t>8.3 tons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4477233"/>
                  </a:ext>
                </a:extLst>
              </a:tr>
            </a:tbl>
          </a:graphicData>
        </a:graphic>
      </p:graphicFrame>
      <p:sp>
        <p:nvSpPr>
          <p:cNvPr id="18" name="Title 1"/>
          <p:cNvSpPr txBox="1">
            <a:spLocks/>
          </p:cNvSpPr>
          <p:nvPr/>
        </p:nvSpPr>
        <p:spPr>
          <a:xfrm>
            <a:off x="2052263" y="1212641"/>
            <a:ext cx="7771052" cy="864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a-DK" sz="4400" err="1">
                <a:solidFill>
                  <a:srgbClr val="E52020"/>
                </a:solidFill>
              </a:rPr>
              <a:t>Ca</a:t>
            </a:r>
            <a:r>
              <a:rPr lang="da-DK" sz="4400">
                <a:solidFill>
                  <a:srgbClr val="E52020"/>
                </a:solidFill>
              </a:rPr>
              <a:t>						dk</a:t>
            </a:r>
            <a:endParaRPr lang="en-GB" sz="4400">
              <a:solidFill>
                <a:srgbClr val="E5202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769881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dsholder til tekst 1"/>
          <p:cNvSpPr txBox="1">
            <a:spLocks/>
          </p:cNvSpPr>
          <p:nvPr/>
        </p:nvSpPr>
        <p:spPr>
          <a:xfrm>
            <a:off x="427960" y="1808826"/>
            <a:ext cx="10727720" cy="4332254"/>
          </a:xfrm>
          <a:prstGeom prst="rect">
            <a:avLst/>
          </a:prstGeom>
        </p:spPr>
        <p:txBody>
          <a:bodyPr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34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>
                <a:cs typeface="Segoe UI Semilight" panose="020B0402040204020203" pitchFamily="34" charset="0"/>
              </a:rPr>
              <a:t>G2G cooperation on more effective policy to promote energy efficiency in buildings and industry </a:t>
            </a:r>
          </a:p>
          <a:p>
            <a:pPr>
              <a:lnSpc>
                <a:spcPct val="134000"/>
              </a:lnSpc>
              <a:spcBef>
                <a:spcPts val="0"/>
              </a:spcBef>
              <a:spcAft>
                <a:spcPts val="600"/>
              </a:spcAft>
              <a:buClr>
                <a:srgbClr val="5D7970"/>
              </a:buClr>
              <a:buSzPct val="150000"/>
              <a:buFont typeface="Wingdings" panose="05000000000000000000" pitchFamily="2" charset="2"/>
              <a:buChar char="§"/>
            </a:pPr>
            <a:r>
              <a:rPr lang="en-US">
                <a:cs typeface="Segoe UI Semilight" panose="020B0402040204020203" pitchFamily="34" charset="0"/>
              </a:rPr>
              <a:t>CEC: Input on 2025 Building Energy Standards Code, FPIP funding scheme, IEPR</a:t>
            </a:r>
          </a:p>
          <a:p>
            <a:pPr>
              <a:lnSpc>
                <a:spcPct val="134000"/>
              </a:lnSpc>
              <a:spcBef>
                <a:spcPts val="0"/>
              </a:spcBef>
              <a:spcAft>
                <a:spcPts val="600"/>
              </a:spcAft>
              <a:buClr>
                <a:srgbClr val="5D7970"/>
              </a:buClr>
              <a:buSzPct val="150000"/>
              <a:buFont typeface="Wingdings" panose="05000000000000000000" pitchFamily="2" charset="2"/>
              <a:buChar char="§"/>
            </a:pPr>
            <a:r>
              <a:rPr lang="en-US">
                <a:cs typeface="Segoe UI Semilight" panose="020B0402040204020203" pitchFamily="34" charset="0"/>
              </a:rPr>
              <a:t>Local government: Existing building </a:t>
            </a:r>
            <a:r>
              <a:rPr lang="en-US" err="1">
                <a:cs typeface="Segoe UI Semilight" panose="020B0402040204020203" pitchFamily="34" charset="0"/>
              </a:rPr>
              <a:t>decarbonization</a:t>
            </a:r>
            <a:r>
              <a:rPr lang="en-US">
                <a:cs typeface="Segoe UI Semilight" panose="020B0402040204020203" pitchFamily="34" charset="0"/>
              </a:rPr>
              <a:t> (focus commercial, public), </a:t>
            </a:r>
            <a:br>
              <a:rPr lang="en-US">
                <a:cs typeface="Segoe UI Semilight" panose="020B0402040204020203" pitchFamily="34" charset="0"/>
              </a:rPr>
            </a:br>
            <a:r>
              <a:rPr lang="en-US">
                <a:cs typeface="Segoe UI Semilight" panose="020B0402040204020203" pitchFamily="34" charset="0"/>
              </a:rPr>
              <a:t>benchmarking and </a:t>
            </a:r>
            <a:r>
              <a:rPr lang="en-US" err="1">
                <a:cs typeface="Segoe UI Semilight" panose="020B0402040204020203" pitchFamily="34" charset="0"/>
              </a:rPr>
              <a:t>decarbonization</a:t>
            </a:r>
            <a:r>
              <a:rPr lang="en-US">
                <a:cs typeface="Segoe UI Semilight" panose="020B0402040204020203" pitchFamily="34" charset="0"/>
              </a:rPr>
              <a:t> assessment – potential for energy performance certificate,</a:t>
            </a:r>
            <a:br>
              <a:rPr lang="en-US">
                <a:cs typeface="Segoe UI Semilight" panose="020B0402040204020203" pitchFamily="34" charset="0"/>
              </a:rPr>
            </a:br>
            <a:r>
              <a:rPr lang="en-US">
                <a:cs typeface="Segoe UI Semilight" panose="020B0402040204020203" pitchFamily="34" charset="0"/>
              </a:rPr>
              <a:t>possibly expanding to district energy</a:t>
            </a:r>
          </a:p>
          <a:p>
            <a:pPr marL="0" indent="0">
              <a:lnSpc>
                <a:spcPct val="134000"/>
              </a:lnSpc>
              <a:spcBef>
                <a:spcPts val="0"/>
              </a:spcBef>
              <a:spcAft>
                <a:spcPts val="600"/>
              </a:spcAft>
              <a:buClr>
                <a:srgbClr val="5D7970"/>
              </a:buClr>
              <a:buSzPct val="150000"/>
              <a:buNone/>
            </a:pPr>
            <a:r>
              <a:rPr lang="en-US" sz="1200">
                <a:cs typeface="Segoe UI Semilight" panose="020B0402040204020203" pitchFamily="34" charset="0"/>
              </a:rPr>
              <a:t>  </a:t>
            </a:r>
            <a:br>
              <a:rPr lang="en-US">
                <a:cs typeface="Segoe UI Semilight" panose="020B0402040204020203" pitchFamily="34" charset="0"/>
              </a:rPr>
            </a:br>
            <a:endParaRPr lang="en-US" sz="1900">
              <a:cs typeface="Segoe UI Semilight" panose="020B0402040204020203" pitchFamily="34" charset="0"/>
            </a:endParaRPr>
          </a:p>
          <a:p>
            <a:pPr marL="0" indent="0">
              <a:lnSpc>
                <a:spcPct val="134000"/>
              </a:lnSpc>
              <a:spcBef>
                <a:spcPts val="0"/>
              </a:spcBef>
              <a:spcAft>
                <a:spcPts val="600"/>
              </a:spcAft>
              <a:buClr>
                <a:srgbClr val="5D7970"/>
              </a:buClr>
              <a:buSzPct val="150000"/>
              <a:buNone/>
            </a:pPr>
            <a:r>
              <a:rPr lang="en-US">
                <a:cs typeface="Segoe UI Semilight" panose="020B0402040204020203" pitchFamily="34" charset="0"/>
              </a:rPr>
              <a:t>“Danish style” auditing approach</a:t>
            </a:r>
          </a:p>
          <a:p>
            <a:pPr>
              <a:lnSpc>
                <a:spcPct val="134000"/>
              </a:lnSpc>
              <a:spcBef>
                <a:spcPts val="0"/>
              </a:spcBef>
              <a:spcAft>
                <a:spcPts val="600"/>
              </a:spcAft>
              <a:buClr>
                <a:srgbClr val="5D7970"/>
              </a:buClr>
              <a:buSzPct val="150000"/>
              <a:buFont typeface="Wingdings" panose="05000000000000000000" pitchFamily="2" charset="2"/>
              <a:buChar char="§"/>
            </a:pPr>
            <a:r>
              <a:rPr lang="en-US">
                <a:cs typeface="Segoe UI Semilight" panose="020B0402040204020203" pitchFamily="34" charset="0"/>
              </a:rPr>
              <a:t>Working with Danish energy consultants to carry out no-cost audits in buildings and industrial (F&amp;B) facilities</a:t>
            </a:r>
          </a:p>
          <a:p>
            <a:pPr>
              <a:lnSpc>
                <a:spcPct val="134000"/>
              </a:lnSpc>
              <a:spcBef>
                <a:spcPts val="0"/>
              </a:spcBef>
              <a:spcAft>
                <a:spcPts val="600"/>
              </a:spcAft>
              <a:buClr>
                <a:srgbClr val="5D7970"/>
              </a:buClr>
              <a:buSzPct val="150000"/>
              <a:buFont typeface="Wingdings" panose="05000000000000000000" pitchFamily="2" charset="2"/>
              <a:buChar char="§"/>
            </a:pPr>
            <a:r>
              <a:rPr lang="en-US">
                <a:cs typeface="Segoe UI Semilight" panose="020B0402040204020203" pitchFamily="34" charset="0"/>
              </a:rPr>
              <a:t>Holistic approach combining operational efficiency and capital investments (e.g. heat pumps to replace natural gas boilers), extra attention to optimizing controls and heat recovery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5D7970"/>
              </a:buClr>
              <a:buSzPct val="150000"/>
              <a:buFont typeface="Wingdings" panose="05000000000000000000" pitchFamily="2" charset="2"/>
              <a:buChar char="§"/>
            </a:pPr>
            <a:endParaRPr lang="en-US">
              <a:cs typeface="Segoe UI Semilight" panose="020B0402040204020203" pitchFamily="34" charset="0"/>
            </a:endParaRPr>
          </a:p>
        </p:txBody>
      </p:sp>
      <p:sp>
        <p:nvSpPr>
          <p:cNvPr id="17" name="Pladsholder til tekst 5"/>
          <p:cNvSpPr txBox="1">
            <a:spLocks/>
          </p:cNvSpPr>
          <p:nvPr/>
        </p:nvSpPr>
        <p:spPr>
          <a:xfrm>
            <a:off x="537398" y="505435"/>
            <a:ext cx="6694675" cy="48005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FF5252"/>
              </a:buClr>
              <a:buNone/>
            </a:pPr>
            <a:endParaRPr lang="en-US">
              <a:solidFill>
                <a:srgbClr val="000000"/>
              </a:solidFill>
              <a:latin typeface="+mj-lt"/>
              <a:cs typeface="Segoe UI Semilight" panose="020B0402040204020203" pitchFamily="34" charset="0"/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672341" y="571246"/>
            <a:ext cx="6509076" cy="16903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rgbClr val="5D7970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>
                <a:srgbClr val="FF5252"/>
              </a:buClr>
            </a:pPr>
            <a:endParaRPr lang="en-US" sz="4000">
              <a:cs typeface="Segoe UI Semilight" panose="020B0402040204020203" pitchFamily="34" charset="0"/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427960" y="438815"/>
            <a:ext cx="9351040" cy="137001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rgbClr val="5D7970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>
                <a:srgbClr val="FF5252"/>
              </a:buClr>
            </a:pPr>
            <a:r>
              <a:rPr lang="en-US" sz="4000" b="1">
                <a:solidFill>
                  <a:srgbClr val="000000"/>
                </a:solidFill>
                <a:cs typeface="Segoe UI Semilight" panose="020B0402040204020203" pitchFamily="34" charset="0"/>
              </a:rPr>
              <a:t>OUR ONGOING COLLABORATION</a:t>
            </a:r>
            <a:br>
              <a:rPr lang="en-US" sz="4000" b="1">
                <a:solidFill>
                  <a:srgbClr val="000000"/>
                </a:solidFill>
                <a:cs typeface="Segoe UI Semilight" panose="020B0402040204020203" pitchFamily="34" charset="0"/>
              </a:rPr>
            </a:br>
            <a:r>
              <a:rPr lang="en-US" sz="4000" b="1">
                <a:solidFill>
                  <a:srgbClr val="000000"/>
                </a:solidFill>
                <a:cs typeface="Segoe UI Semilight" panose="020B0402040204020203" pitchFamily="34" charset="0"/>
              </a:rPr>
              <a:t>IN CALIFORNIA</a:t>
            </a:r>
            <a:endParaRPr lang="en-US" sz="4000" b="1">
              <a:cs typeface="Segoe UI Semilight" panose="020B0402040204020203" pitchFamily="34" charset="0"/>
            </a:endParaRPr>
          </a:p>
        </p:txBody>
      </p:sp>
      <p:pic>
        <p:nvPicPr>
          <p:cNvPr id="21" name="Picture 2" descr="See the source image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58465" y="282616"/>
            <a:ext cx="2238896" cy="841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F:\GR\Global Rådgivning - fælles\Kommunikation\Logoer\ENS\Logo filer\ENS_Logo_UK\Png\ENS_RGB_UK.png"/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9886" y="6165609"/>
            <a:ext cx="1473814" cy="637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5DF8E-F37B-4D79-A74F-05B368C5B823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773949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3" cstate="hq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5099" y="165101"/>
            <a:ext cx="11855451" cy="652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CE607304-81A3-5048-B84C-CCD01AD9A34F}"/>
              </a:ext>
            </a:extLst>
          </p:cNvPr>
          <p:cNvSpPr/>
          <p:nvPr/>
        </p:nvSpPr>
        <p:spPr>
          <a:xfrm>
            <a:off x="4050309" y="1362313"/>
            <a:ext cx="4133372" cy="4133372"/>
          </a:xfrm>
          <a:prstGeom prst="ellipse">
            <a:avLst/>
          </a:prstGeom>
          <a:solidFill>
            <a:srgbClr val="FFFFFF">
              <a:alpha val="8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3200" b="1">
              <a:solidFill>
                <a:schemeClr val="bg1"/>
              </a:solidFill>
              <a:latin typeface="Barlow Light" panose="00000400000000000000" pitchFamily="2" charset="0"/>
            </a:endParaRPr>
          </a:p>
        </p:txBody>
      </p:sp>
      <p:sp>
        <p:nvSpPr>
          <p:cNvPr id="7" name="Pladsholder til tekst 16">
            <a:extLst>
              <a:ext uri="{FF2B5EF4-FFF2-40B4-BE49-F238E27FC236}">
                <a16:creationId xmlns:a16="http://schemas.microsoft.com/office/drawing/2014/main" id="{561F73AE-AF25-3D4D-8686-701A6BF7949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96780" y="1829623"/>
            <a:ext cx="3840427" cy="3198751"/>
          </a:xfrm>
          <a:effectLst>
            <a:softEdge rad="0"/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2400" b="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sz="3600" b="1">
                <a:latin typeface="+mj-lt"/>
              </a:rPr>
              <a:t>Thank you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8A526557-E80A-CD45-9E52-B00121EDB284}"/>
              </a:ext>
            </a:extLst>
          </p:cNvPr>
          <p:cNvSpPr/>
          <p:nvPr/>
        </p:nvSpPr>
        <p:spPr>
          <a:xfrm>
            <a:off x="3399802" y="1181779"/>
            <a:ext cx="1593957" cy="1593957"/>
          </a:xfrm>
          <a:prstGeom prst="ellipse">
            <a:avLst/>
          </a:prstGeom>
          <a:solidFill>
            <a:srgbClr val="FF5252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400"/>
          </a:p>
        </p:txBody>
      </p:sp>
      <p:sp>
        <p:nvSpPr>
          <p:cNvPr id="10" name="Ellipse 8">
            <a:extLst>
              <a:ext uri="{FF2B5EF4-FFF2-40B4-BE49-F238E27FC236}">
                <a16:creationId xmlns:a16="http://schemas.microsoft.com/office/drawing/2014/main" id="{194E47B6-38DF-E740-B84D-E5A3D722BFA3}"/>
              </a:ext>
            </a:extLst>
          </p:cNvPr>
          <p:cNvSpPr/>
          <p:nvPr/>
        </p:nvSpPr>
        <p:spPr>
          <a:xfrm>
            <a:off x="1583499" y="2775735"/>
            <a:ext cx="1248139" cy="1248139"/>
          </a:xfrm>
          <a:prstGeom prst="ellipse">
            <a:avLst/>
          </a:prstGeom>
          <a:solidFill>
            <a:srgbClr val="FFFFFF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3200" b="1">
              <a:solidFill>
                <a:schemeClr val="bg1"/>
              </a:solidFill>
              <a:latin typeface="Barlow Light" panose="00000400000000000000" pitchFamily="2" charset="0"/>
            </a:endParaRPr>
          </a:p>
        </p:txBody>
      </p:sp>
      <p:pic>
        <p:nvPicPr>
          <p:cNvPr id="11" name="Billede 10">
            <a:extLst>
              <a:ext uri="{FF2B5EF4-FFF2-40B4-BE49-F238E27FC236}">
                <a16:creationId xmlns:a16="http://schemas.microsoft.com/office/drawing/2014/main" id="{5FDAB255-0DCB-AE49-BE75-5FC2113C73B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4117" y="323557"/>
            <a:ext cx="1429359" cy="618552"/>
          </a:xfrm>
          <a:prstGeom prst="rect">
            <a:avLst/>
          </a:prstGeom>
        </p:spPr>
      </p:pic>
      <p:pic>
        <p:nvPicPr>
          <p:cNvPr id="12" name="Picture 3" descr="F:\GR\Global Rådgivning - fælles\Kommunikation\Logoer\ENS\Logo filer\ENS_Logo_UK\Png\ENS_RGB_UK.png"/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32438" y="452670"/>
            <a:ext cx="1684833" cy="729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8330152" y="3505200"/>
            <a:ext cx="3460736" cy="2983674"/>
          </a:xfrm>
          <a:prstGeom prst="rect">
            <a:avLst/>
          </a:prstGeom>
          <a:solidFill>
            <a:schemeClr val="bg1">
              <a:lumMod val="8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Tekstfelt 5">
            <a:extLst>
              <a:ext uri="{FF2B5EF4-FFF2-40B4-BE49-F238E27FC236}">
                <a16:creationId xmlns:a16="http://schemas.microsoft.com/office/drawing/2014/main" id="{9B577848-B652-425F-A33D-3E1711F245D8}"/>
              </a:ext>
            </a:extLst>
          </p:cNvPr>
          <p:cNvSpPr txBox="1"/>
          <p:nvPr/>
        </p:nvSpPr>
        <p:spPr>
          <a:xfrm>
            <a:off x="9423597" y="3619071"/>
            <a:ext cx="2168623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1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Claus Krog Ekman</a:t>
            </a:r>
            <a:br>
              <a:rPr kumimoji="0" lang="da-DK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</a:br>
            <a:r>
              <a:rPr kumimoji="0" lang="da-DK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Energy Attaché</a:t>
            </a:r>
            <a:br>
              <a:rPr kumimoji="0" lang="da-DK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</a:br>
            <a:r>
              <a:rPr kumimoji="0" lang="da-DK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+1 (650) 283-3500</a:t>
            </a:r>
            <a:br>
              <a:rPr kumimoji="0" lang="da-DK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</a:br>
            <a:r>
              <a:rPr kumimoji="0" lang="da-DK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  <a:hlinkClick r:id="rId6"/>
              </a:rPr>
              <a:t>claekm@um.dk</a:t>
            </a:r>
            <a:r>
              <a:rPr kumimoji="0" lang="da-DK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br>
              <a:rPr kumimoji="0" lang="da-DK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</a:br>
            <a:r>
              <a:rPr kumimoji="0" lang="da-DK" sz="1100" b="0" i="0" u="none" strike="noStrike" kern="1200" cap="none" spc="0" normalizeH="0" baseline="0" noProof="0">
                <a:ln>
                  <a:noFill/>
                </a:ln>
                <a:solidFill>
                  <a:srgbClr val="E52020"/>
                </a:solidFill>
                <a:effectLst/>
                <a:uLnTx/>
                <a:uFillTx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  <a:hlinkClick r:id="rId7"/>
              </a:rPr>
              <a:t>LinkedIn</a:t>
            </a:r>
            <a:endParaRPr kumimoji="0" lang="da-DK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sp>
        <p:nvSpPr>
          <p:cNvPr id="17" name="Tekstfelt 30">
            <a:extLst>
              <a:ext uri="{FF2B5EF4-FFF2-40B4-BE49-F238E27FC236}">
                <a16:creationId xmlns:a16="http://schemas.microsoft.com/office/drawing/2014/main" id="{52A68606-6504-4B65-A0FE-43815E883F42}"/>
              </a:ext>
            </a:extLst>
          </p:cNvPr>
          <p:cNvSpPr txBox="1"/>
          <p:nvPr/>
        </p:nvSpPr>
        <p:spPr>
          <a:xfrm>
            <a:off x="9423597" y="5180523"/>
            <a:ext cx="2547724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1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Sander de la Rambelje</a:t>
            </a:r>
            <a:br>
              <a:rPr kumimoji="0" lang="da-DK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</a:br>
            <a:r>
              <a:rPr kumimoji="0" lang="da-DK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Energy and </a:t>
            </a:r>
            <a:r>
              <a:rPr kumimoji="0" lang="da-DK" sz="11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Climate</a:t>
            </a:r>
            <a:r>
              <a:rPr kumimoji="0" lang="da-DK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kumimoji="0" lang="da-DK" sz="11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Coordinator</a:t>
            </a:r>
            <a:br>
              <a:rPr kumimoji="0" lang="da-DK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</a:br>
            <a:r>
              <a:rPr kumimoji="0" lang="da-DK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+1 (650) 285 8518</a:t>
            </a:r>
            <a:br>
              <a:rPr kumimoji="0" lang="da-DK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</a:br>
            <a:r>
              <a:rPr kumimoji="0" lang="da-DK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  <a:hlinkClick r:id="rId8"/>
              </a:rPr>
              <a:t>sanram@um.dk</a:t>
            </a:r>
            <a:r>
              <a:rPr kumimoji="0" lang="da-DK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br>
              <a:rPr kumimoji="0" lang="da-DK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</a:br>
            <a:r>
              <a:rPr kumimoji="0" lang="da-DK" sz="1100" b="0" i="0" u="none" strike="noStrike" kern="1200" cap="none" spc="0" normalizeH="0" baseline="0" noProof="0">
                <a:ln>
                  <a:noFill/>
                </a:ln>
                <a:solidFill>
                  <a:srgbClr val="E52020"/>
                </a:solidFill>
                <a:effectLst/>
                <a:uLnTx/>
                <a:uFillTx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  <a:hlinkClick r:id="rId9"/>
              </a:rPr>
              <a:t>LinkedIn</a:t>
            </a:r>
            <a:r>
              <a:rPr kumimoji="0" lang="da-DK" sz="1100" b="0" i="0" u="none" strike="noStrike" kern="1200" cap="none" spc="0" normalizeH="0" baseline="0" noProof="0">
                <a:ln>
                  <a:noFill/>
                </a:ln>
                <a:solidFill>
                  <a:srgbClr val="E52020"/>
                </a:solidFill>
                <a:effectLst/>
                <a:uLnTx/>
                <a:uFillTx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endParaRPr kumimoji="0" lang="da-DK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pic>
        <p:nvPicPr>
          <p:cNvPr id="1026" name="Picture 2" descr="https://siliconvalley.um.dk/-/media/websites/silicon-valley/employees/new-photos/claus.ashx?mw=750&amp;hash=10C4E747A843DD851172A357E87ECCF3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7" t="506" r="7976" b="16975"/>
          <a:stretch/>
        </p:blipFill>
        <p:spPr bwMode="auto">
          <a:xfrm>
            <a:off x="8441314" y="3644910"/>
            <a:ext cx="874398" cy="1165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iliconvalley.um.dk/-/media/websites/silicon-valley/employees/new-photos/sanderdelarambelje.ashx?mw=750&amp;hash=F3D9612EEC9C4305FB56548166AC095E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1" t="2270" r="5777" b="9002"/>
          <a:stretch/>
        </p:blipFill>
        <p:spPr bwMode="auto">
          <a:xfrm>
            <a:off x="8441314" y="5188836"/>
            <a:ext cx="874398" cy="1165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14007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4970" t="5026" r="10190" b="10136"/>
          <a:stretch/>
        </p:blipFill>
        <p:spPr>
          <a:xfrm flipH="1">
            <a:off x="151038" y="159395"/>
            <a:ext cx="11888561" cy="656207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TARGETS IN THE DANISH GREEN transition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A5623-8BC0-894C-8341-F8320F82FFC8}" type="slidenum">
              <a:rPr lang="da-DK" smtClean="0"/>
              <a:t>4</a:t>
            </a:fld>
            <a:endParaRPr lang="da-DK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915D091C-1497-2C4F-A8AF-D97B920075DC}"/>
              </a:ext>
            </a:extLst>
          </p:cNvPr>
          <p:cNvSpPr/>
          <p:nvPr/>
        </p:nvSpPr>
        <p:spPr>
          <a:xfrm>
            <a:off x="1298765" y="1342674"/>
            <a:ext cx="180270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600" b="1">
                <a:latin typeface="Segoe UI Semilight" panose="020B0402040204020203" pitchFamily="34" charset="0"/>
                <a:cs typeface="Segoe UI Semilight" panose="020B0402040204020203" pitchFamily="34" charset="0"/>
              </a:rPr>
              <a:t>RENEWABLE</a:t>
            </a:r>
          </a:p>
          <a:p>
            <a:pPr algn="ctr"/>
            <a:r>
              <a:rPr lang="en-GB" sz="1600" b="1">
                <a:latin typeface="Segoe UI Semilight" panose="020B0402040204020203" pitchFamily="34" charset="0"/>
                <a:cs typeface="Segoe UI Semilight" panose="020B0402040204020203" pitchFamily="34" charset="0"/>
              </a:rPr>
              <a:t>ELECTRICITY </a:t>
            </a:r>
            <a:br>
              <a:rPr lang="en-GB" sz="1600" b="1">
                <a:latin typeface="Segoe UI Semilight" panose="020B0402040204020203" pitchFamily="34" charset="0"/>
                <a:cs typeface="Segoe UI Semilight" panose="020B0402040204020203" pitchFamily="34" charset="0"/>
              </a:rPr>
            </a:br>
            <a:r>
              <a:rPr lang="en-GB" sz="1600" b="1">
                <a:latin typeface="Segoe UI Semilight" panose="020B0402040204020203" pitchFamily="34" charset="0"/>
                <a:cs typeface="Segoe UI Semilight" panose="020B0402040204020203" pitchFamily="34" charset="0"/>
              </a:rPr>
              <a:t>IN 2020</a:t>
            </a:r>
            <a:endParaRPr lang="en-GB" sz="160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grpSp>
        <p:nvGrpSpPr>
          <p:cNvPr id="8" name="Group 23">
            <a:extLst>
              <a:ext uri="{FF2B5EF4-FFF2-40B4-BE49-F238E27FC236}">
                <a16:creationId xmlns:a16="http://schemas.microsoft.com/office/drawing/2014/main" id="{51F94AAC-EE7F-E044-959D-13943D208707}"/>
              </a:ext>
            </a:extLst>
          </p:cNvPr>
          <p:cNvGrpSpPr/>
          <p:nvPr/>
        </p:nvGrpSpPr>
        <p:grpSpPr>
          <a:xfrm>
            <a:off x="1554891" y="2245435"/>
            <a:ext cx="1290455" cy="1323817"/>
            <a:chOff x="6086246" y="3440065"/>
            <a:chExt cx="1013644" cy="1013644"/>
          </a:xfrm>
        </p:grpSpPr>
        <p:sp>
          <p:nvSpPr>
            <p:cNvPr id="9" name="Oval 24">
              <a:extLst>
                <a:ext uri="{FF2B5EF4-FFF2-40B4-BE49-F238E27FC236}">
                  <a16:creationId xmlns:a16="http://schemas.microsoft.com/office/drawing/2014/main" id="{61554FC4-DD3B-4242-AD47-C02FCF429DD7}"/>
                </a:ext>
              </a:extLst>
            </p:cNvPr>
            <p:cNvSpPr/>
            <p:nvPr/>
          </p:nvSpPr>
          <p:spPr>
            <a:xfrm flipH="1">
              <a:off x="6086246" y="3440065"/>
              <a:ext cx="1013644" cy="1013644"/>
            </a:xfrm>
            <a:prstGeom prst="ellipse">
              <a:avLst/>
            </a:prstGeom>
            <a:solidFill>
              <a:srgbClr val="DDDDDD">
                <a:alpha val="9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 defTabSz="914377"/>
              <a:endParaRPr lang="en-US" sz="110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0" name="Pie 25">
              <a:extLst>
                <a:ext uri="{FF2B5EF4-FFF2-40B4-BE49-F238E27FC236}">
                  <a16:creationId xmlns:a16="http://schemas.microsoft.com/office/drawing/2014/main" id="{30DA8985-DFBB-7C40-9E61-CBE3FBED3C2F}"/>
                </a:ext>
              </a:extLst>
            </p:cNvPr>
            <p:cNvSpPr/>
            <p:nvPr/>
          </p:nvSpPr>
          <p:spPr>
            <a:xfrm flipH="1">
              <a:off x="6086246" y="3440065"/>
              <a:ext cx="1013644" cy="1013644"/>
            </a:xfrm>
            <a:prstGeom prst="pie">
              <a:avLst>
                <a:gd name="adj1" fmla="val 1740480"/>
                <a:gd name="adj2" fmla="val 16200000"/>
              </a:avLst>
            </a:prstGeom>
            <a:solidFill>
              <a:srgbClr val="00B05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 defTabSz="914377"/>
              <a:endParaRPr lang="en-US" sz="110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1" name="Oval 26">
              <a:extLst>
                <a:ext uri="{FF2B5EF4-FFF2-40B4-BE49-F238E27FC236}">
                  <a16:creationId xmlns:a16="http://schemas.microsoft.com/office/drawing/2014/main" id="{09A2592B-0F92-C644-BC49-FFD62A4818FB}"/>
                </a:ext>
              </a:extLst>
            </p:cNvPr>
            <p:cNvSpPr/>
            <p:nvPr/>
          </p:nvSpPr>
          <p:spPr>
            <a:xfrm>
              <a:off x="6167114" y="3520932"/>
              <a:ext cx="851908" cy="85190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 defTabSz="914377"/>
              <a:r>
                <a:rPr lang="en-US" sz="2667" b="1">
                  <a:solidFill>
                    <a:srgbClr val="00000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68%</a:t>
              </a:r>
              <a:endParaRPr lang="en-US" sz="1467" b="1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22" name="Rektangel 21">
            <a:extLst>
              <a:ext uri="{FF2B5EF4-FFF2-40B4-BE49-F238E27FC236}">
                <a16:creationId xmlns:a16="http://schemas.microsoft.com/office/drawing/2014/main" id="{0E2771B0-868D-6E47-8A0C-D9B123B72321}"/>
              </a:ext>
            </a:extLst>
          </p:cNvPr>
          <p:cNvSpPr/>
          <p:nvPr/>
        </p:nvSpPr>
        <p:spPr>
          <a:xfrm>
            <a:off x="5294021" y="1495692"/>
            <a:ext cx="170840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600" b="1">
                <a:latin typeface="Segoe UI Semilight" panose="020B0402040204020203" pitchFamily="34" charset="0"/>
                <a:cs typeface="Segoe UI Semilight" panose="020B0402040204020203" pitchFamily="34" charset="0"/>
              </a:rPr>
              <a:t>GREEN POWER</a:t>
            </a:r>
          </a:p>
          <a:p>
            <a:pPr algn="ctr"/>
            <a:r>
              <a:rPr lang="en-GB" sz="1600" b="1">
                <a:latin typeface="Segoe UI Semilight" panose="020B0402040204020203" pitchFamily="34" charset="0"/>
                <a:cs typeface="Segoe UI Semilight" panose="020B0402040204020203" pitchFamily="34" charset="0"/>
              </a:rPr>
              <a:t>IN 2030</a:t>
            </a:r>
            <a:endParaRPr lang="en-GB" sz="160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grpSp>
        <p:nvGrpSpPr>
          <p:cNvPr id="23" name="Group 23">
            <a:extLst>
              <a:ext uri="{FF2B5EF4-FFF2-40B4-BE49-F238E27FC236}">
                <a16:creationId xmlns:a16="http://schemas.microsoft.com/office/drawing/2014/main" id="{35474BD1-7767-2647-8FE1-EFC172EA9AC5}"/>
              </a:ext>
            </a:extLst>
          </p:cNvPr>
          <p:cNvGrpSpPr/>
          <p:nvPr/>
        </p:nvGrpSpPr>
        <p:grpSpPr>
          <a:xfrm>
            <a:off x="5502994" y="2245435"/>
            <a:ext cx="1290455" cy="1323817"/>
            <a:chOff x="6086246" y="3440065"/>
            <a:chExt cx="1013644" cy="1013644"/>
          </a:xfrm>
        </p:grpSpPr>
        <p:sp>
          <p:nvSpPr>
            <p:cNvPr id="24" name="Oval 24">
              <a:extLst>
                <a:ext uri="{FF2B5EF4-FFF2-40B4-BE49-F238E27FC236}">
                  <a16:creationId xmlns:a16="http://schemas.microsoft.com/office/drawing/2014/main" id="{CDC3992B-C03B-254F-9391-AF046AC3AA0F}"/>
                </a:ext>
              </a:extLst>
            </p:cNvPr>
            <p:cNvSpPr/>
            <p:nvPr/>
          </p:nvSpPr>
          <p:spPr>
            <a:xfrm flipH="1">
              <a:off x="6086246" y="3440065"/>
              <a:ext cx="1013644" cy="1013644"/>
            </a:xfrm>
            <a:prstGeom prst="ellipse">
              <a:avLst/>
            </a:prstGeom>
            <a:solidFill>
              <a:srgbClr val="DDDDDD">
                <a:alpha val="9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 defTabSz="914377"/>
              <a:endParaRPr lang="en-US" sz="110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5" name="Pie 25">
              <a:extLst>
                <a:ext uri="{FF2B5EF4-FFF2-40B4-BE49-F238E27FC236}">
                  <a16:creationId xmlns:a16="http://schemas.microsoft.com/office/drawing/2014/main" id="{B31CBCA4-007C-5B47-BF06-59BD1EC137DE}"/>
                </a:ext>
              </a:extLst>
            </p:cNvPr>
            <p:cNvSpPr/>
            <p:nvPr/>
          </p:nvSpPr>
          <p:spPr>
            <a:xfrm flipH="1">
              <a:off x="6086246" y="3440065"/>
              <a:ext cx="1013644" cy="1013644"/>
            </a:xfrm>
            <a:prstGeom prst="pie">
              <a:avLst>
                <a:gd name="adj1" fmla="val 16204808"/>
                <a:gd name="adj2" fmla="val 16200000"/>
              </a:avLst>
            </a:prstGeom>
            <a:solidFill>
              <a:srgbClr val="00B05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 defTabSz="914377"/>
              <a:endParaRPr lang="en-US" sz="110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6" name="Oval 26">
              <a:extLst>
                <a:ext uri="{FF2B5EF4-FFF2-40B4-BE49-F238E27FC236}">
                  <a16:creationId xmlns:a16="http://schemas.microsoft.com/office/drawing/2014/main" id="{EEE47D0D-4FA9-E648-864F-B1F3C40FF9F2}"/>
                </a:ext>
              </a:extLst>
            </p:cNvPr>
            <p:cNvSpPr/>
            <p:nvPr/>
          </p:nvSpPr>
          <p:spPr>
            <a:xfrm>
              <a:off x="6167114" y="3520932"/>
              <a:ext cx="851908" cy="85190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 defTabSz="914377"/>
              <a:r>
                <a:rPr lang="en-US" sz="2667" b="1">
                  <a:solidFill>
                    <a:srgbClr val="00000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100%</a:t>
              </a:r>
              <a:endParaRPr lang="en-US" sz="1467" b="1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27" name="Rektangel 26">
            <a:extLst>
              <a:ext uri="{FF2B5EF4-FFF2-40B4-BE49-F238E27FC236}">
                <a16:creationId xmlns:a16="http://schemas.microsoft.com/office/drawing/2014/main" id="{C1559E40-D20A-CD4A-803B-3D47AEE9C59E}"/>
              </a:ext>
            </a:extLst>
          </p:cNvPr>
          <p:cNvSpPr/>
          <p:nvPr/>
        </p:nvSpPr>
        <p:spPr>
          <a:xfrm>
            <a:off x="8702372" y="3882084"/>
            <a:ext cx="179528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600" b="1">
                <a:latin typeface="Segoe UI Semilight" panose="020B0402040204020203" pitchFamily="34" charset="0"/>
                <a:cs typeface="Segoe UI Semilight" panose="020B0402040204020203" pitchFamily="34" charset="0"/>
              </a:rPr>
              <a:t>CLIMATE NEUTRALITY </a:t>
            </a:r>
            <a:br>
              <a:rPr lang="en-GB" sz="1600" b="1">
                <a:latin typeface="Segoe UI Semilight" panose="020B0402040204020203" pitchFamily="34" charset="0"/>
                <a:cs typeface="Segoe UI Semilight" panose="020B0402040204020203" pitchFamily="34" charset="0"/>
              </a:rPr>
            </a:br>
            <a:r>
              <a:rPr lang="en-GB" sz="1600" b="1">
                <a:latin typeface="Segoe UI Semilight" panose="020B0402040204020203" pitchFamily="34" charset="0"/>
                <a:cs typeface="Segoe UI Semilight" panose="020B0402040204020203" pitchFamily="34" charset="0"/>
              </a:rPr>
              <a:t>IN 2050</a:t>
            </a:r>
          </a:p>
        </p:txBody>
      </p:sp>
      <p:grpSp>
        <p:nvGrpSpPr>
          <p:cNvPr id="28" name="Group 23">
            <a:extLst>
              <a:ext uri="{FF2B5EF4-FFF2-40B4-BE49-F238E27FC236}">
                <a16:creationId xmlns:a16="http://schemas.microsoft.com/office/drawing/2014/main" id="{2D70F55D-E1C5-4C49-9E0D-6AD8680DF791}"/>
              </a:ext>
            </a:extLst>
          </p:cNvPr>
          <p:cNvGrpSpPr/>
          <p:nvPr/>
        </p:nvGrpSpPr>
        <p:grpSpPr>
          <a:xfrm>
            <a:off x="8939771" y="4745847"/>
            <a:ext cx="1290455" cy="1323817"/>
            <a:chOff x="6086246" y="3440065"/>
            <a:chExt cx="1013644" cy="1013644"/>
          </a:xfrm>
        </p:grpSpPr>
        <p:sp>
          <p:nvSpPr>
            <p:cNvPr id="29" name="Oval 24">
              <a:extLst>
                <a:ext uri="{FF2B5EF4-FFF2-40B4-BE49-F238E27FC236}">
                  <a16:creationId xmlns:a16="http://schemas.microsoft.com/office/drawing/2014/main" id="{1B54445F-B941-0E47-ABE9-9FA5CE7ED09C}"/>
                </a:ext>
              </a:extLst>
            </p:cNvPr>
            <p:cNvSpPr/>
            <p:nvPr/>
          </p:nvSpPr>
          <p:spPr>
            <a:xfrm flipH="1">
              <a:off x="6086246" y="3440065"/>
              <a:ext cx="1013644" cy="1013644"/>
            </a:xfrm>
            <a:prstGeom prst="ellipse">
              <a:avLst/>
            </a:prstGeom>
            <a:solidFill>
              <a:srgbClr val="DDDDDD">
                <a:alpha val="9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 defTabSz="914377"/>
              <a:endParaRPr lang="en-US" sz="110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30" name="Pie 25">
              <a:extLst>
                <a:ext uri="{FF2B5EF4-FFF2-40B4-BE49-F238E27FC236}">
                  <a16:creationId xmlns:a16="http://schemas.microsoft.com/office/drawing/2014/main" id="{671752AC-C010-7E48-B4B3-5279A4E3174A}"/>
                </a:ext>
              </a:extLst>
            </p:cNvPr>
            <p:cNvSpPr/>
            <p:nvPr/>
          </p:nvSpPr>
          <p:spPr>
            <a:xfrm flipH="1">
              <a:off x="6086246" y="3440065"/>
              <a:ext cx="1013644" cy="1013644"/>
            </a:xfrm>
            <a:prstGeom prst="pie">
              <a:avLst>
                <a:gd name="adj1" fmla="val 16204808"/>
                <a:gd name="adj2" fmla="val 16200000"/>
              </a:avLst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 defTabSz="914377"/>
              <a:endParaRPr lang="en-US" sz="110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31" name="Oval 26">
              <a:extLst>
                <a:ext uri="{FF2B5EF4-FFF2-40B4-BE49-F238E27FC236}">
                  <a16:creationId xmlns:a16="http://schemas.microsoft.com/office/drawing/2014/main" id="{EAC5ABFB-ED77-BE42-B03D-5D1EDCD44D81}"/>
                </a:ext>
              </a:extLst>
            </p:cNvPr>
            <p:cNvSpPr/>
            <p:nvPr/>
          </p:nvSpPr>
          <p:spPr>
            <a:xfrm>
              <a:off x="6167114" y="3520932"/>
              <a:ext cx="851908" cy="85190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 defTabSz="914377"/>
              <a:r>
                <a:rPr lang="en-US" sz="2667" b="1">
                  <a:solidFill>
                    <a:srgbClr val="00000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100%</a:t>
              </a:r>
              <a:endParaRPr lang="en-US" sz="1467" b="1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32" name="Rektangel 31">
            <a:extLst>
              <a:ext uri="{FF2B5EF4-FFF2-40B4-BE49-F238E27FC236}">
                <a16:creationId xmlns:a16="http://schemas.microsoft.com/office/drawing/2014/main" id="{5C57382E-C656-1549-AD9C-0990ED8917F4}"/>
              </a:ext>
            </a:extLst>
          </p:cNvPr>
          <p:cNvSpPr/>
          <p:nvPr/>
        </p:nvSpPr>
        <p:spPr>
          <a:xfrm>
            <a:off x="5294021" y="3882084"/>
            <a:ext cx="170840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600" b="1">
                <a:latin typeface="Segoe UI Semilight" panose="020B0402040204020203" pitchFamily="34" charset="0"/>
                <a:cs typeface="Segoe UI Semilight" panose="020B0402040204020203" pitchFamily="34" charset="0"/>
              </a:rPr>
              <a:t>GHG REDUCTION </a:t>
            </a:r>
            <a:br>
              <a:rPr lang="en-GB" sz="1600" b="1">
                <a:latin typeface="Segoe UI Semilight" panose="020B0402040204020203" pitchFamily="34" charset="0"/>
                <a:cs typeface="Segoe UI Semilight" panose="020B0402040204020203" pitchFamily="34" charset="0"/>
              </a:rPr>
            </a:br>
            <a:r>
              <a:rPr lang="en-GB" sz="1600" b="1">
                <a:latin typeface="Segoe UI Semilight" panose="020B0402040204020203" pitchFamily="34" charset="0"/>
                <a:cs typeface="Segoe UI Semilight" panose="020B0402040204020203" pitchFamily="34" charset="0"/>
              </a:rPr>
              <a:t>IN 2030</a:t>
            </a:r>
            <a:endParaRPr lang="en-GB" sz="160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38" name="Tekstfelt 1"/>
          <p:cNvSpPr txBox="1"/>
          <p:nvPr/>
        </p:nvSpPr>
        <p:spPr>
          <a:xfrm>
            <a:off x="328843" y="6356350"/>
            <a:ext cx="4315289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067"/>
              <a:t>* 2020 </a:t>
            </a:r>
            <a:r>
              <a:rPr lang="da-DK" sz="1067" err="1"/>
              <a:t>wind</a:t>
            </a:r>
            <a:r>
              <a:rPr lang="da-DK" sz="1067"/>
              <a:t> power </a:t>
            </a:r>
            <a:r>
              <a:rPr lang="da-DK" sz="1067" err="1"/>
              <a:t>share</a:t>
            </a:r>
            <a:r>
              <a:rPr lang="da-DK" sz="1067"/>
              <a:t> of 47 </a:t>
            </a:r>
            <a:r>
              <a:rPr lang="da-DK" sz="1067" err="1"/>
              <a:t>pct</a:t>
            </a:r>
            <a:r>
              <a:rPr lang="da-DK" sz="1067"/>
              <a:t> </a:t>
            </a:r>
          </a:p>
        </p:txBody>
      </p:sp>
      <p:grpSp>
        <p:nvGrpSpPr>
          <p:cNvPr id="39" name="Group 38"/>
          <p:cNvGrpSpPr/>
          <p:nvPr/>
        </p:nvGrpSpPr>
        <p:grpSpPr>
          <a:xfrm>
            <a:off x="5502994" y="4745847"/>
            <a:ext cx="1290455" cy="1323817"/>
            <a:chOff x="5686872" y="4720115"/>
            <a:chExt cx="1290455" cy="1323817"/>
          </a:xfrm>
        </p:grpSpPr>
        <p:sp>
          <p:nvSpPr>
            <p:cNvPr id="50" name="Pie 25">
              <a:extLst>
                <a:ext uri="{FF2B5EF4-FFF2-40B4-BE49-F238E27FC236}">
                  <a16:creationId xmlns:a16="http://schemas.microsoft.com/office/drawing/2014/main" id="{20589A43-5C79-6442-9283-601A9FE4B1D5}"/>
                </a:ext>
              </a:extLst>
            </p:cNvPr>
            <p:cNvSpPr/>
            <p:nvPr/>
          </p:nvSpPr>
          <p:spPr>
            <a:xfrm rot="1282821" flipH="1">
              <a:off x="5686872" y="4720115"/>
              <a:ext cx="1290455" cy="1323817"/>
            </a:xfrm>
            <a:prstGeom prst="pie">
              <a:avLst>
                <a:gd name="adj1" fmla="val 2198610"/>
                <a:gd name="adj2" fmla="val 17518209"/>
              </a:avLst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 defTabSz="914377"/>
              <a:endParaRPr lang="en-US" sz="110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34" name="Oval 26">
              <a:extLst>
                <a:ext uri="{FF2B5EF4-FFF2-40B4-BE49-F238E27FC236}">
                  <a16:creationId xmlns:a16="http://schemas.microsoft.com/office/drawing/2014/main" id="{54429679-3F25-BA42-939E-3A9475C939ED}"/>
                </a:ext>
              </a:extLst>
            </p:cNvPr>
            <p:cNvSpPr/>
            <p:nvPr/>
          </p:nvSpPr>
          <p:spPr>
            <a:xfrm>
              <a:off x="5777716" y="4840979"/>
              <a:ext cx="1084551" cy="108530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 defTabSz="914377"/>
              <a:r>
                <a:rPr lang="en-US" sz="2667" b="1">
                  <a:solidFill>
                    <a:srgbClr val="00000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70%</a:t>
              </a:r>
              <a:endParaRPr lang="en-US" sz="1467" b="1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cxnSp>
        <p:nvCxnSpPr>
          <p:cNvPr id="5" name="Straight Arrow Connector 4"/>
          <p:cNvCxnSpPr/>
          <p:nvPr/>
        </p:nvCxnSpPr>
        <p:spPr>
          <a:xfrm flipV="1">
            <a:off x="3101470" y="2907342"/>
            <a:ext cx="2192551" cy="1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>
            <a:off x="7102293" y="5407755"/>
            <a:ext cx="1600079" cy="0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ktangel 31">
            <a:extLst>
              <a:ext uri="{FF2B5EF4-FFF2-40B4-BE49-F238E27FC236}">
                <a16:creationId xmlns:a16="http://schemas.microsoft.com/office/drawing/2014/main" id="{5C57382E-C656-1549-AD9C-0990ED8917F4}"/>
              </a:ext>
            </a:extLst>
          </p:cNvPr>
          <p:cNvSpPr/>
          <p:nvPr/>
        </p:nvSpPr>
        <p:spPr>
          <a:xfrm>
            <a:off x="1294331" y="3882084"/>
            <a:ext cx="170840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600" b="1">
                <a:latin typeface="Segoe UI Semilight" panose="020B0402040204020203" pitchFamily="34" charset="0"/>
                <a:cs typeface="Segoe UI Semilight" panose="020B0402040204020203" pitchFamily="34" charset="0"/>
              </a:rPr>
              <a:t>GHG REDUCTION</a:t>
            </a:r>
            <a:br>
              <a:rPr lang="en-GB" sz="1600" b="1">
                <a:latin typeface="Segoe UI Semilight" panose="020B0402040204020203" pitchFamily="34" charset="0"/>
                <a:cs typeface="Segoe UI Semilight" panose="020B0402040204020203" pitchFamily="34" charset="0"/>
              </a:rPr>
            </a:br>
            <a:r>
              <a:rPr lang="en-GB" sz="1600" b="1">
                <a:latin typeface="Segoe UI Semilight" panose="020B0402040204020203" pitchFamily="34" charset="0"/>
                <a:cs typeface="Segoe UI Semilight" panose="020B0402040204020203" pitchFamily="34" charset="0"/>
              </a:rPr>
              <a:t>IN 2021</a:t>
            </a:r>
            <a:endParaRPr lang="en-GB" sz="160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44" name="Pie 25">
            <a:extLst>
              <a:ext uri="{FF2B5EF4-FFF2-40B4-BE49-F238E27FC236}">
                <a16:creationId xmlns:a16="http://schemas.microsoft.com/office/drawing/2014/main" id="{20589A43-5C79-6442-9283-601A9FE4B1D5}"/>
              </a:ext>
            </a:extLst>
          </p:cNvPr>
          <p:cNvSpPr/>
          <p:nvPr/>
        </p:nvSpPr>
        <p:spPr>
          <a:xfrm rot="1282821" flipH="1">
            <a:off x="1503304" y="4745847"/>
            <a:ext cx="1290455" cy="1323817"/>
          </a:xfrm>
          <a:prstGeom prst="pie">
            <a:avLst>
              <a:gd name="adj1" fmla="val 4955402"/>
              <a:gd name="adj2" fmla="val 17518209"/>
            </a:avLst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 defTabSz="914377"/>
            <a:endParaRPr lang="en-US" sz="11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46" name="Oval 26">
            <a:extLst>
              <a:ext uri="{FF2B5EF4-FFF2-40B4-BE49-F238E27FC236}">
                <a16:creationId xmlns:a16="http://schemas.microsoft.com/office/drawing/2014/main" id="{54429679-3F25-BA42-939E-3A9475C939ED}"/>
              </a:ext>
            </a:extLst>
          </p:cNvPr>
          <p:cNvSpPr/>
          <p:nvPr/>
        </p:nvSpPr>
        <p:spPr>
          <a:xfrm>
            <a:off x="1594148" y="4866711"/>
            <a:ext cx="1084551" cy="1085309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 defTabSz="914377"/>
            <a:r>
              <a:rPr lang="en-US" sz="2667" b="1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57%</a:t>
            </a:r>
            <a:endParaRPr lang="en-US" sz="1467" b="1">
              <a:solidFill>
                <a:srgbClr val="0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47" name="Straight Arrow Connector 46"/>
          <p:cNvCxnSpPr/>
          <p:nvPr/>
        </p:nvCxnSpPr>
        <p:spPr>
          <a:xfrm>
            <a:off x="3102603" y="5407755"/>
            <a:ext cx="2117790" cy="0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4327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dsholder til tekst 1"/>
          <p:cNvSpPr txBox="1">
            <a:spLocks/>
          </p:cNvSpPr>
          <p:nvPr/>
        </p:nvSpPr>
        <p:spPr>
          <a:xfrm>
            <a:off x="728400" y="1587500"/>
            <a:ext cx="10346000" cy="401320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2400">
                <a:cs typeface="Segoe UI Semilight" panose="020B0402040204020203" pitchFamily="34" charset="0"/>
              </a:rPr>
              <a:t>Similar to California, the Danish green economy has been decades in the making:</a:t>
            </a:r>
            <a:br>
              <a:rPr lang="en-US" sz="2400">
                <a:cs typeface="Segoe UI Semilight" panose="020B0402040204020203" pitchFamily="34" charset="0"/>
              </a:rPr>
            </a:br>
            <a:endParaRPr lang="en-US" sz="2400">
              <a:cs typeface="Segoe UI Semilight" panose="020B0402040204020203" pitchFamily="34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5D7970"/>
              </a:buClr>
              <a:buSzPct val="150000"/>
              <a:buFont typeface="Wingdings" panose="05000000000000000000" pitchFamily="2" charset="2"/>
              <a:buChar char="§"/>
            </a:pPr>
            <a:r>
              <a:rPr lang="en-US" sz="2400">
                <a:cs typeface="Segoe UI Semilight" panose="020B0402040204020203" pitchFamily="34" charset="0"/>
              </a:rPr>
              <a:t>Steady political and popular support: 79% of Danes believe climate is most important issue*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5D7970"/>
              </a:buClr>
              <a:buSzPct val="150000"/>
              <a:buFont typeface="Wingdings" panose="05000000000000000000" pitchFamily="2" charset="2"/>
              <a:buChar char="§"/>
            </a:pPr>
            <a:r>
              <a:rPr lang="en-US" sz="2400">
                <a:cs typeface="Segoe UI Semilight" panose="020B0402040204020203" pitchFamily="34" charset="0"/>
              </a:rPr>
              <a:t>Open data access allows for long-term resource planning and cost modeling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5D7970"/>
              </a:buClr>
              <a:buSzPct val="150000"/>
              <a:buFont typeface="Wingdings" panose="05000000000000000000" pitchFamily="2" charset="2"/>
              <a:buChar char="§"/>
            </a:pPr>
            <a:r>
              <a:rPr lang="en-US" sz="2400">
                <a:cs typeface="Segoe UI Semilight" panose="020B0402040204020203" pitchFamily="34" charset="0"/>
              </a:rPr>
              <a:t>Continuous dialogue on (feasible) targets with all major business sectors 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5D7970"/>
              </a:buClr>
              <a:buSzPct val="150000"/>
              <a:buFont typeface="Wingdings" panose="05000000000000000000" pitchFamily="2" charset="2"/>
              <a:buChar char="§"/>
            </a:pPr>
            <a:endParaRPr lang="en-US" sz="2400">
              <a:cs typeface="Segoe UI Semilight" panose="020B0402040204020203" pitchFamily="34" charset="0"/>
            </a:endParaRPr>
          </a:p>
        </p:txBody>
      </p:sp>
      <p:sp>
        <p:nvSpPr>
          <p:cNvPr id="17" name="Pladsholder til tekst 5"/>
          <p:cNvSpPr txBox="1">
            <a:spLocks/>
          </p:cNvSpPr>
          <p:nvPr/>
        </p:nvSpPr>
        <p:spPr>
          <a:xfrm>
            <a:off x="537398" y="505435"/>
            <a:ext cx="6694675" cy="48005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FF5252"/>
              </a:buClr>
              <a:buNone/>
            </a:pPr>
            <a:endParaRPr lang="en-US">
              <a:solidFill>
                <a:srgbClr val="000000"/>
              </a:solidFill>
              <a:latin typeface="+mj-lt"/>
              <a:cs typeface="Segoe UI Semilight" panose="020B0402040204020203" pitchFamily="34" charset="0"/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672341" y="571246"/>
            <a:ext cx="6509076" cy="16903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rgbClr val="5D7970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>
                <a:srgbClr val="FF5252"/>
              </a:buClr>
            </a:pPr>
            <a:endParaRPr lang="en-US" sz="4000">
              <a:cs typeface="Segoe UI Semilight" panose="020B0402040204020203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728400" y="728401"/>
            <a:ext cx="10981000" cy="864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>
                <a:solidFill>
                  <a:schemeClr val="tx1"/>
                </a:solidFill>
              </a:rPr>
              <a:t>DENMARK: SUCCESSES OF A GREEN ECONOMY</a:t>
            </a:r>
            <a:br>
              <a:rPr lang="da-DK">
                <a:solidFill>
                  <a:schemeClr val="tx1"/>
                </a:solidFill>
              </a:rPr>
            </a:br>
            <a:endParaRPr lang="en-GB">
              <a:solidFill>
                <a:schemeClr val="tx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232073" y="6084788"/>
            <a:ext cx="31694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400"/>
              <a:t>*EU Investment Bank </a:t>
            </a:r>
            <a:r>
              <a:rPr lang="da-DK" sz="1400" err="1"/>
              <a:t>Survey</a:t>
            </a:r>
            <a:r>
              <a:rPr lang="da-DK" sz="1400"/>
              <a:t> (2021)</a:t>
            </a:r>
            <a:endParaRPr lang="en-GB" sz="1400"/>
          </a:p>
        </p:txBody>
      </p:sp>
      <p:pic>
        <p:nvPicPr>
          <p:cNvPr id="12" name="Picture 3" descr="F:\GR\Global Rådgivning - fælles\Kommunikation\Logoer\ENS\Logo filer\ENS_Logo_UK\Png\ENS_RGB_UK.png"/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9886" y="6165609"/>
            <a:ext cx="1473814" cy="637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5DF8E-F37B-4D79-A74F-05B368C5B823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88532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 txBox="1">
            <a:spLocks/>
          </p:cNvSpPr>
          <p:nvPr/>
        </p:nvSpPr>
        <p:spPr>
          <a:xfrm>
            <a:off x="728400" y="728401"/>
            <a:ext cx="10981000" cy="864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>
                <a:solidFill>
                  <a:schemeClr val="tx1"/>
                </a:solidFill>
              </a:rPr>
              <a:t>DENMARK: DECARBONIZATION IN PROGRESS</a:t>
            </a:r>
            <a:br>
              <a:rPr lang="da-DK">
                <a:solidFill>
                  <a:schemeClr val="tx1"/>
                </a:solidFill>
              </a:rPr>
            </a:br>
            <a:endParaRPr lang="en-GB">
              <a:solidFill>
                <a:schemeClr val="tx1"/>
              </a:solidFill>
            </a:endParaRPr>
          </a:p>
        </p:txBody>
      </p:sp>
      <p:pic>
        <p:nvPicPr>
          <p:cNvPr id="34" name="Picture 3" descr="F:\GR\Global Rådgivning - fælles\Kommunikation\Logoer\ENS\Logo filer\ENS_Logo_UK\Png\ENS_RGB_UK.png"/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9886" y="6165609"/>
            <a:ext cx="1473814" cy="637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A5623-8BC0-894C-8341-F8320F82FFC8}" type="slidenum">
              <a:rPr lang="da-DK" smtClean="0"/>
              <a:t>6</a:t>
            </a:fld>
            <a:endParaRPr lang="da-DK"/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128" b="2229"/>
          <a:stretch/>
        </p:blipFill>
        <p:spPr>
          <a:xfrm>
            <a:off x="1955493" y="1422399"/>
            <a:ext cx="8149151" cy="4622801"/>
          </a:xfrm>
          <a:prstGeom prst="rect">
            <a:avLst/>
          </a:prstGeom>
        </p:spPr>
      </p:pic>
      <p:sp>
        <p:nvSpPr>
          <p:cNvPr id="38" name="Tekstfelt 1"/>
          <p:cNvSpPr txBox="1"/>
          <p:nvPr/>
        </p:nvSpPr>
        <p:spPr>
          <a:xfrm>
            <a:off x="4622801" y="6211145"/>
            <a:ext cx="5199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900"/>
              <a:t>* </a:t>
            </a:r>
            <a:r>
              <a:rPr lang="en-GB" sz="900"/>
              <a:t>Climate Programme 2020 Denmark’s Mid-century, Long-term Low Greenhouse Gas Emission Development Strategy – submitted under the Paris Agreement</a:t>
            </a:r>
            <a:endParaRPr lang="da-DK" sz="900"/>
          </a:p>
        </p:txBody>
      </p:sp>
    </p:spTree>
    <p:extLst>
      <p:ext uri="{BB962C8B-B14F-4D97-AF65-F5344CB8AC3E}">
        <p14:creationId xmlns:p14="http://schemas.microsoft.com/office/powerpoint/2010/main" val="21362601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 txBox="1">
            <a:spLocks/>
          </p:cNvSpPr>
          <p:nvPr/>
        </p:nvSpPr>
        <p:spPr>
          <a:xfrm>
            <a:off x="728400" y="728401"/>
            <a:ext cx="10981000" cy="864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>
                <a:solidFill>
                  <a:schemeClr val="tx1"/>
                </a:solidFill>
              </a:rPr>
              <a:t>DENMARK: CORE COMPETENCIES</a:t>
            </a:r>
            <a:br>
              <a:rPr lang="da-DK">
                <a:solidFill>
                  <a:schemeClr val="tx1"/>
                </a:solidFill>
              </a:rPr>
            </a:br>
            <a:endParaRPr lang="en-GB">
              <a:solidFill>
                <a:schemeClr val="tx1"/>
              </a:solidFill>
            </a:endParaRPr>
          </a:p>
        </p:txBody>
      </p:sp>
      <p:sp>
        <p:nvSpPr>
          <p:cNvPr id="12" name="Pladsholder til tekst 17">
            <a:extLst>
              <a:ext uri="{FF2B5EF4-FFF2-40B4-BE49-F238E27FC236}">
                <a16:creationId xmlns:a16="http://schemas.microsoft.com/office/drawing/2014/main" id="{487A55F6-2778-504A-A32E-6D92D734DEE7}"/>
              </a:ext>
            </a:extLst>
          </p:cNvPr>
          <p:cNvSpPr txBox="1">
            <a:spLocks/>
          </p:cNvSpPr>
          <p:nvPr/>
        </p:nvSpPr>
        <p:spPr>
          <a:xfrm>
            <a:off x="6118382" y="4224831"/>
            <a:ext cx="2256543" cy="984693"/>
          </a:xfrm>
          <a:prstGeom prst="rect">
            <a:avLst/>
          </a:prstGeom>
          <a:ln>
            <a:noFill/>
          </a:ln>
        </p:spPr>
        <p:txBody>
          <a:bodyPr vert="horz" wrap="square" lIns="0" tIns="0" rIns="0" bIns="0" rtlCol="0" anchor="ctr">
            <a:spAutoFit/>
          </a:bodyPr>
          <a:lstStyle>
            <a:lvl1pPr marL="307010" indent="-307010" algn="l" defTabSz="81869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9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1pPr>
            <a:lvl2pPr marL="665188" indent="-255842" algn="l" defTabSz="81869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5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2pPr>
            <a:lvl3pPr marL="1023366" indent="-204673" algn="l" defTabSz="81869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3pPr>
            <a:lvl4pPr marL="1432713" indent="-204673" algn="l" defTabSz="81869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4pPr>
            <a:lvl5pPr marL="1842060" indent="-204673" algn="l" defTabSz="81869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5pPr>
            <a:lvl6pPr marL="2251407" indent="-204673" algn="l" defTabSz="81869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60753" indent="-204673" algn="l" defTabSz="81869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70100" indent="-204673" algn="l" defTabSz="81869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79446" indent="-204673" algn="l" defTabSz="81869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da-DK" sz="2133" b="1">
                <a:latin typeface="+mn-lt"/>
              </a:rPr>
              <a:t>ENERGY EFFICIENCY AND FLEXIBILITY</a:t>
            </a:r>
          </a:p>
        </p:txBody>
      </p:sp>
      <p:sp>
        <p:nvSpPr>
          <p:cNvPr id="13" name="Pladsholder til tekst 19">
            <a:extLst>
              <a:ext uri="{FF2B5EF4-FFF2-40B4-BE49-F238E27FC236}">
                <a16:creationId xmlns:a16="http://schemas.microsoft.com/office/drawing/2014/main" id="{45308CD8-3871-0046-BAF2-FDDA5CDDB3FF}"/>
              </a:ext>
            </a:extLst>
          </p:cNvPr>
          <p:cNvSpPr txBox="1">
            <a:spLocks/>
          </p:cNvSpPr>
          <p:nvPr/>
        </p:nvSpPr>
        <p:spPr>
          <a:xfrm>
            <a:off x="8792685" y="4553061"/>
            <a:ext cx="2905472" cy="328231"/>
          </a:xfrm>
          <a:prstGeom prst="rect">
            <a:avLst/>
          </a:prstGeom>
          <a:ln>
            <a:noFill/>
          </a:ln>
        </p:spPr>
        <p:txBody>
          <a:bodyPr vert="horz" wrap="square" lIns="0" tIns="0" rIns="0" bIns="0" rtlCol="0" anchor="ctr">
            <a:spAutoFit/>
          </a:bodyPr>
          <a:lstStyle>
            <a:lvl1pPr marL="307010" indent="-307010" algn="l" defTabSz="81869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9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1pPr>
            <a:lvl2pPr marL="665188" indent="-255842" algn="l" defTabSz="81869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5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2pPr>
            <a:lvl3pPr marL="1023366" indent="-204673" algn="l" defTabSz="81869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3pPr>
            <a:lvl4pPr marL="1432713" indent="-204673" algn="l" defTabSz="81869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4pPr>
            <a:lvl5pPr marL="1842060" indent="-204673" algn="l" defTabSz="81869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5pPr>
            <a:lvl6pPr marL="2251407" indent="-204673" algn="l" defTabSz="81869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60753" indent="-204673" algn="l" defTabSz="81869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70100" indent="-204673" algn="l" defTabSz="81869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79446" indent="-204673" algn="l" defTabSz="81869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da-DK" sz="2133" b="1">
                <a:latin typeface="+mn-lt"/>
              </a:rPr>
              <a:t>DISTRICT HEATING</a:t>
            </a:r>
          </a:p>
        </p:txBody>
      </p:sp>
      <p:sp>
        <p:nvSpPr>
          <p:cNvPr id="14" name="Pladsholder til tekst 20">
            <a:extLst>
              <a:ext uri="{FF2B5EF4-FFF2-40B4-BE49-F238E27FC236}">
                <a16:creationId xmlns:a16="http://schemas.microsoft.com/office/drawing/2014/main" id="{A5BFE02E-C907-D843-9FEB-55B7EC8ABBF0}"/>
              </a:ext>
            </a:extLst>
          </p:cNvPr>
          <p:cNvSpPr txBox="1">
            <a:spLocks/>
          </p:cNvSpPr>
          <p:nvPr/>
        </p:nvSpPr>
        <p:spPr>
          <a:xfrm>
            <a:off x="3169749" y="4388946"/>
            <a:ext cx="2467441" cy="656462"/>
          </a:xfrm>
          <a:prstGeom prst="rect">
            <a:avLst/>
          </a:prstGeom>
          <a:ln>
            <a:noFill/>
          </a:ln>
        </p:spPr>
        <p:txBody>
          <a:bodyPr vert="horz" wrap="square" lIns="0" tIns="0" rIns="0" bIns="0" rtlCol="0" anchor="ctr">
            <a:spAutoFit/>
          </a:bodyPr>
          <a:lstStyle>
            <a:lvl1pPr marL="307010" indent="-307010" algn="l" defTabSz="81869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9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1pPr>
            <a:lvl2pPr marL="665188" indent="-255842" algn="l" defTabSz="81869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5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2pPr>
            <a:lvl3pPr marL="1023366" indent="-204673" algn="l" defTabSz="81869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3pPr>
            <a:lvl4pPr marL="1432713" indent="-204673" algn="l" defTabSz="81869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4pPr>
            <a:lvl5pPr marL="1842060" indent="-204673" algn="l" defTabSz="81869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5pPr>
            <a:lvl6pPr marL="2251407" indent="-204673" algn="l" defTabSz="81869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60753" indent="-204673" algn="l" defTabSz="81869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70100" indent="-204673" algn="l" defTabSz="81869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79446" indent="-204673" algn="l" defTabSz="81869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da-DK" sz="2133" b="1">
                <a:latin typeface="+mn-lt"/>
              </a:rPr>
              <a:t>RENEWABLE ENERGY</a:t>
            </a:r>
          </a:p>
        </p:txBody>
      </p:sp>
      <p:sp>
        <p:nvSpPr>
          <p:cNvPr id="23" name="Ellipse 33">
            <a:extLst>
              <a:ext uri="{FF2B5EF4-FFF2-40B4-BE49-F238E27FC236}">
                <a16:creationId xmlns:a16="http://schemas.microsoft.com/office/drawing/2014/main" id="{5F6F23D9-216A-C248-81F8-2D4E9EB048C5}"/>
              </a:ext>
            </a:extLst>
          </p:cNvPr>
          <p:cNvSpPr/>
          <p:nvPr/>
        </p:nvSpPr>
        <p:spPr>
          <a:xfrm>
            <a:off x="9243296" y="2180863"/>
            <a:ext cx="1808165" cy="1808165"/>
          </a:xfrm>
          <a:prstGeom prst="ellipse">
            <a:avLst/>
          </a:prstGeom>
          <a:solidFill>
            <a:schemeClr val="accent1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400">
              <a:solidFill>
                <a:srgbClr val="000000"/>
              </a:solidFill>
            </a:endParaRPr>
          </a:p>
        </p:txBody>
      </p:sp>
      <p:sp>
        <p:nvSpPr>
          <p:cNvPr id="24" name="Ellipse 35">
            <a:extLst>
              <a:ext uri="{FF2B5EF4-FFF2-40B4-BE49-F238E27FC236}">
                <a16:creationId xmlns:a16="http://schemas.microsoft.com/office/drawing/2014/main" id="{5C646C56-FC55-7044-8B70-6A94DC6CA7BB}"/>
              </a:ext>
            </a:extLst>
          </p:cNvPr>
          <p:cNvSpPr/>
          <p:nvPr/>
        </p:nvSpPr>
        <p:spPr>
          <a:xfrm>
            <a:off x="3441846" y="2196696"/>
            <a:ext cx="1808165" cy="1808165"/>
          </a:xfrm>
          <a:prstGeom prst="ellipse">
            <a:avLst/>
          </a:prstGeom>
          <a:solidFill>
            <a:schemeClr val="accent1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400">
              <a:solidFill>
                <a:srgbClr val="000000"/>
              </a:solidFill>
            </a:endParaRPr>
          </a:p>
        </p:txBody>
      </p:sp>
      <p:sp>
        <p:nvSpPr>
          <p:cNvPr id="25" name="Ellipse 36">
            <a:extLst>
              <a:ext uri="{FF2B5EF4-FFF2-40B4-BE49-F238E27FC236}">
                <a16:creationId xmlns:a16="http://schemas.microsoft.com/office/drawing/2014/main" id="{367487DA-55FB-FA43-8423-217B741CA115}"/>
              </a:ext>
            </a:extLst>
          </p:cNvPr>
          <p:cNvSpPr/>
          <p:nvPr/>
        </p:nvSpPr>
        <p:spPr>
          <a:xfrm>
            <a:off x="6342571" y="2180862"/>
            <a:ext cx="1808165" cy="1808165"/>
          </a:xfrm>
          <a:prstGeom prst="ellipse">
            <a:avLst/>
          </a:prstGeom>
          <a:solidFill>
            <a:schemeClr val="accent1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400">
              <a:solidFill>
                <a:srgbClr val="000000"/>
              </a:solidFill>
            </a:endParaRPr>
          </a:p>
        </p:txBody>
      </p:sp>
      <p:sp>
        <p:nvSpPr>
          <p:cNvPr id="26" name="Ellipse 38">
            <a:extLst>
              <a:ext uri="{FF2B5EF4-FFF2-40B4-BE49-F238E27FC236}">
                <a16:creationId xmlns:a16="http://schemas.microsoft.com/office/drawing/2014/main" id="{A4F6BC74-6288-F14C-8F11-A4DAD0A2CF73}"/>
              </a:ext>
            </a:extLst>
          </p:cNvPr>
          <p:cNvSpPr/>
          <p:nvPr/>
        </p:nvSpPr>
        <p:spPr>
          <a:xfrm>
            <a:off x="3871404" y="2618331"/>
            <a:ext cx="955669" cy="955669"/>
          </a:xfrm>
          <a:prstGeom prst="ellipse">
            <a:avLst/>
          </a:prstGeom>
          <a:noFill/>
          <a:ln w="158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27" name="Pladsholder til tekst 20">
            <a:extLst>
              <a:ext uri="{FF2B5EF4-FFF2-40B4-BE49-F238E27FC236}">
                <a16:creationId xmlns:a16="http://schemas.microsoft.com/office/drawing/2014/main" id="{A5BFE02E-C907-D843-9FEB-55B7EC8ABBF0}"/>
              </a:ext>
            </a:extLst>
          </p:cNvPr>
          <p:cNvSpPr txBox="1">
            <a:spLocks/>
          </p:cNvSpPr>
          <p:nvPr/>
        </p:nvSpPr>
        <p:spPr>
          <a:xfrm>
            <a:off x="312253" y="4373114"/>
            <a:ext cx="2586864" cy="656462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ctr">
            <a:spAutoFit/>
          </a:bodyPr>
          <a:lstStyle>
            <a:lvl1pPr marL="307010" indent="-307010" algn="l" defTabSz="81869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9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1pPr>
            <a:lvl2pPr marL="665188" indent="-255842" algn="l" defTabSz="81869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5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2pPr>
            <a:lvl3pPr marL="1023366" indent="-204673" algn="l" defTabSz="81869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3pPr>
            <a:lvl4pPr marL="1432713" indent="-204673" algn="l" defTabSz="81869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4pPr>
            <a:lvl5pPr marL="1842060" indent="-204673" algn="l" defTabSz="81869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5pPr>
            <a:lvl6pPr marL="2251407" indent="-204673" algn="l" defTabSz="81869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60753" indent="-204673" algn="l" defTabSz="81869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70100" indent="-204673" algn="l" defTabSz="81869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79446" indent="-204673" algn="l" defTabSz="81869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da-DK" sz="2133" b="1">
                <a:latin typeface="+mn-lt"/>
              </a:rPr>
              <a:t>ENERGY SYSTEMS AND SCENARIOS</a:t>
            </a:r>
          </a:p>
        </p:txBody>
      </p:sp>
      <p:sp>
        <p:nvSpPr>
          <p:cNvPr id="28" name="Ellipse 41">
            <a:extLst>
              <a:ext uri="{FF2B5EF4-FFF2-40B4-BE49-F238E27FC236}">
                <a16:creationId xmlns:a16="http://schemas.microsoft.com/office/drawing/2014/main" id="{5C646C56-FC55-7044-8B70-6A94DC6CA7BB}"/>
              </a:ext>
            </a:extLst>
          </p:cNvPr>
          <p:cNvSpPr/>
          <p:nvPr/>
        </p:nvSpPr>
        <p:spPr>
          <a:xfrm>
            <a:off x="701604" y="2180862"/>
            <a:ext cx="1808165" cy="1808165"/>
          </a:xfrm>
          <a:prstGeom prst="ellipse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400">
              <a:solidFill>
                <a:srgbClr val="FF0000"/>
              </a:solidFill>
            </a:endParaRPr>
          </a:p>
        </p:txBody>
      </p:sp>
      <p:sp>
        <p:nvSpPr>
          <p:cNvPr id="29" name="Ellipse 42">
            <a:extLst>
              <a:ext uri="{FF2B5EF4-FFF2-40B4-BE49-F238E27FC236}">
                <a16:creationId xmlns:a16="http://schemas.microsoft.com/office/drawing/2014/main" id="{A4F6BC74-6288-F14C-8F11-A4DAD0A2CF73}"/>
              </a:ext>
            </a:extLst>
          </p:cNvPr>
          <p:cNvSpPr/>
          <p:nvPr/>
        </p:nvSpPr>
        <p:spPr>
          <a:xfrm>
            <a:off x="1131163" y="2602496"/>
            <a:ext cx="955669" cy="955669"/>
          </a:xfrm>
          <a:prstGeom prst="ellipse">
            <a:avLst/>
          </a:prstGeom>
          <a:noFill/>
          <a:ln w="158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>
              <a:solidFill>
                <a:srgbClr val="FF0000"/>
              </a:solidFill>
            </a:endParaRPr>
          </a:p>
        </p:txBody>
      </p:sp>
      <p:pic>
        <p:nvPicPr>
          <p:cNvPr id="30" name="Picture 5" descr="C:\Users\b047810\Desktop\Aktiv 1.png">
            <a:extLst>
              <a:ext uri="{FF2B5EF4-FFF2-40B4-BE49-F238E27FC236}">
                <a16:creationId xmlns:a16="http://schemas.microsoft.com/office/drawing/2014/main" id="{A21A7128-3E92-DA46-897C-7C93A584BD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6766393" y="2618331"/>
            <a:ext cx="960521" cy="95566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</p:pic>
      <p:sp>
        <p:nvSpPr>
          <p:cNvPr id="31" name="Ellipse 24">
            <a:extLst>
              <a:ext uri="{FF2B5EF4-FFF2-40B4-BE49-F238E27FC236}">
                <a16:creationId xmlns:a16="http://schemas.microsoft.com/office/drawing/2014/main" id="{A4F6BC74-6288-F14C-8F11-A4DAD0A2CF73}"/>
              </a:ext>
            </a:extLst>
          </p:cNvPr>
          <p:cNvSpPr/>
          <p:nvPr/>
        </p:nvSpPr>
        <p:spPr>
          <a:xfrm>
            <a:off x="9669544" y="2618331"/>
            <a:ext cx="955669" cy="955669"/>
          </a:xfrm>
          <a:prstGeom prst="ellipse">
            <a:avLst/>
          </a:prstGeom>
          <a:noFill/>
          <a:ln w="158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32" name="Freeform 110">
            <a:extLst>
              <a:ext uri="{FF2B5EF4-FFF2-40B4-BE49-F238E27FC236}">
                <a16:creationId xmlns:a16="http://schemas.microsoft.com/office/drawing/2014/main" id="{F14077ED-CEB4-1A44-9962-ACF6C0F9B1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1982" y="2796627"/>
            <a:ext cx="567407" cy="567407"/>
          </a:xfrm>
          <a:custGeom>
            <a:avLst/>
            <a:gdLst>
              <a:gd name="T0" fmla="*/ 2 w 705"/>
              <a:gd name="T1" fmla="*/ 692 h 704"/>
              <a:gd name="T2" fmla="*/ 4 w 705"/>
              <a:gd name="T3" fmla="*/ 696 h 704"/>
              <a:gd name="T4" fmla="*/ 6 w 705"/>
              <a:gd name="T5" fmla="*/ 699 h 704"/>
              <a:gd name="T6" fmla="*/ 11 w 705"/>
              <a:gd name="T7" fmla="*/ 702 h 704"/>
              <a:gd name="T8" fmla="*/ 15 w 705"/>
              <a:gd name="T9" fmla="*/ 703 h 704"/>
              <a:gd name="T10" fmla="*/ 703 w 705"/>
              <a:gd name="T11" fmla="*/ 688 h 704"/>
              <a:gd name="T12" fmla="*/ 46 w 705"/>
              <a:gd name="T13" fmla="*/ 673 h 704"/>
              <a:gd name="T14" fmla="*/ 250 w 705"/>
              <a:gd name="T15" fmla="*/ 469 h 704"/>
              <a:gd name="T16" fmla="*/ 413 w 705"/>
              <a:gd name="T17" fmla="*/ 493 h 704"/>
              <a:gd name="T18" fmla="*/ 483 w 705"/>
              <a:gd name="T19" fmla="*/ 585 h 704"/>
              <a:gd name="T20" fmla="*/ 532 w 705"/>
              <a:gd name="T21" fmla="*/ 458 h 704"/>
              <a:gd name="T22" fmla="*/ 674 w 705"/>
              <a:gd name="T23" fmla="*/ 370 h 704"/>
              <a:gd name="T24" fmla="*/ 703 w 705"/>
              <a:gd name="T25" fmla="*/ 363 h 704"/>
              <a:gd name="T26" fmla="*/ 673 w 705"/>
              <a:gd name="T27" fmla="*/ 243 h 704"/>
              <a:gd name="T28" fmla="*/ 670 w 705"/>
              <a:gd name="T29" fmla="*/ 238 h 704"/>
              <a:gd name="T30" fmla="*/ 667 w 705"/>
              <a:gd name="T31" fmla="*/ 237 h 704"/>
              <a:gd name="T32" fmla="*/ 665 w 705"/>
              <a:gd name="T33" fmla="*/ 235 h 704"/>
              <a:gd name="T34" fmla="*/ 659 w 705"/>
              <a:gd name="T35" fmla="*/ 234 h 704"/>
              <a:gd name="T36" fmla="*/ 656 w 705"/>
              <a:gd name="T37" fmla="*/ 235 h 704"/>
              <a:gd name="T38" fmla="*/ 529 w 705"/>
              <a:gd name="T39" fmla="*/ 282 h 704"/>
              <a:gd name="T40" fmla="*/ 547 w 705"/>
              <a:gd name="T41" fmla="*/ 293 h 704"/>
              <a:gd name="T42" fmla="*/ 507 w 705"/>
              <a:gd name="T43" fmla="*/ 442 h 704"/>
              <a:gd name="T44" fmla="*/ 427 w 705"/>
              <a:gd name="T45" fmla="*/ 467 h 704"/>
              <a:gd name="T46" fmla="*/ 323 w 705"/>
              <a:gd name="T47" fmla="*/ 396 h 704"/>
              <a:gd name="T48" fmla="*/ 176 w 705"/>
              <a:gd name="T49" fmla="*/ 396 h 704"/>
              <a:gd name="T50" fmla="*/ 30 w 705"/>
              <a:gd name="T51" fmla="*/ 646 h 704"/>
              <a:gd name="T52" fmla="*/ 15 w 705"/>
              <a:gd name="T53" fmla="*/ 0 h 704"/>
              <a:gd name="T54" fmla="*/ 0 w 705"/>
              <a:gd name="T55" fmla="*/ 688 h 704"/>
              <a:gd name="T56" fmla="*/ 2 w 705"/>
              <a:gd name="T57" fmla="*/ 692 h 704"/>
              <a:gd name="T58" fmla="*/ 483 w 705"/>
              <a:gd name="T59" fmla="*/ 469 h 704"/>
              <a:gd name="T60" fmla="*/ 483 w 705"/>
              <a:gd name="T61" fmla="*/ 556 h 704"/>
              <a:gd name="T62" fmla="*/ 483 w 705"/>
              <a:gd name="T63" fmla="*/ 469 h 704"/>
              <a:gd name="T64" fmla="*/ 250 w 705"/>
              <a:gd name="T65" fmla="*/ 352 h 704"/>
              <a:gd name="T66" fmla="*/ 250 w 705"/>
              <a:gd name="T67" fmla="*/ 440 h 704"/>
              <a:gd name="T68" fmla="*/ 250 w 705"/>
              <a:gd name="T69" fmla="*/ 352 h 7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705" h="704">
                <a:moveTo>
                  <a:pt x="2" y="692"/>
                </a:moveTo>
                <a:lnTo>
                  <a:pt x="2" y="692"/>
                </a:lnTo>
                <a:lnTo>
                  <a:pt x="2" y="694"/>
                </a:lnTo>
                <a:cubicBezTo>
                  <a:pt x="3" y="695"/>
                  <a:pt x="3" y="696"/>
                  <a:pt x="4" y="696"/>
                </a:cubicBezTo>
                <a:cubicBezTo>
                  <a:pt x="4" y="698"/>
                  <a:pt x="4" y="698"/>
                  <a:pt x="6" y="699"/>
                </a:cubicBezTo>
                <a:lnTo>
                  <a:pt x="6" y="699"/>
                </a:lnTo>
                <a:cubicBezTo>
                  <a:pt x="7" y="700"/>
                  <a:pt x="7" y="700"/>
                  <a:pt x="9" y="700"/>
                </a:cubicBezTo>
                <a:cubicBezTo>
                  <a:pt x="9" y="700"/>
                  <a:pt x="10" y="702"/>
                  <a:pt x="11" y="702"/>
                </a:cubicBezTo>
                <a:cubicBezTo>
                  <a:pt x="11" y="702"/>
                  <a:pt x="13" y="702"/>
                  <a:pt x="14" y="702"/>
                </a:cubicBezTo>
                <a:lnTo>
                  <a:pt x="15" y="703"/>
                </a:lnTo>
                <a:cubicBezTo>
                  <a:pt x="689" y="703"/>
                  <a:pt x="689" y="703"/>
                  <a:pt x="689" y="703"/>
                </a:cubicBezTo>
                <a:cubicBezTo>
                  <a:pt x="698" y="703"/>
                  <a:pt x="703" y="696"/>
                  <a:pt x="703" y="688"/>
                </a:cubicBezTo>
                <a:cubicBezTo>
                  <a:pt x="703" y="680"/>
                  <a:pt x="698" y="673"/>
                  <a:pt x="689" y="673"/>
                </a:cubicBezTo>
                <a:cubicBezTo>
                  <a:pt x="46" y="673"/>
                  <a:pt x="46" y="673"/>
                  <a:pt x="46" y="673"/>
                </a:cubicBezTo>
                <a:cubicBezTo>
                  <a:pt x="216" y="460"/>
                  <a:pt x="216" y="460"/>
                  <a:pt x="216" y="460"/>
                </a:cubicBezTo>
                <a:cubicBezTo>
                  <a:pt x="227" y="466"/>
                  <a:pt x="238" y="469"/>
                  <a:pt x="250" y="469"/>
                </a:cubicBezTo>
                <a:cubicBezTo>
                  <a:pt x="273" y="469"/>
                  <a:pt x="294" y="458"/>
                  <a:pt x="306" y="440"/>
                </a:cubicBezTo>
                <a:cubicBezTo>
                  <a:pt x="413" y="493"/>
                  <a:pt x="413" y="493"/>
                  <a:pt x="413" y="493"/>
                </a:cubicBezTo>
                <a:cubicBezTo>
                  <a:pt x="412" y="500"/>
                  <a:pt x="411" y="506"/>
                  <a:pt x="411" y="512"/>
                </a:cubicBezTo>
                <a:cubicBezTo>
                  <a:pt x="411" y="552"/>
                  <a:pt x="444" y="585"/>
                  <a:pt x="483" y="585"/>
                </a:cubicBezTo>
                <a:cubicBezTo>
                  <a:pt x="525" y="585"/>
                  <a:pt x="558" y="552"/>
                  <a:pt x="558" y="512"/>
                </a:cubicBezTo>
                <a:cubicBezTo>
                  <a:pt x="558" y="490"/>
                  <a:pt x="548" y="471"/>
                  <a:pt x="532" y="458"/>
                </a:cubicBezTo>
                <a:cubicBezTo>
                  <a:pt x="654" y="283"/>
                  <a:pt x="654" y="283"/>
                  <a:pt x="654" y="283"/>
                </a:cubicBezTo>
                <a:cubicBezTo>
                  <a:pt x="674" y="370"/>
                  <a:pt x="674" y="370"/>
                  <a:pt x="674" y="370"/>
                </a:cubicBezTo>
                <a:cubicBezTo>
                  <a:pt x="677" y="378"/>
                  <a:pt x="685" y="382"/>
                  <a:pt x="692" y="381"/>
                </a:cubicBezTo>
                <a:cubicBezTo>
                  <a:pt x="700" y="378"/>
                  <a:pt x="704" y="370"/>
                  <a:pt x="703" y="363"/>
                </a:cubicBezTo>
                <a:cubicBezTo>
                  <a:pt x="674" y="245"/>
                  <a:pt x="674" y="245"/>
                  <a:pt x="674" y="245"/>
                </a:cubicBezTo>
                <a:lnTo>
                  <a:pt x="673" y="243"/>
                </a:lnTo>
                <a:cubicBezTo>
                  <a:pt x="673" y="242"/>
                  <a:pt x="671" y="242"/>
                  <a:pt x="671" y="241"/>
                </a:cubicBezTo>
                <a:cubicBezTo>
                  <a:pt x="671" y="239"/>
                  <a:pt x="670" y="239"/>
                  <a:pt x="670" y="238"/>
                </a:cubicBezTo>
                <a:cubicBezTo>
                  <a:pt x="669" y="238"/>
                  <a:pt x="669" y="237"/>
                  <a:pt x="667" y="237"/>
                </a:cubicBezTo>
                <a:lnTo>
                  <a:pt x="667" y="237"/>
                </a:lnTo>
                <a:lnTo>
                  <a:pt x="667" y="237"/>
                </a:lnTo>
                <a:cubicBezTo>
                  <a:pt x="666" y="235"/>
                  <a:pt x="666" y="235"/>
                  <a:pt x="665" y="235"/>
                </a:cubicBezTo>
                <a:cubicBezTo>
                  <a:pt x="663" y="235"/>
                  <a:pt x="663" y="235"/>
                  <a:pt x="662" y="234"/>
                </a:cubicBezTo>
                <a:cubicBezTo>
                  <a:pt x="662" y="234"/>
                  <a:pt x="661" y="234"/>
                  <a:pt x="659" y="234"/>
                </a:cubicBezTo>
                <a:cubicBezTo>
                  <a:pt x="659" y="234"/>
                  <a:pt x="658" y="234"/>
                  <a:pt x="656" y="235"/>
                </a:cubicBezTo>
                <a:cubicBezTo>
                  <a:pt x="656" y="235"/>
                  <a:pt x="656" y="234"/>
                  <a:pt x="656" y="235"/>
                </a:cubicBezTo>
                <a:cubicBezTo>
                  <a:pt x="538" y="264"/>
                  <a:pt x="538" y="264"/>
                  <a:pt x="538" y="264"/>
                </a:cubicBezTo>
                <a:cubicBezTo>
                  <a:pt x="532" y="265"/>
                  <a:pt x="526" y="274"/>
                  <a:pt x="529" y="282"/>
                </a:cubicBezTo>
                <a:cubicBezTo>
                  <a:pt x="530" y="290"/>
                  <a:pt x="538" y="294"/>
                  <a:pt x="547" y="293"/>
                </a:cubicBezTo>
                <a:lnTo>
                  <a:pt x="547" y="293"/>
                </a:lnTo>
                <a:cubicBezTo>
                  <a:pt x="625" y="272"/>
                  <a:pt x="625" y="272"/>
                  <a:pt x="625" y="272"/>
                </a:cubicBezTo>
                <a:cubicBezTo>
                  <a:pt x="507" y="442"/>
                  <a:pt x="507" y="442"/>
                  <a:pt x="507" y="442"/>
                </a:cubicBezTo>
                <a:cubicBezTo>
                  <a:pt x="500" y="441"/>
                  <a:pt x="492" y="440"/>
                  <a:pt x="483" y="440"/>
                </a:cubicBezTo>
                <a:cubicBezTo>
                  <a:pt x="460" y="440"/>
                  <a:pt x="440" y="451"/>
                  <a:pt x="427" y="467"/>
                </a:cubicBezTo>
                <a:cubicBezTo>
                  <a:pt x="320" y="414"/>
                  <a:pt x="320" y="414"/>
                  <a:pt x="320" y="414"/>
                </a:cubicBezTo>
                <a:cubicBezTo>
                  <a:pt x="321" y="408"/>
                  <a:pt x="323" y="401"/>
                  <a:pt x="323" y="396"/>
                </a:cubicBezTo>
                <a:cubicBezTo>
                  <a:pt x="323" y="355"/>
                  <a:pt x="290" y="322"/>
                  <a:pt x="250" y="322"/>
                </a:cubicBezTo>
                <a:cubicBezTo>
                  <a:pt x="209" y="322"/>
                  <a:pt x="176" y="355"/>
                  <a:pt x="176" y="396"/>
                </a:cubicBezTo>
                <a:cubicBezTo>
                  <a:pt x="176" y="414"/>
                  <a:pt x="183" y="429"/>
                  <a:pt x="194" y="441"/>
                </a:cubicBezTo>
                <a:cubicBezTo>
                  <a:pt x="30" y="646"/>
                  <a:pt x="30" y="646"/>
                  <a:pt x="30" y="646"/>
                </a:cubicBezTo>
                <a:cubicBezTo>
                  <a:pt x="30" y="14"/>
                  <a:pt x="30" y="14"/>
                  <a:pt x="30" y="14"/>
                </a:cubicBezTo>
                <a:cubicBezTo>
                  <a:pt x="30" y="6"/>
                  <a:pt x="24" y="0"/>
                  <a:pt x="15" y="0"/>
                </a:cubicBezTo>
                <a:cubicBezTo>
                  <a:pt x="7" y="0"/>
                  <a:pt x="0" y="6"/>
                  <a:pt x="0" y="14"/>
                </a:cubicBezTo>
                <a:cubicBezTo>
                  <a:pt x="0" y="688"/>
                  <a:pt x="0" y="688"/>
                  <a:pt x="0" y="688"/>
                </a:cubicBezTo>
                <a:lnTo>
                  <a:pt x="0" y="688"/>
                </a:lnTo>
                <a:cubicBezTo>
                  <a:pt x="0" y="690"/>
                  <a:pt x="2" y="691"/>
                  <a:pt x="2" y="692"/>
                </a:cubicBezTo>
                <a:close/>
                <a:moveTo>
                  <a:pt x="483" y="469"/>
                </a:moveTo>
                <a:lnTo>
                  <a:pt x="483" y="469"/>
                </a:lnTo>
                <a:cubicBezTo>
                  <a:pt x="508" y="469"/>
                  <a:pt x="527" y="488"/>
                  <a:pt x="527" y="512"/>
                </a:cubicBezTo>
                <a:cubicBezTo>
                  <a:pt x="527" y="537"/>
                  <a:pt x="508" y="556"/>
                  <a:pt x="483" y="556"/>
                </a:cubicBezTo>
                <a:cubicBezTo>
                  <a:pt x="460" y="556"/>
                  <a:pt x="440" y="537"/>
                  <a:pt x="440" y="512"/>
                </a:cubicBezTo>
                <a:cubicBezTo>
                  <a:pt x="440" y="488"/>
                  <a:pt x="460" y="469"/>
                  <a:pt x="483" y="469"/>
                </a:cubicBezTo>
                <a:close/>
                <a:moveTo>
                  <a:pt x="250" y="352"/>
                </a:moveTo>
                <a:lnTo>
                  <a:pt x="250" y="352"/>
                </a:lnTo>
                <a:cubicBezTo>
                  <a:pt x="273" y="352"/>
                  <a:pt x="294" y="371"/>
                  <a:pt x="294" y="396"/>
                </a:cubicBezTo>
                <a:cubicBezTo>
                  <a:pt x="294" y="419"/>
                  <a:pt x="273" y="440"/>
                  <a:pt x="250" y="440"/>
                </a:cubicBezTo>
                <a:cubicBezTo>
                  <a:pt x="225" y="440"/>
                  <a:pt x="206" y="419"/>
                  <a:pt x="206" y="396"/>
                </a:cubicBezTo>
                <a:cubicBezTo>
                  <a:pt x="206" y="371"/>
                  <a:pt x="225" y="352"/>
                  <a:pt x="250" y="35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da-DK" sz="2400"/>
          </a:p>
        </p:txBody>
      </p:sp>
      <p:pic>
        <p:nvPicPr>
          <p:cNvPr id="33" name="Billed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92662" y="2807938"/>
            <a:ext cx="719829" cy="525052"/>
          </a:xfrm>
          <a:prstGeom prst="rect">
            <a:avLst/>
          </a:prstGeom>
        </p:spPr>
      </p:pic>
      <p:pic>
        <p:nvPicPr>
          <p:cNvPr id="34" name="Billed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40431" y="2781391"/>
            <a:ext cx="610995" cy="747941"/>
          </a:xfrm>
          <a:prstGeom prst="rect">
            <a:avLst/>
          </a:prstGeom>
        </p:spPr>
      </p:pic>
      <p:pic>
        <p:nvPicPr>
          <p:cNvPr id="36" name="Picture 3" descr="F:\GR\Global Rådgivning - fælles\Kommunikation\Logoer\ENS\Logo filer\ENS_Logo_UK\Png\ENS_RGB_UK.png"/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9886" y="6165609"/>
            <a:ext cx="1473814" cy="637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A5623-8BC0-894C-8341-F8320F82FFC8}" type="slidenum">
              <a:rPr lang="da-DK" smtClean="0"/>
              <a:t>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628697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110" y="177518"/>
            <a:ext cx="11859780" cy="6502964"/>
          </a:xfrm>
          <a:prstGeom prst="rect">
            <a:avLst/>
          </a:prstGeom>
        </p:spPr>
      </p:pic>
      <p:pic>
        <p:nvPicPr>
          <p:cNvPr id="5" name="Billed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109" y="177518"/>
            <a:ext cx="11859780" cy="6502964"/>
          </a:xfrm>
          <a:prstGeom prst="rect">
            <a:avLst/>
          </a:prstGeom>
        </p:spPr>
      </p:pic>
      <p:sp>
        <p:nvSpPr>
          <p:cNvPr id="10" name="Ellipse 9"/>
          <p:cNvSpPr/>
          <p:nvPr/>
        </p:nvSpPr>
        <p:spPr>
          <a:xfrm>
            <a:off x="1583499" y="2775736"/>
            <a:ext cx="1248139" cy="1248139"/>
          </a:xfrm>
          <a:prstGeom prst="ellipse">
            <a:avLst/>
          </a:prstGeom>
          <a:solidFill>
            <a:srgbClr val="FFFFFF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3200" b="1">
              <a:solidFill>
                <a:schemeClr val="bg1"/>
              </a:solidFill>
              <a:latin typeface="Barlow Light" panose="00000400000000000000" pitchFamily="2" charset="0"/>
            </a:endParaRPr>
          </a:p>
        </p:txBody>
      </p:sp>
      <p:pic>
        <p:nvPicPr>
          <p:cNvPr id="11" name="Picture 3" descr="F:\GR\Global Rådgivning - fælles\Kommunikation\Logoer\ENS\Logo filer\ENS_Logo_UK\Png\ENS_RGB_UK.png"/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32438" y="452670"/>
            <a:ext cx="1684833" cy="729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Ellipse 11"/>
          <p:cNvSpPr/>
          <p:nvPr/>
        </p:nvSpPr>
        <p:spPr>
          <a:xfrm>
            <a:off x="4050309" y="1362313"/>
            <a:ext cx="4133372" cy="4133372"/>
          </a:xfrm>
          <a:prstGeom prst="ellipse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3200" b="1">
              <a:solidFill>
                <a:schemeClr val="bg1"/>
              </a:solidFill>
            </a:endParaRPr>
          </a:p>
        </p:txBody>
      </p:sp>
      <p:sp>
        <p:nvSpPr>
          <p:cNvPr id="13" name="Ellipse 12"/>
          <p:cNvSpPr/>
          <p:nvPr/>
        </p:nvSpPr>
        <p:spPr>
          <a:xfrm>
            <a:off x="3399802" y="1181779"/>
            <a:ext cx="1593957" cy="1593957"/>
          </a:xfrm>
          <a:prstGeom prst="ellipse">
            <a:avLst/>
          </a:prstGeom>
          <a:solidFill>
            <a:srgbClr val="FF5252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400"/>
          </a:p>
        </p:txBody>
      </p:sp>
      <p:sp>
        <p:nvSpPr>
          <p:cNvPr id="3" name="Pladsholder til tekst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lvl="0"/>
            <a:r>
              <a:rPr lang="da-DK" b="1" err="1">
                <a:latin typeface="+mj-lt"/>
              </a:rPr>
              <a:t>Denmark’s</a:t>
            </a:r>
            <a:r>
              <a:rPr lang="da-DK" b="1">
                <a:latin typeface="+mj-lt"/>
              </a:rPr>
              <a:t> Energy </a:t>
            </a:r>
            <a:r>
              <a:rPr lang="da-DK" b="1" err="1">
                <a:latin typeface="+mj-lt"/>
              </a:rPr>
              <a:t>Partnerships</a:t>
            </a:r>
            <a:endParaRPr lang="da-DK" b="1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485995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dsholder til tekst 1"/>
          <p:cNvSpPr txBox="1">
            <a:spLocks/>
          </p:cNvSpPr>
          <p:nvPr/>
        </p:nvSpPr>
        <p:spPr>
          <a:xfrm>
            <a:off x="427960" y="1587500"/>
            <a:ext cx="7575823" cy="318729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2000">
                <a:cs typeface="Segoe UI Semilight" panose="020B0402040204020203" pitchFamily="34" charset="0"/>
              </a:rPr>
              <a:t>Through government-to-government cooperation and long-term partnerships, Denmark contributes to:</a:t>
            </a:r>
            <a:br>
              <a:rPr lang="en-US" sz="2000">
                <a:cs typeface="Segoe UI Semilight" panose="020B0402040204020203" pitchFamily="34" charset="0"/>
              </a:rPr>
            </a:br>
            <a:endParaRPr lang="en-US" sz="2000">
              <a:cs typeface="Segoe UI Semilight" panose="020B0402040204020203" pitchFamily="34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5D7970"/>
              </a:buClr>
              <a:buSzPct val="150000"/>
              <a:buFont typeface="Wingdings" panose="05000000000000000000" pitchFamily="2" charset="2"/>
              <a:buChar char="§"/>
            </a:pPr>
            <a:r>
              <a:rPr lang="en-US" sz="2000">
                <a:cs typeface="Segoe UI Semilight" panose="020B0402040204020203" pitchFamily="34" charset="0"/>
              </a:rPr>
              <a:t>Reducing GHG emissions globally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5D7970"/>
              </a:buClr>
              <a:buSzPct val="150000"/>
              <a:buFont typeface="Wingdings" panose="05000000000000000000" pitchFamily="2" charset="2"/>
              <a:buChar char="§"/>
            </a:pPr>
            <a:r>
              <a:rPr lang="en-US" sz="2000">
                <a:cs typeface="Segoe UI Semilight" panose="020B0402040204020203" pitchFamily="34" charset="0"/>
              </a:rPr>
              <a:t>Opening markets for Danish </a:t>
            </a:r>
            <a:br>
              <a:rPr lang="en-US" sz="2000">
                <a:cs typeface="Segoe UI Semilight" panose="020B0402040204020203" pitchFamily="34" charset="0"/>
              </a:rPr>
            </a:br>
            <a:r>
              <a:rPr lang="en-US" sz="2000">
                <a:cs typeface="Segoe UI Semilight" panose="020B0402040204020203" pitchFamily="34" charset="0"/>
              </a:rPr>
              <a:t>energy technology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5D7970"/>
              </a:buClr>
              <a:buSzPct val="150000"/>
              <a:buFont typeface="Wingdings" panose="05000000000000000000" pitchFamily="2" charset="2"/>
              <a:buChar char="§"/>
            </a:pPr>
            <a:r>
              <a:rPr lang="en-US" sz="2000">
                <a:cs typeface="Segoe UI Semilight" panose="020B0402040204020203" pitchFamily="34" charset="0"/>
              </a:rPr>
              <a:t>Strengthening cooperation with </a:t>
            </a:r>
            <a:br>
              <a:rPr lang="en-US" sz="2000">
                <a:cs typeface="Segoe UI Semilight" panose="020B0402040204020203" pitchFamily="34" charset="0"/>
              </a:rPr>
            </a:br>
            <a:r>
              <a:rPr lang="en-US" sz="2000">
                <a:cs typeface="Segoe UI Semilight" panose="020B0402040204020203" pitchFamily="34" charset="0"/>
              </a:rPr>
              <a:t>countries of strategic significance</a:t>
            </a:r>
          </a:p>
        </p:txBody>
      </p:sp>
      <p:sp>
        <p:nvSpPr>
          <p:cNvPr id="17" name="Pladsholder til tekst 5"/>
          <p:cNvSpPr txBox="1">
            <a:spLocks/>
          </p:cNvSpPr>
          <p:nvPr/>
        </p:nvSpPr>
        <p:spPr>
          <a:xfrm>
            <a:off x="537398" y="505435"/>
            <a:ext cx="6694675" cy="48005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FF5252"/>
              </a:buClr>
              <a:buNone/>
            </a:pPr>
            <a:endParaRPr lang="en-US">
              <a:solidFill>
                <a:srgbClr val="000000"/>
              </a:solidFill>
              <a:latin typeface="+mj-lt"/>
              <a:cs typeface="Segoe UI Semilight" panose="020B0402040204020203" pitchFamily="34" charset="0"/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672341" y="571246"/>
            <a:ext cx="6509076" cy="16903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rgbClr val="5D7970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>
                <a:srgbClr val="FF5252"/>
              </a:buClr>
            </a:pPr>
            <a:endParaRPr lang="en-US" sz="4000">
              <a:cs typeface="Segoe UI Semilight" panose="020B0402040204020203" pitchFamily="34" charset="0"/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427960" y="438815"/>
            <a:ext cx="6509076" cy="137001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rgbClr val="5D7970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>
                <a:srgbClr val="FF5252"/>
              </a:buClr>
            </a:pPr>
            <a:r>
              <a:rPr lang="en-US" sz="4000" b="1">
                <a:solidFill>
                  <a:srgbClr val="000000"/>
                </a:solidFill>
                <a:cs typeface="Segoe UI Semilight" panose="020B0402040204020203" pitchFamily="34" charset="0"/>
              </a:rPr>
              <a:t>THE DANISH ENERGY </a:t>
            </a:r>
            <a:r>
              <a:rPr lang="en-US" sz="4000" b="1">
                <a:cs typeface="Segoe UI Semilight" panose="020B0402040204020203" pitchFamily="34" charset="0"/>
              </a:rPr>
              <a:t>PARTNERSHIPS</a:t>
            </a:r>
          </a:p>
        </p:txBody>
      </p:sp>
      <p:pic>
        <p:nvPicPr>
          <p:cNvPr id="21" name="Picture 2" descr="See the source image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58465" y="282616"/>
            <a:ext cx="2238896" cy="841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F:\GR\Global Rådgivning - fælles\Kommunikation\Logoer\ENS\Logo filer\ENS_Logo_UK\Png\ENS_RGB_UK.png"/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9886" y="6165609"/>
            <a:ext cx="1473814" cy="637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5DF8E-F37B-4D79-A74F-05B368C5B823}" type="slidenum">
              <a:rPr lang="en-GB" smtClean="0"/>
              <a:t>9</a:t>
            </a:fld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0410" y="2603241"/>
            <a:ext cx="6804042" cy="3320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8388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Udenrigsministeriet">
      <a:dk1>
        <a:sysClr val="windowText" lastClr="000000"/>
      </a:dk1>
      <a:lt1>
        <a:sysClr val="window" lastClr="FFFFFF"/>
      </a:lt1>
      <a:dk2>
        <a:srgbClr val="3B3B3B"/>
      </a:dk2>
      <a:lt2>
        <a:srgbClr val="E5E5E5"/>
      </a:lt2>
      <a:accent1>
        <a:srgbClr val="E52020"/>
      </a:accent1>
      <a:accent2>
        <a:srgbClr val="9B0D2B"/>
      </a:accent2>
      <a:accent3>
        <a:srgbClr val="4C0C0A"/>
      </a:accent3>
      <a:accent4>
        <a:srgbClr val="97A595"/>
      </a:accent4>
      <a:accent5>
        <a:srgbClr val="5D7970"/>
      </a:accent5>
      <a:accent6>
        <a:srgbClr val="004288"/>
      </a:accent6>
      <a:hlink>
        <a:srgbClr val="E52020"/>
      </a:hlink>
      <a:folHlink>
        <a:srgbClr val="9B0D2B"/>
      </a:folHlink>
    </a:clrScheme>
    <a:fontScheme name="Udenrigsministeriet">
      <a:majorFont>
        <a:latin typeface="Diplomacy Office Bold"/>
        <a:ea typeface=""/>
        <a:cs typeface=""/>
      </a:majorFont>
      <a:minorFont>
        <a:latin typeface="Noto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inistry of Foreign Affairs.pptx [Skrivebeskyttet]" id="{0303482F-44AE-4FAB-AE6E-6D07DBDE6A69}" vid="{7A9C3AF2-14D6-4E87-8BA2-DC844ABD8A8F}"/>
    </a:ext>
  </a:extLst>
</a:theme>
</file>

<file path=ppt/theme/theme2.xml><?xml version="1.0" encoding="utf-8"?>
<a:theme xmlns:a="http://schemas.openxmlformats.org/drawingml/2006/main" name="Kontortema">
  <a:themeElements>
    <a:clrScheme name="Kont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ont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BEA07B93F4ACC41BDF2C3F4FCE6ED7C" ma:contentTypeVersion="17" ma:contentTypeDescription="Create a new document." ma:contentTypeScope="" ma:versionID="f31070570a17abbd4b853a25cb4b609a">
  <xsd:schema xmlns:xsd="http://www.w3.org/2001/XMLSchema" xmlns:xs="http://www.w3.org/2001/XMLSchema" xmlns:p="http://schemas.microsoft.com/office/2006/metadata/properties" xmlns:ns2="0c419eb1-d34a-4269-8e90-a2253869e389" xmlns:ns3="d5ceb017-6e82-4ddd-9255-98c1b64c9452" targetNamespace="http://schemas.microsoft.com/office/2006/metadata/properties" ma:root="true" ma:fieldsID="dbe600ad31e4b9984b1d4b2ada9c6eec" ns2:_="" ns3:_="">
    <xsd:import namespace="0c419eb1-d34a-4269-8e90-a2253869e389"/>
    <xsd:import namespace="d5ceb017-6e82-4ddd-9255-98c1b64c945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Locatio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c419eb1-d34a-4269-8e90-a2253869e38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867dbc0a-9d37-42f7-aaa6-833d5800b5a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5ceb017-6e82-4ddd-9255-98c1b64c9452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3d48f477-ba25-483e-91d8-0719587fb310}" ma:internalName="TaxCatchAll" ma:showField="CatchAllData" ma:web="d5ceb017-6e82-4ddd-9255-98c1b64c945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c419eb1-d34a-4269-8e90-a2253869e389">
      <Terms xmlns="http://schemas.microsoft.com/office/infopath/2007/PartnerControls"/>
    </lcf76f155ced4ddcb4097134ff3c332f>
    <TaxCatchAll xmlns="d5ceb017-6e82-4ddd-9255-98c1b64c9452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9082BF3-5C83-401B-A335-7DADBDB212A4}">
  <ds:schemaRefs>
    <ds:schemaRef ds:uri="0c419eb1-d34a-4269-8e90-a2253869e389"/>
    <ds:schemaRef ds:uri="d5ceb017-6e82-4ddd-9255-98c1b64c9452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4E70DCAA-34CF-4CE2-9E62-5A967DDB960A}">
  <ds:schemaRefs>
    <ds:schemaRef ds:uri="http://schemas.microsoft.com/office/infopath/2007/PartnerControls"/>
    <ds:schemaRef ds:uri="0c419eb1-d34a-4269-8e90-a2253869e389"/>
    <ds:schemaRef ds:uri="http://purl.org/dc/terms/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d5ceb017-6e82-4ddd-9255-98c1b64c9452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6B2B4CB5-86D5-4157-AFE5-FBF5564132A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Ministry of Foreign Affairs</Template>
  <TotalTime>2</TotalTime>
  <Words>1540</Words>
  <Application>Microsoft Macintosh PowerPoint</Application>
  <PresentationFormat>Widescreen</PresentationFormat>
  <Paragraphs>250</Paragraphs>
  <Slides>31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0" baseType="lpstr">
      <vt:lpstr>Noto Sans</vt:lpstr>
      <vt:lpstr>Diplomacy Office Bold</vt:lpstr>
      <vt:lpstr>Arial</vt:lpstr>
      <vt:lpstr>Segoe UI Semilight</vt:lpstr>
      <vt:lpstr>Barlow Light</vt:lpstr>
      <vt:lpstr>Calibri</vt:lpstr>
      <vt:lpstr>Wingdings</vt:lpstr>
      <vt:lpstr>Segoe UI</vt:lpstr>
      <vt:lpstr>Office Theme</vt:lpstr>
      <vt:lpstr>Going green with Denmark</vt:lpstr>
      <vt:lpstr>PowerPoint Presentation</vt:lpstr>
      <vt:lpstr>Denmark </vt:lpstr>
      <vt:lpstr>TARGETS IN THE DANISH GREEN transition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Government to Government COLLABORATION PRIORITIES IN DENMARK AND CALIFORNIA </vt:lpstr>
      <vt:lpstr>Towards climate neutrality:  Electrification of Society  </vt:lpstr>
      <vt:lpstr>Towards climate neutrality:  Electrification of Society  </vt:lpstr>
      <vt:lpstr>Framework conditions for Electrification   </vt:lpstr>
      <vt:lpstr>PowerPoint Presentation</vt:lpstr>
      <vt:lpstr>PowerPoint Presentation</vt:lpstr>
      <vt:lpstr>DECARBONIZATION OF DISTRICT HEATING  </vt:lpstr>
      <vt:lpstr>Energy  performance  certificates  in denmark</vt:lpstr>
      <vt:lpstr>Energy efficiency requirements  in the Danish building code   </vt:lpstr>
      <vt:lpstr>Current status of epc’S </vt:lpstr>
      <vt:lpstr>Current status of epc’S </vt:lpstr>
      <vt:lpstr>PowerPoint Presentation</vt:lpstr>
      <vt:lpstr>an improved energy label  affects the selling price    </vt:lpstr>
      <vt:lpstr>INCENTIVE SCHEME BASED ON EPC: BUILDING POOL</vt:lpstr>
      <vt:lpstr>INCENTIVE SCHEME BASED ON EPC: BUILDING POOL</vt:lpstr>
      <vt:lpstr>INCENTIVE SCHEME BASED ON EPC: BUILDING POOL</vt:lpstr>
      <vt:lpstr>PowerPoint Presentation</vt:lpstr>
      <vt:lpstr>PowerPoint Presentation</vt:lpstr>
      <vt:lpstr>PowerPoint Presentation</vt:lpstr>
      <vt:lpstr>PowerPoint Presentation</vt:lpstr>
    </vt:vector>
  </TitlesOfParts>
  <Company>Udenrigsministeriet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Kenya</dc:title>
  <dc:creator>Bo Riisgaard Pedersen</dc:creator>
  <cp:lastModifiedBy>Carrie Hillen</cp:lastModifiedBy>
  <cp:revision>2</cp:revision>
  <dcterms:created xsi:type="dcterms:W3CDTF">2021-07-22T16:09:02Z</dcterms:created>
  <dcterms:modified xsi:type="dcterms:W3CDTF">2023-01-10T19:47:14Z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0x0101009BEA07B93F4ACC41BDF2C3F4FCE6ED7C</vt:lpwstr>
  </property>
  <property fmtid="{D5CDD505-2E9C-101B-9397-08002B2CF9AE}" pid="3" name="MediaServiceImageTags">
    <vt:lpwstr/>
  </property>
</Properties>
</file>